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35.xml" ContentType="application/vnd.openxmlformats-officedocument.presentationml.slide+xml"/>
  <Override PartName="/ppt/slides/slide72.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25.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23.xml" ContentType="application/vnd.openxmlformats-officedocument.presentationml.slide+xml"/>
  <Override PartName="/ppt/slides/slide88.xml" ContentType="application/vnd.openxmlformats-officedocument.presentationml.slide+xml"/>
  <Override PartName="/ppt/slides/slide22.xml" ContentType="application/vnd.openxmlformats-officedocument.presentationml.slide+xml"/>
  <Override PartName="/ppt/slides/slide34.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24.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62.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0.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9.xml" ContentType="application/vnd.openxmlformats-officedocument.presentationml.slide+xml"/>
  <Override PartName="/ppt/slides/slide29.xml" ContentType="application/vnd.openxmlformats-officedocument.presentationml.slide+xml"/>
  <Override PartName="/ppt/slides/slide50.xml" ContentType="application/vnd.openxmlformats-officedocument.presentationml.slide+xml"/>
  <Override PartName="/ppt/slides/slide28.xml" ContentType="application/vnd.openxmlformats-officedocument.presentationml.slide+xml"/>
  <Override PartName="/ppt/slides/slide5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4.xml" ContentType="application/vnd.openxmlformats-officedocument.presentationml.slide+xml"/>
  <Override PartName="/ppt/slides/slide91.xml" ContentType="application/vnd.openxmlformats-officedocument.presentationml.slide+xml"/>
  <Override PartName="/ppt/slides/slide112.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20.xml" ContentType="application/vnd.openxmlformats-officedocument.presentationml.slide+xml"/>
  <Override PartName="/ppt/slides/slide101.xml" ContentType="application/vnd.openxmlformats-officedocument.presentationml.slide+xml"/>
  <Override PartName="/ppt/slides/slide113.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21.xml" ContentType="application/vnd.openxmlformats-officedocument.presentationml.slide+xml"/>
  <Override PartName="/ppt/slides/slide102.xml" ContentType="application/vnd.openxmlformats-officedocument.presentationml.slide+xml"/>
  <Override PartName="/ppt/slides/slide98.xml" ContentType="application/vnd.openxmlformats-officedocument.presentationml.slide+xml"/>
  <Override PartName="/ppt/slides/slide107.xml" ContentType="application/vnd.openxmlformats-officedocument.presentationml.slide+xml"/>
  <Override PartName="/ppt/slides/slide109.xml" ContentType="application/vnd.openxmlformats-officedocument.presentationml.slide+xml"/>
  <Override PartName="/ppt/slides/slide106.xml" ContentType="application/vnd.openxmlformats-officedocument.presentationml.slide+xml"/>
  <Override PartName="/ppt/slides/slide1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3.xml" ContentType="application/vnd.openxmlformats-officedocument.presentationml.slide+xml"/>
  <Override PartName="/ppt/slides/slide108.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Slides/notesSlide65.xml" ContentType="application/vnd.openxmlformats-officedocument.presentationml.notesSlide+xml"/>
  <Override PartName="/ppt/notesSlides/notesSlide60.xml" ContentType="application/vnd.openxmlformats-officedocument.presentationml.notesSlide+xml"/>
  <Override PartName="/ppt/notesSlides/notesSlide92.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7.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2.xml" ContentType="application/vnd.openxmlformats-officedocument.presentationml.notesSlide+xml"/>
  <Override PartName="/ppt/notesSlides/notesSlide53.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slideMasters/slideMaster1.xml" ContentType="application/vnd.openxmlformats-officedocument.presentationml.slideMaster+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6.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3.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94.xml" ContentType="application/vnd.openxmlformats-officedocument.presentationml.notesSlide+xml"/>
  <Override PartName="/ppt/notesSlides/notesSlide85.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116.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66.xml" ContentType="application/vnd.openxmlformats-officedocument.presentationml.notesSlide+xml"/>
  <Override PartName="/ppt/notesSlides/notesSlide91.xml" ContentType="application/vnd.openxmlformats-officedocument.presentationml.notesSlide+xml"/>
  <Override PartName="/ppt/notesSlides/notesSlide4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charts/chart2.xml" ContentType="application/vnd.openxmlformats-officedocument.drawingml.chart+xml"/>
  <Override PartName="/ppt/charts/chart1.xml" ContentType="application/vnd.openxmlformats-officedocument.drawingml.chart+xml"/>
  <Override PartName="/ppt/theme/theme1.xml" ContentType="application/vnd.openxmlformats-officedocument.theme+xml"/>
  <Override PartName="/ppt/commentAuthors.xml" ContentType="application/vnd.openxmlformats-officedocument.presentationml.commentAuthors+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31.xml" ContentType="application/vnd.openxmlformats-officedocument.presentationml.tags+xml"/>
  <Override PartName="/ppt/tags/tag27.xml" ContentType="application/vnd.openxmlformats-officedocument.presentationml.tags+xml"/>
  <Override PartName="/ppt/tags/tag32.xml" ContentType="application/vnd.openxmlformats-officedocument.presentationml.tags+xml"/>
  <Override PartName="/ppt/tags/tag94.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26.xml" ContentType="application/vnd.openxmlformats-officedocument.presentationml.tags+xml"/>
  <Override PartName="/ppt/tags/tag30.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8.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20.xml" ContentType="application/vnd.openxmlformats-officedocument.presentationml.tags+xml"/>
  <Override PartName="/ppt/tags/tag2.xml" ContentType="application/vnd.openxmlformats-officedocument.presentationml.tags+xml"/>
  <Override PartName="/ppt/tags/tag19.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8.xml" ContentType="application/vnd.openxmlformats-officedocument.presentationml.tags+xml"/>
  <Override PartName="/ppt/tags/tag16.xml" ContentType="application/vnd.openxmlformats-officedocument.presentationml.tags+xml"/>
  <Override PartName="/ppt/tags/tag4.xml" ContentType="application/vnd.openxmlformats-officedocument.presentationml.tags+xml"/>
  <Override PartName="/ppt/tags/tag21.xml" ContentType="application/vnd.openxmlformats-officedocument.presentationml.tags+xml"/>
  <Override PartName="/ppt/tags/tag13.xml" ContentType="application/vnd.openxmlformats-officedocument.presentationml.tags+xml"/>
  <Override PartName="/ppt/tags/tag23.xml" ContentType="application/vnd.openxmlformats-officedocument.presentationml.tags+xml"/>
  <Override PartName="/ppt/tags/tag12.xml" ContentType="application/vnd.openxmlformats-officedocument.presentationml.tags+xml"/>
  <Override PartName="/ppt/tags/tag17.xml" ContentType="application/vnd.openxmlformats-officedocument.presentationml.tags+xml"/>
  <Override PartName="/ppt/tags/tag22.xml" ContentType="application/vnd.openxmlformats-officedocument.presentationml.tags+xml"/>
  <Override PartName="/ppt/tags/tag7.xml" ContentType="application/vnd.openxmlformats-officedocument.presentationml.tags+xml"/>
  <Override PartName="/ppt/tags/tag1.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25.xml" ContentType="application/vnd.openxmlformats-officedocument.presentationml.tags+xml"/>
  <Override PartName="/ppt/tags/tag69.xml" ContentType="application/vnd.openxmlformats-officedocument.presentationml.tags+xml"/>
  <Override PartName="/ppt/tags/tag34.xml" ContentType="application/vnd.openxmlformats-officedocument.presentationml.tags+xml"/>
  <Override PartName="/ppt/tags/tag120.xml" ContentType="application/vnd.openxmlformats-officedocument.presentationml.tags+xml"/>
  <Override PartName="/ppt/tags/tag119.xml" ContentType="application/vnd.openxmlformats-officedocument.presentationml.tags+xml"/>
  <Override PartName="/ppt/tags/tag118.xml" ContentType="application/vnd.openxmlformats-officedocument.presentationml.tags+xml"/>
  <Override PartName="/ppt/tags/tag117.xml" ContentType="application/vnd.openxmlformats-officedocument.presentationml.tags+xml"/>
  <Override PartName="/ppt/tags/tag116.xml" ContentType="application/vnd.openxmlformats-officedocument.presentationml.tags+xml"/>
  <Override PartName="/ppt/tags/tag115.xml" ContentType="application/vnd.openxmlformats-officedocument.presentationml.tags+xml"/>
  <Override PartName="/ppt/tags/tag114.xml" ContentType="application/vnd.openxmlformats-officedocument.presentationml.tags+xml"/>
  <Override PartName="/ppt/tags/tag113.xml" ContentType="application/vnd.openxmlformats-officedocument.presentationml.tags+xml"/>
  <Override PartName="/ppt/tags/tag112.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docProps/core.xml" ContentType="application/vnd.openxmlformats-package.core-properties+xml"/>
  <Override PartName="/ppt/tags/tag33.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ppt/tags/tag111.xml" ContentType="application/vnd.openxmlformats-officedocument.presentationml.tags+xml"/>
  <Override PartName="/ppt/tags/tag110.xml" ContentType="application/vnd.openxmlformats-officedocument.presentationml.tags+xml"/>
  <Override PartName="/ppt/tags/tag109.xml" ContentType="application/vnd.openxmlformats-officedocument.presentationml.tags+xml"/>
  <Override PartName="/ppt/tags/tag97.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6.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5.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8.xml" ContentType="application/vnd.openxmlformats-officedocument.presentationml.tags+xml"/>
  <Override PartName="/ppt/tags/tag107.xml" ContentType="application/vnd.openxmlformats-officedocument.presentationml.tags+xml"/>
  <Override PartName="/ppt/tags/tag106.xml" ContentType="application/vnd.openxmlformats-officedocument.presentationml.tags+xml"/>
  <Override PartName="/ppt/tags/tag105.xml" ContentType="application/vnd.openxmlformats-officedocument.presentationml.tags+xml"/>
  <Override PartName="/ppt/tags/tag104.xml" ContentType="application/vnd.openxmlformats-officedocument.presentationml.tags+xml"/>
  <Override PartName="/ppt/tags/tag103.xml" ContentType="application/vnd.openxmlformats-officedocument.presentationml.tags+xml"/>
  <Override PartName="/ppt/tags/tag102.xml" ContentType="application/vnd.openxmlformats-officedocument.presentationml.tags+xml"/>
  <Override PartName="/ppt/tags/tag101.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78.xml" ContentType="application/vnd.openxmlformats-officedocument.presentationml.tags+xml"/>
  <Override PartName="/ppt/tags/tag51.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48.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47.xml" ContentType="application/vnd.openxmlformats-officedocument.presentationml.tags+xml"/>
  <Override PartName="/ppt/tags/tag46.xml" ContentType="application/vnd.openxmlformats-officedocument.presentationml.tags+xml"/>
  <Override PartName="/ppt/tags/tag45.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5.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79.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68.xml" ContentType="application/vnd.openxmlformats-officedocument.presentationml.tags+xml"/>
  <Override PartName="/ppt/tags/tag65.xml" ContentType="application/vnd.openxmlformats-officedocument.presentationml.tags+xml"/>
  <Override PartName="/ppt/tags/tag64.xml" ContentType="application/vnd.openxmlformats-officedocument.presentationml.tags+xml"/>
  <Override PartName="/ppt/tags/tag63.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66.xml" ContentType="application/vnd.openxmlformats-officedocument.presentationml.tags+xml"/>
  <Override PartName="/ppt/tags/tag93.xml" ContentType="application/vnd.openxmlformats-officedocument.presentationml.tags+xml"/>
  <Override PartName="/ppt/tags/tag67.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22"/>
  </p:notesMasterIdLst>
  <p:sldIdLst>
    <p:sldId id="291" r:id="rId2"/>
    <p:sldId id="2252" r:id="rId3"/>
    <p:sldId id="2282" r:id="rId4"/>
    <p:sldId id="3050" r:id="rId5"/>
    <p:sldId id="2914" r:id="rId6"/>
    <p:sldId id="2915" r:id="rId7"/>
    <p:sldId id="3020" r:id="rId8"/>
    <p:sldId id="2916" r:id="rId9"/>
    <p:sldId id="2918" r:id="rId10"/>
    <p:sldId id="3021" r:id="rId11"/>
    <p:sldId id="3008" r:id="rId12"/>
    <p:sldId id="2921" r:id="rId13"/>
    <p:sldId id="3022" r:id="rId14"/>
    <p:sldId id="2922" r:id="rId15"/>
    <p:sldId id="2923" r:id="rId16"/>
    <p:sldId id="2924" r:id="rId17"/>
    <p:sldId id="2926" r:id="rId18"/>
    <p:sldId id="3023" r:id="rId19"/>
    <p:sldId id="3011" r:id="rId20"/>
    <p:sldId id="3012" r:id="rId21"/>
    <p:sldId id="2927" r:id="rId22"/>
    <p:sldId id="2928" r:id="rId23"/>
    <p:sldId id="2929" r:id="rId24"/>
    <p:sldId id="3009" r:id="rId25"/>
    <p:sldId id="3053" r:id="rId26"/>
    <p:sldId id="3055" r:id="rId27"/>
    <p:sldId id="2934" r:id="rId28"/>
    <p:sldId id="3056" r:id="rId29"/>
    <p:sldId id="3054" r:id="rId30"/>
    <p:sldId id="2937" r:id="rId31"/>
    <p:sldId id="2940" r:id="rId32"/>
    <p:sldId id="2941" r:id="rId33"/>
    <p:sldId id="3024" r:id="rId34"/>
    <p:sldId id="2942" r:id="rId35"/>
    <p:sldId id="2943" r:id="rId36"/>
    <p:sldId id="2944" r:id="rId37"/>
    <p:sldId id="2946" r:id="rId38"/>
    <p:sldId id="3013" r:id="rId39"/>
    <p:sldId id="2948" r:id="rId40"/>
    <p:sldId id="2949" r:id="rId41"/>
    <p:sldId id="2950" r:id="rId42"/>
    <p:sldId id="2951" r:id="rId43"/>
    <p:sldId id="3025" r:id="rId44"/>
    <p:sldId id="2952" r:id="rId45"/>
    <p:sldId id="2953" r:id="rId46"/>
    <p:sldId id="3026" r:id="rId47"/>
    <p:sldId id="3014" r:id="rId48"/>
    <p:sldId id="3015" r:id="rId49"/>
    <p:sldId id="2956" r:id="rId50"/>
    <p:sldId id="2957" r:id="rId51"/>
    <p:sldId id="2958" r:id="rId52"/>
    <p:sldId id="2959" r:id="rId53"/>
    <p:sldId id="3027" r:id="rId54"/>
    <p:sldId id="3016" r:id="rId55"/>
    <p:sldId id="3017" r:id="rId56"/>
    <p:sldId id="2961" r:id="rId57"/>
    <p:sldId id="3057" r:id="rId58"/>
    <p:sldId id="3028" r:id="rId59"/>
    <p:sldId id="2963" r:id="rId60"/>
    <p:sldId id="2964" r:id="rId61"/>
    <p:sldId id="3029" r:id="rId62"/>
    <p:sldId id="2965" r:id="rId63"/>
    <p:sldId id="2966" r:id="rId64"/>
    <p:sldId id="2967" r:id="rId65"/>
    <p:sldId id="2968" r:id="rId66"/>
    <p:sldId id="2969" r:id="rId67"/>
    <p:sldId id="3030" r:id="rId68"/>
    <p:sldId id="2970" r:id="rId69"/>
    <p:sldId id="2971" r:id="rId70"/>
    <p:sldId id="2972" r:id="rId71"/>
    <p:sldId id="2973" r:id="rId72"/>
    <p:sldId id="3043" r:id="rId73"/>
    <p:sldId id="2975" r:id="rId74"/>
    <p:sldId id="2976" r:id="rId75"/>
    <p:sldId id="3044" r:id="rId76"/>
    <p:sldId id="2977" r:id="rId77"/>
    <p:sldId id="2978" r:id="rId78"/>
    <p:sldId id="2979" r:id="rId79"/>
    <p:sldId id="3045" r:id="rId80"/>
    <p:sldId id="2980" r:id="rId81"/>
    <p:sldId id="2981" r:id="rId82"/>
    <p:sldId id="2982" r:id="rId83"/>
    <p:sldId id="2983" r:id="rId84"/>
    <p:sldId id="2984" r:id="rId85"/>
    <p:sldId id="3046" r:id="rId86"/>
    <p:sldId id="2985" r:id="rId87"/>
    <p:sldId id="2986" r:id="rId88"/>
    <p:sldId id="3047" r:id="rId89"/>
    <p:sldId id="2987" r:id="rId90"/>
    <p:sldId id="2988" r:id="rId91"/>
    <p:sldId id="3048" r:id="rId92"/>
    <p:sldId id="2989" r:id="rId93"/>
    <p:sldId id="2990" r:id="rId94"/>
    <p:sldId id="2991" r:id="rId95"/>
    <p:sldId id="3036" r:id="rId96"/>
    <p:sldId id="3018" r:id="rId97"/>
    <p:sldId id="3037" r:id="rId98"/>
    <p:sldId id="3007" r:id="rId99"/>
    <p:sldId id="3038" r:id="rId100"/>
    <p:sldId id="2992" r:id="rId101"/>
    <p:sldId id="2995" r:id="rId102"/>
    <p:sldId id="3039" r:id="rId103"/>
    <p:sldId id="2994" r:id="rId104"/>
    <p:sldId id="2997" r:id="rId105"/>
    <p:sldId id="3040" r:id="rId106"/>
    <p:sldId id="2998" r:id="rId107"/>
    <p:sldId id="2999" r:id="rId108"/>
    <p:sldId id="3041" r:id="rId109"/>
    <p:sldId id="3000" r:id="rId110"/>
    <p:sldId id="3001" r:id="rId111"/>
    <p:sldId id="3002" r:id="rId112"/>
    <p:sldId id="3042" r:id="rId113"/>
    <p:sldId id="3003" r:id="rId114"/>
    <p:sldId id="3004" r:id="rId115"/>
    <p:sldId id="3031" r:id="rId116"/>
    <p:sldId id="3005" r:id="rId117"/>
    <p:sldId id="3032" r:id="rId118"/>
    <p:sldId id="3006" r:id="rId119"/>
    <p:sldId id="3033" r:id="rId120"/>
    <p:sldId id="3034" r:id="rId121"/>
  </p:sldIdLst>
  <p:sldSz cx="9902825" cy="6858000"/>
  <p:notesSz cx="6858000" cy="9144000"/>
  <p:embeddedFontLst>
    <p:embeddedFont>
      <p:font typeface="Samsung Sharp Sans" pitchFamily="2" charset="0"/>
      <p:bold r:id="rId123"/>
    </p:embeddedFont>
    <p:embeddedFont>
      <p:font typeface="SamsungOne-400" panose="020B0503030303020204" pitchFamily="34" charset="0"/>
      <p:regular r:id="rId124"/>
    </p:embeddedFont>
    <p:embeddedFont>
      <p:font typeface="맑은 고딕" panose="020B0503020000020004" pitchFamily="50" charset="-127"/>
      <p:regular r:id="rId125"/>
      <p:bold r:id="rId126"/>
    </p:embeddedFont>
    <p:embeddedFont>
      <p:font typeface="Cambria Math" panose="02040503050406030204" pitchFamily="18" charset="0"/>
      <p:regular r:id="rId127"/>
    </p:embeddedFont>
    <p:embeddedFont>
      <p:font typeface="SamsungOne 700" panose="020B0803030303020204" pitchFamily="34" charset="0"/>
      <p:bold r:id="rId128"/>
    </p:embeddedFont>
    <p:embeddedFont>
      <p:font typeface="SamsungOne-700" panose="020B0803030303020204" pitchFamily="34" charset="0"/>
      <p:bold r:id="rId129"/>
    </p:embeddedFont>
    <p:embeddedFont>
      <p:font typeface="Arial Unicode MS" panose="020B0604020202020204" pitchFamily="50" charset="-127"/>
      <p:regular r:id="rId130"/>
    </p:embeddedFont>
    <p:embeddedFont>
      <p:font typeface="SamsungOne 400" panose="020B0503030303020204" pitchFamily="34" charset="0"/>
      <p:regular r:id="rId131"/>
    </p:embeddedFont>
    <p:embeddedFont>
      <p:font typeface="Malgun Gothic Semilight" panose="020B0502040204020203" pitchFamily="50" charset="-127"/>
      <p:regular r:id="rId132"/>
    </p:embeddedFont>
    <p:embeddedFont>
      <p:font typeface="Samsung Sharp Sans Bold" pitchFamily="2" charset="0"/>
      <p:bold r:id="rId133"/>
    </p:embeddedFont>
    <p:embeddedFont>
      <p:font typeface="Calibri" panose="020F0502020204030204" pitchFamily="34" charset="0"/>
      <p:regular r:id="rId134"/>
      <p:bold r:id="rId135"/>
      <p:italic r:id="rId136"/>
      <p:boldItalic r:id="rId137"/>
    </p:embeddedFont>
    <p:embeddedFont>
      <p:font typeface="SamsungOne 400C" panose="020B0506030303020204" pitchFamily="34" charset="0"/>
      <p:regular r:id="rId138"/>
    </p:embeddedFont>
  </p:embeddedFontLst>
  <p:custDataLst>
    <p:tags r:id="rId1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3050"/>
            <p14:sldId id="2914"/>
            <p14:sldId id="2915"/>
            <p14:sldId id="3020"/>
            <p14:sldId id="2916"/>
            <p14:sldId id="2918"/>
            <p14:sldId id="3021"/>
            <p14:sldId id="3008"/>
            <p14:sldId id="2921"/>
            <p14:sldId id="3022"/>
            <p14:sldId id="2922"/>
            <p14:sldId id="2923"/>
            <p14:sldId id="2924"/>
            <p14:sldId id="2926"/>
            <p14:sldId id="3023"/>
            <p14:sldId id="3011"/>
            <p14:sldId id="3012"/>
            <p14:sldId id="2927"/>
            <p14:sldId id="2928"/>
            <p14:sldId id="2929"/>
            <p14:sldId id="3009"/>
            <p14:sldId id="3053"/>
            <p14:sldId id="3055"/>
            <p14:sldId id="2934"/>
            <p14:sldId id="3056"/>
            <p14:sldId id="3054"/>
            <p14:sldId id="2937"/>
            <p14:sldId id="2940"/>
            <p14:sldId id="2941"/>
            <p14:sldId id="3024"/>
            <p14:sldId id="2942"/>
            <p14:sldId id="2943"/>
            <p14:sldId id="2944"/>
            <p14:sldId id="2946"/>
            <p14:sldId id="3013"/>
            <p14:sldId id="2948"/>
            <p14:sldId id="2949"/>
            <p14:sldId id="2950"/>
            <p14:sldId id="2951"/>
            <p14:sldId id="3025"/>
            <p14:sldId id="2952"/>
            <p14:sldId id="2953"/>
            <p14:sldId id="3026"/>
            <p14:sldId id="3014"/>
            <p14:sldId id="3015"/>
            <p14:sldId id="2956"/>
            <p14:sldId id="2957"/>
            <p14:sldId id="2958"/>
            <p14:sldId id="2959"/>
          </p14:sldIdLst>
        </p14:section>
        <p14:section name="Unit 2" id="{D4F174F4-B29D-4A76-A24B-0F2074A3EF27}">
          <p14:sldIdLst>
            <p14:sldId id="3027"/>
            <p14:sldId id="3016"/>
            <p14:sldId id="3017"/>
            <p14:sldId id="2961"/>
            <p14:sldId id="3057"/>
            <p14:sldId id="3028"/>
            <p14:sldId id="2963"/>
            <p14:sldId id="2964"/>
            <p14:sldId id="3029"/>
            <p14:sldId id="2965"/>
            <p14:sldId id="2966"/>
            <p14:sldId id="2967"/>
            <p14:sldId id="2968"/>
            <p14:sldId id="2969"/>
            <p14:sldId id="3030"/>
            <p14:sldId id="2970"/>
            <p14:sldId id="2971"/>
            <p14:sldId id="2972"/>
            <p14:sldId id="2973"/>
          </p14:sldIdLst>
        </p14:section>
        <p14:section name="Unit 3" id="{19C9A97C-CA7A-43B0-8B68-7E6EC7177D23}">
          <p14:sldIdLst>
            <p14:sldId id="3043"/>
            <p14:sldId id="2975"/>
            <p14:sldId id="2976"/>
            <p14:sldId id="3044"/>
            <p14:sldId id="2977"/>
            <p14:sldId id="2978"/>
            <p14:sldId id="2979"/>
            <p14:sldId id="3045"/>
            <p14:sldId id="2980"/>
            <p14:sldId id="2981"/>
            <p14:sldId id="2982"/>
            <p14:sldId id="2983"/>
            <p14:sldId id="2984"/>
            <p14:sldId id="3046"/>
            <p14:sldId id="2985"/>
            <p14:sldId id="2986"/>
            <p14:sldId id="3047"/>
            <p14:sldId id="2987"/>
            <p14:sldId id="2988"/>
            <p14:sldId id="3048"/>
            <p14:sldId id="2989"/>
            <p14:sldId id="2990"/>
            <p14:sldId id="2991"/>
          </p14:sldIdLst>
        </p14:section>
        <p14:section name="Unit 4" id="{F580D37C-F6BB-4668-9999-9AD5044AC643}">
          <p14:sldIdLst>
            <p14:sldId id="3036"/>
            <p14:sldId id="3018"/>
            <p14:sldId id="3037"/>
            <p14:sldId id="3007"/>
            <p14:sldId id="3038"/>
            <p14:sldId id="2992"/>
            <p14:sldId id="2995"/>
            <p14:sldId id="3039"/>
            <p14:sldId id="2994"/>
            <p14:sldId id="2997"/>
            <p14:sldId id="3040"/>
            <p14:sldId id="2998"/>
            <p14:sldId id="2999"/>
            <p14:sldId id="3041"/>
            <p14:sldId id="3000"/>
            <p14:sldId id="3001"/>
            <p14:sldId id="3002"/>
            <p14:sldId id="3042"/>
            <p14:sldId id="3003"/>
            <p14:sldId id="3004"/>
          </p14:sldIdLst>
        </p14:section>
        <p14:section name="Unit 5" id="{D5CED591-15A9-4041-8963-71FB1E0D6584}">
          <p14:sldIdLst>
            <p14:sldId id="3031"/>
            <p14:sldId id="3005"/>
            <p14:sldId id="3032"/>
            <p14:sldId id="3006"/>
            <p14:sldId id="3033"/>
            <p14:sldId id="3034"/>
          </p14:sldIdLst>
        </p14:section>
      </p14:sectionLst>
    </p:ext>
    <p:ext uri="{EFAFB233-063F-42B5-8137-9DF3F51BA10A}">
      <p15:sldGuideLst xmlns:p15="http://schemas.microsoft.com/office/powerpoint/2012/main">
        <p15:guide id="2" orient="horz" pos="799" userDrawn="1">
          <p15:clr>
            <a:srgbClr val="A4A3A4"/>
          </p15:clr>
        </p15:guide>
        <p15:guide id="3" orient="horz" pos="1023" userDrawn="1">
          <p15:clr>
            <a:srgbClr val="A4A3A4"/>
          </p15:clr>
        </p15:guide>
        <p15:guide id="4" pos="3119">
          <p15:clr>
            <a:srgbClr val="A4A3A4"/>
          </p15:clr>
        </p15:guide>
        <p15:guide id="5" pos="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6C5A55"/>
    <a:srgbClr val="353F3A"/>
    <a:srgbClr val="7FD7A7"/>
    <a:srgbClr val="D5E0F8"/>
    <a:srgbClr val="009999"/>
    <a:srgbClr val="FF9933"/>
    <a:srgbClr val="FF7C80"/>
    <a:srgbClr val="2E75B6"/>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91022" autoAdjust="0"/>
  </p:normalViewPr>
  <p:slideViewPr>
    <p:cSldViewPr>
      <p:cViewPr varScale="1">
        <p:scale>
          <a:sx n="72" d="100"/>
          <a:sy n="72" d="100"/>
        </p:scale>
        <p:origin x="1567" y="60"/>
      </p:cViewPr>
      <p:guideLst>
        <p:guide orient="horz" pos="799"/>
        <p:guide orient="horz" pos="1023"/>
        <p:guide pos="3119"/>
        <p:guide pos="352"/>
      </p:guideLst>
    </p:cSldViewPr>
  </p:slideViewPr>
  <p:notesTextViewPr>
    <p:cViewPr>
      <p:scale>
        <a:sx n="100" d="100"/>
        <a:sy n="100" d="100"/>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ommentAuthors" Target="commentAuthors.xml"/><Relationship Id="rId14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presProps" Target="presProps.xml"/><Relationship Id="rId146"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147"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invertIfNegative val="0"/>
          <c:dPt>
            <c:idx val="0"/>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1-C5EB-4180-8EA2-D0EC593F5C98}"/>
              </c:ext>
            </c:extLst>
          </c:dPt>
          <c:dPt>
            <c:idx val="1"/>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3-C5EB-4180-8EA2-D0EC593F5C98}"/>
              </c:ext>
            </c:extLst>
          </c:dPt>
          <c:dPt>
            <c:idx val="2"/>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5-C5EB-4180-8EA2-D0EC593F5C98}"/>
              </c:ext>
            </c:extLst>
          </c:dPt>
          <c:dPt>
            <c:idx val="3"/>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7-C5EB-4180-8EA2-D0EC593F5C98}"/>
              </c:ext>
            </c:extLst>
          </c:dPt>
          <c:dPt>
            <c:idx val="4"/>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9-C5EB-4180-8EA2-D0EC593F5C98}"/>
              </c:ext>
            </c:extLst>
          </c:dPt>
          <c:dPt>
            <c:idx val="5"/>
            <c:invertIfNegative val="0"/>
            <c:bubble3D val="0"/>
            <c:spPr>
              <a:solidFill>
                <a:srgbClr val="3366CC"/>
              </a:solidFill>
            </c:spPr>
            <c:extLst xmlns:c16r2="http://schemas.microsoft.com/office/drawing/2015/06/chart">
              <c:ext xmlns:c16="http://schemas.microsoft.com/office/drawing/2014/chart" uri="{C3380CC4-5D6E-409C-BE32-E72D297353CC}">
                <c16:uniqueId val="{0000000B-C5EB-4180-8EA2-D0EC593F5C98}"/>
              </c:ext>
            </c:extLst>
          </c:dPt>
          <c:dPt>
            <c:idx val="6"/>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D-C5EB-4180-8EA2-D0EC593F5C98}"/>
              </c:ext>
            </c:extLst>
          </c:dPt>
          <c:dPt>
            <c:idx val="7"/>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F-C5EB-4180-8EA2-D0EC593F5C98}"/>
              </c:ext>
            </c:extLst>
          </c:dPt>
          <c:dPt>
            <c:idx val="8"/>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11-C5EB-4180-8EA2-D0EC593F5C98}"/>
              </c:ext>
            </c:extLst>
          </c:dPt>
          <c:cat>
            <c:strRef>
              <c:f>Sheet1!$A$2:$A$10</c:f>
              <c:strCache>
                <c:ptCount val="9"/>
                <c:pt idx="0">
                  <c:v>2010</c:v>
                </c:pt>
                <c:pt idx="1">
                  <c:v>2011</c:v>
                </c:pt>
                <c:pt idx="2">
                  <c:v>2012</c:v>
                </c:pt>
                <c:pt idx="3">
                  <c:v>2013</c:v>
                </c:pt>
                <c:pt idx="4">
                  <c:v>2014</c:v>
                </c:pt>
                <c:pt idx="5">
                  <c:v>Human</c:v>
                </c:pt>
                <c:pt idx="6">
                  <c:v>2015</c:v>
                </c:pt>
                <c:pt idx="7">
                  <c:v>2016</c:v>
                </c:pt>
                <c:pt idx="8">
                  <c:v>2017</c:v>
                </c:pt>
              </c:strCache>
            </c:strRef>
          </c:cat>
          <c:val>
            <c:numRef>
              <c:f>Sheet1!$B$2:$B$10</c:f>
              <c:numCache>
                <c:formatCode>General</c:formatCode>
                <c:ptCount val="9"/>
                <c:pt idx="0">
                  <c:v>28</c:v>
                </c:pt>
                <c:pt idx="1">
                  <c:v>26</c:v>
                </c:pt>
                <c:pt idx="2">
                  <c:v>16</c:v>
                </c:pt>
                <c:pt idx="3">
                  <c:v>12</c:v>
                </c:pt>
                <c:pt idx="4">
                  <c:v>7</c:v>
                </c:pt>
                <c:pt idx="5">
                  <c:v>5</c:v>
                </c:pt>
                <c:pt idx="6">
                  <c:v>3.6</c:v>
                </c:pt>
                <c:pt idx="7">
                  <c:v>3</c:v>
                </c:pt>
                <c:pt idx="8">
                  <c:v>2.2999999999999998</c:v>
                </c:pt>
              </c:numCache>
            </c:numRef>
          </c:val>
          <c:extLst xmlns:c16r2="http://schemas.microsoft.com/office/drawing/2015/06/chart">
            <c:ext xmlns:c16="http://schemas.microsoft.com/office/drawing/2014/chart" uri="{C3380CC4-5D6E-409C-BE32-E72D297353CC}">
              <c16:uniqueId val="{00000012-C5EB-4180-8EA2-D0EC593F5C98}"/>
            </c:ext>
          </c:extLst>
        </c:ser>
        <c:dLbls>
          <c:showLegendKey val="0"/>
          <c:showVal val="0"/>
          <c:showCatName val="0"/>
          <c:showSerName val="0"/>
          <c:showPercent val="0"/>
          <c:showBubbleSize val="0"/>
        </c:dLbls>
        <c:gapWidth val="150"/>
        <c:axId val="243901552"/>
        <c:axId val="243896064"/>
      </c:barChart>
      <c:catAx>
        <c:axId val="243901552"/>
        <c:scaling>
          <c:orientation val="minMax"/>
        </c:scaling>
        <c:delete val="0"/>
        <c:axPos val="b"/>
        <c:numFmt formatCode="General" sourceLinked="1"/>
        <c:majorTickMark val="out"/>
        <c:minorTickMark val="none"/>
        <c:tickLblPos val="nextTo"/>
        <c:txPr>
          <a:bodyPr anchor="b"/>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ko-KR"/>
          </a:p>
        </c:txPr>
        <c:crossAx val="243896064"/>
        <c:crosses val="autoZero"/>
        <c:auto val="1"/>
        <c:lblAlgn val="ctr"/>
        <c:lblOffset val="100"/>
        <c:noMultiLvlLbl val="0"/>
      </c:catAx>
      <c:valAx>
        <c:axId val="243896064"/>
        <c:scaling>
          <c:orientation val="minMax"/>
        </c:scaling>
        <c:delete val="0"/>
        <c:axPos val="l"/>
        <c:majorGridlines>
          <c:spPr>
            <a:ln>
              <a:solidFill>
                <a:schemeClr val="bg1"/>
              </a:solidFill>
            </a:ln>
          </c:spPr>
        </c:majorGridlines>
        <c:numFmt formatCode="General" sourceLinked="0"/>
        <c:majorTickMark val="out"/>
        <c:minorTickMark val="none"/>
        <c:tickLblPos val="nextTo"/>
        <c:txPr>
          <a:bodyPr/>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ko-KR"/>
          </a:p>
        </c:txPr>
        <c:crossAx val="243901552"/>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manualLayout>
          <c:layoutTarget val="inner"/>
          <c:xMode val="edge"/>
          <c:yMode val="edge"/>
          <c:x val="4.2754675175822453E-2"/>
          <c:y val="5.7268662872111895E-2"/>
          <c:w val="0.92764593431783893"/>
          <c:h val="0.82596153946213247"/>
        </c:manualLayout>
      </c:layout>
      <c:barChart>
        <c:barDir val="col"/>
        <c:grouping val="clustered"/>
        <c:varyColors val="0"/>
        <c:ser>
          <c:idx val="0"/>
          <c:order val="0"/>
          <c:tx>
            <c:strRef>
              <c:f>Sheet1!$B$1</c:f>
              <c:strCache>
                <c:ptCount val="1"/>
                <c:pt idx="0">
                  <c:v>열1</c:v>
                </c:pt>
              </c:strCache>
            </c:strRef>
          </c:tx>
          <c:spPr>
            <a:solidFill>
              <a:schemeClr val="bg1">
                <a:lumMod val="85000"/>
              </a:schemeClr>
            </a:solidFill>
            <a:ln w="12700"/>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424</c:v>
                </c:pt>
                <c:pt idx="1">
                  <c:v>636</c:v>
                </c:pt>
                <c:pt idx="2">
                  <c:v>352</c:v>
                </c:pt>
                <c:pt idx="3">
                  <c:v>1260</c:v>
                </c:pt>
              </c:numCache>
            </c:numRef>
          </c:val>
          <c:extLst xmlns:c16r2="http://schemas.microsoft.com/office/drawing/2015/06/chart">
            <c:ext xmlns:c16="http://schemas.microsoft.com/office/drawing/2014/chart" uri="{C3380CC4-5D6E-409C-BE32-E72D297353CC}">
              <c16:uniqueId val="{00000000-C508-4AC3-B58F-EF8922DF7EBF}"/>
            </c:ext>
          </c:extLst>
        </c:ser>
        <c:dLbls>
          <c:showLegendKey val="0"/>
          <c:showVal val="0"/>
          <c:showCatName val="0"/>
          <c:showSerName val="0"/>
          <c:showPercent val="0"/>
          <c:showBubbleSize val="0"/>
        </c:dLbls>
        <c:gapWidth val="250"/>
        <c:axId val="443608000"/>
        <c:axId val="443613488"/>
      </c:barChart>
      <c:catAx>
        <c:axId val="443608000"/>
        <c:scaling>
          <c:orientation val="minMax"/>
        </c:scaling>
        <c:delete val="0"/>
        <c:axPos val="b"/>
        <c:numFmt formatCode="General" sourceLinked="1"/>
        <c:majorTickMark val="out"/>
        <c:minorTickMark val="none"/>
        <c:tickLblPos val="nextTo"/>
        <c:txPr>
          <a:bodyPr/>
          <a:lstStyle/>
          <a:p>
            <a:pPr>
              <a:defRPr sz="1300">
                <a:solidFill>
                  <a:schemeClr val="bg2">
                    <a:lumMod val="50000"/>
                  </a:schemeClr>
                </a:solidFill>
                <a:latin typeface="SamsungOne 400" panose="020B0503030303020204" pitchFamily="34" charset="0"/>
                <a:ea typeface="SamsungOne 400" panose="020B0503030303020204" pitchFamily="34" charset="0"/>
              </a:defRPr>
            </a:pPr>
            <a:endParaRPr lang="ko-KR"/>
          </a:p>
        </c:txPr>
        <c:crossAx val="443613488"/>
        <c:crosses val="autoZero"/>
        <c:auto val="1"/>
        <c:lblAlgn val="ctr"/>
        <c:lblOffset val="100"/>
        <c:noMultiLvlLbl val="0"/>
      </c:catAx>
      <c:valAx>
        <c:axId val="443613488"/>
        <c:scaling>
          <c:orientation val="minMax"/>
        </c:scaling>
        <c:delete val="1"/>
        <c:axPos val="l"/>
        <c:numFmt formatCode="General" sourceLinked="1"/>
        <c:majorTickMark val="out"/>
        <c:minorTickMark val="none"/>
        <c:tickLblPos val="nextTo"/>
        <c:crossAx val="443608000"/>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SgkLEuhfbg&amp;feature=youtu.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SgkLEuhfbg&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ired.com/2011/10/john-mccarthy-father-of-ai-and-lisp-dies-at-84/" TargetMode="External"/><Relationship Id="rId7" Type="http://schemas.openxmlformats.org/officeDocument/2006/relationships/hyperlink" Target="https://en.wikipedia.org/wiki/Artificial_intelligenc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Progress_in_artificial_intelligence" TargetMode="External"/><Relationship Id="rId5" Type="http://schemas.openxmlformats.org/officeDocument/2006/relationships/hyperlink" Target="https://searchenterpriseai.techtarget.com/definition/AI-Artificial-Intelligence" TargetMode="External"/><Relationship Id="rId4" Type="http://schemas.openxmlformats.org/officeDocument/2006/relationships/hyperlink" Target="https://simple.m.wikipedia.org/wiki/Artificial_intelligenc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ackernoon.com/artificial-intelligence-trends-to-watch-out-in-2019-b04q23dz5"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process.st/applications-of-ai/" TargetMode="External"/><Relationship Id="rId4" Type="http://schemas.openxmlformats.org/officeDocument/2006/relationships/hyperlink" Target="https://medium.com/@chethankumargn/artificial-intelligence-definition-types-examples-technologies-962ea75c7b9b"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owardsdatascience.com/review-senet-squeeze-and-excitation-network-winner-of-ilsvrc-2017-image-classification-a887b98b288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arutitech.com/working-image-recogni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marketsandmarkets.com/Market-Reports/image-recognition-market-222404611.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ppen.com/blog/computer-vision-vs-machine-vision/"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Machine_vision#Methods_and_sequence_of_operation"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slideshare.net/djehlke/machine-vision" TargetMode="External"/><Relationship Id="rId5" Type="http://schemas.openxmlformats.org/officeDocument/2006/relationships/hyperlink" Target="https://devisionx.com/industrial-applications/food-and-beverage/" TargetMode="External"/><Relationship Id="rId4" Type="http://schemas.openxmlformats.org/officeDocument/2006/relationships/hyperlink" Target="https://appen.com/blog/computer-vision-vs-machine-vision/"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emerj.com/partner-content/nlp-current-applications-and-future-possibilities/" TargetMode="External"/><Relationship Id="rId7" Type="http://schemas.openxmlformats.org/officeDocument/2006/relationships/hyperlink" Target="https://www.cs.upc.edu/~gatius/mai-ihlp/Applications2018.pdf"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www.upgrad.com/blog/5-applications-of-natural-language-processing-for-businesses/" TargetMode="External"/><Relationship Id="rId5" Type="http://schemas.openxmlformats.org/officeDocument/2006/relationships/hyperlink" Target="https://medium.com/@paldesk/natural-language-processing-and-social-media-8e7378737d00" TargetMode="External"/><Relationship Id="rId4" Type="http://schemas.openxmlformats.org/officeDocument/2006/relationships/hyperlink" Target="https://expertsystem.com/natural-language-processing-application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anscribeme.com/speech-vs-voice-recognition-whats-the-difference"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searchcustomerexperience.techtarget.com/definition/voice-recognition-speaker-recognition" TargetMode="External"/><Relationship Id="rId4" Type="http://schemas.openxmlformats.org/officeDocument/2006/relationships/hyperlink" Target="https://www.totalvoicetech.com/difference-between-voice-recognition-and-speech-recogn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prnewswire.com/news-releases/arterys-receives-first-fda-clearance-for-broad-oncology-imaging-suite-with-deep-learning-300599275.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youtube.com/watch?v=y3P9aVwDOig"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youtube.com/watch?v=pSHacTstOAU&amp;list=PLZGoT8OiX8oAU2SAvgmhjX98sI8GSKs2w"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archenterpriseai.techtarget.com/definition/AI-Artificial-Intelligenc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Progress_in_artificial_intelligence" TargetMode="External"/><Relationship Id="rId4" Type="http://schemas.openxmlformats.org/officeDocument/2006/relationships/hyperlink" Target="https://medium.com/syncedreview/openai-founder-short-term-agi-is-a-serious-possibility-368424f7462f"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n.wikipedia.org/wiki/Self-driving_car" TargetMode="External"/><Relationship Id="rId7" Type="http://schemas.openxmlformats.org/officeDocument/2006/relationships/hyperlink" Target="https://medium.com/@giltayar/not-only-cars-the-six-levels-of-autonomous-testing-a22611ab1d7f"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thedrive.com/tech/15848/waymo-is-already-running-cars-with-no-one-behind-the-wheel" TargetMode="External"/><Relationship Id="rId5" Type="http://schemas.openxmlformats.org/officeDocument/2006/relationships/hyperlink" Target="https://www.forbes.com/sites/alanohnsman/2019/10/28/waymos-autonomous-car-definition-if-you-need-a-drivers-license-its-not-self-driving/#130675296478" TargetMode="External"/><Relationship Id="rId4" Type="http://schemas.openxmlformats.org/officeDocument/2006/relationships/hyperlink" Target="https://spectrum.ieee.org/transportation/self-driving/accelerating-autonomous-vehicle-technology"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ackernoon.com/why-miles-per-disengagement-misses-the-point-as-an-autonomous-vehicle-success-metric-86da67768ec2"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thelastdriverlicenseholder.com/2019/02/12/disengagement-reports-2018-preliminary-results/" TargetMode="External"/><Relationship Id="rId5" Type="http://schemas.openxmlformats.org/officeDocument/2006/relationships/hyperlink" Target="https://www.theverge.com/2019/2/13/18223356/california-dmv-self-driving-car-disengagement-report-2018" TargetMode="External"/><Relationship Id="rId4" Type="http://schemas.openxmlformats.org/officeDocument/2006/relationships/hyperlink" Target="https://www.forbes.com/sites/alanohnsman/2019/02/13/waymo-tops-self-driving-car-disengagement-stats-as-gm-cruise-gains-and-tesla-is-awol/#4540246b31ec"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forbes.com/sites/alanohnsman/2018/03/02/waymo-is-millions-of-miles-ahead-in-robot-car-tests-does-it-need-a-billion-more/#c854b381ef4c"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forbes.com/sites/alanohnsman/2018/11/30/10-million-miles-later-waymo-ceo-says-its-self-driving-cars-are-ready-for-prime-time/#7f5368ee75e7"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cbinsights.com/research/startups-drive-auto-industry-disrup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interactions.com/conversational-ai/"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mckinsey.com/featured-insights/artificial-intelligence/notes-from-the-ai-frontier-applications-and-value-of-deep-learning#part1" TargetMode="External"/><Relationship Id="rId3" Type="http://schemas.openxmlformats.org/officeDocument/2006/relationships/hyperlink" Target="https://www.nvidia.com/content/dam/en-zz/Solutions/deep-learning/home/DeepLearning_eBook_FINAL.pdf" TargetMode="External"/><Relationship Id="rId7" Type="http://schemas.openxmlformats.org/officeDocument/2006/relationships/hyperlink" Target="https://medium.com/@saileshdhungana/a-simple-yet-satisfactory-definition-of-ai-f0022fa3373d"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atarobot.com/wiki/artificial-intelligence/" TargetMode="External"/><Relationship Id="rId5" Type="http://schemas.openxmlformats.org/officeDocument/2006/relationships/hyperlink" Target="https://www.mckinsey.com/business-functions/mckinsey-analytics/our-insights/an-executives-guide-to-ai" TargetMode="External"/><Relationship Id="rId4" Type="http://schemas.openxmlformats.org/officeDocument/2006/relationships/hyperlink" Target="https://www.kdnuggets.com/2017/07/rapidminer-ai-machine-learning-deep-learning.html" TargetMode="External"/><Relationship Id="rId9" Type="http://schemas.openxmlformats.org/officeDocument/2006/relationships/hyperlink" Target="https://www.guru99.com/supervised-vs-unsupervised-learning.html"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ai.googleblog.com/2018/05/duplex-ai-system-for-natural-conversation.html" TargetMode="External"/><Relationship Id="rId7" Type="http://schemas.openxmlformats.org/officeDocument/2006/relationships/hyperlink" Target="https://pdfaiw.uspto.gov/.aiw?PageNum=0&amp;docid=20180247649&amp;IDKey=05BD3D65A04E&amp;HomeUrl=http://appft.uspto.gov/netacgi/nph-Parser?Sect1%3DPTO1%26Sect2%3DHITOFF%26d%3DPG01%26p%3D1%26u%3D/netahtml/PTO/srchnum.html%26r%3D1%26f%3DG%26l%3D50%26s1%3D20180247649%26OS%3D%26RS%3D"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www.youtube.com/watch?v=I2fRxfZTJ2c" TargetMode="External"/><Relationship Id="rId5" Type="http://schemas.openxmlformats.org/officeDocument/2006/relationships/hyperlink" Target="https://www.youtube.com/watch?v=JbkoQGMf5DI" TargetMode="External"/><Relationship Id="rId4" Type="http://schemas.openxmlformats.org/officeDocument/2006/relationships/hyperlink" Target="https://www.androidauthority.com/duplex-web-release-1036145/"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cmu.edu/news/stories/archives/2018/september/deep-fakes-video-content.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cs.cmu.edu/~aayushb/Recycle-GAN/" TargetMode="External"/><Relationship Id="rId5" Type="http://schemas.openxmlformats.org/officeDocument/2006/relationships/hyperlink" Target="https://gizmodo.com/researchers-come-out-with-yet-another-unnerving-new-de-1828977488" TargetMode="External"/><Relationship Id="rId4" Type="http://schemas.openxmlformats.org/officeDocument/2006/relationships/hyperlink" Target="https://www.youtube.com/watch?time_continue=1&amp;v=ehD3C60i6lw&amp;feature=emb_logo"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semanticscholar.org/paper/Medical-Image-Synthesis-for-Data-Augmentation-and-Shin-Tenenholtz/37a052144b510b8827634c38146b190d8b2c8d0b" TargetMode="External"/><Relationship Id="rId5" Type="http://schemas.openxmlformats.org/officeDocument/2006/relationships/hyperlink" Target="https://news.developer.nvidia.com/ai-can-generate-synthetic-mris-to-advance-medical-research/" TargetMode="External"/><Relationship Id="rId4" Type="http://schemas.openxmlformats.org/officeDocument/2006/relationships/hyperlink" Target="https://www.healthimaging.com/topics/artificial-intelligence/ai-synthetic-brain-mris-diverse-reliable-data"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mckinsey.com/featured-insights/artificial-intelligence/visualizing-the-uses-and-potential-impact-of-ai-and-other-analytic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84179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9758332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40638041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69131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455146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1106837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45037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29884990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190602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4141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928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Spam filter is one of the machine learning programs that use samples of spam and general mails to classify mails that are designated as spam by the user.</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Basic terms</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set: samples used by the system for learning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instance (or sample: each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Task T classifies if the new mail is spam</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Experience E is the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Performance measure P should be directly defined by the user, and performance measure is also called accuracy which is often used for classification tasks.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99639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3066186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1436051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67034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dirty="0"/>
          </a:p>
        </p:txBody>
      </p:sp>
    </p:spTree>
    <p:extLst>
      <p:ext uri="{BB962C8B-B14F-4D97-AF65-F5344CB8AC3E}">
        <p14:creationId xmlns:p14="http://schemas.microsoft.com/office/powerpoint/2010/main" val="231900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dirty="0"/>
          </a:p>
        </p:txBody>
      </p:sp>
    </p:spTree>
    <p:extLst>
      <p:ext uri="{BB962C8B-B14F-4D97-AF65-F5344CB8AC3E}">
        <p14:creationId xmlns:p14="http://schemas.microsoft.com/office/powerpoint/2010/main" val="13164672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30424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8757348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65733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213017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People usually recognize cats and dogs based on the experience of having seen many cats and dogs overtime.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This is essentially the same to the computers. Learn from examples and recognize them later.</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a:t>
            </a:r>
            <a:r>
              <a:rPr lang="en-US" altLang="ko-KR" dirty="0">
                <a:hlinkClick r:id="rId3"/>
              </a:rPr>
              <a:t>https://www.mathworks.com/</a:t>
            </a:r>
            <a:endParaRPr lang="en-US" altLang="ko-KR"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4"/>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17721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2062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Instead of being limited to a single field of technology or methodology, machine learning is an interdisciplinary field that combines academic backgrounds and achievements in various fields such as probability and statistics, computer science, database theory, cognitive science, neuroscience, and pattern recognition,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Interdisciplinary: </a:t>
            </a:r>
            <a:r>
              <a:rPr lang="en-US" altLang="ko-KR" sz="1200" b="0" i="0" kern="1200" dirty="0">
                <a:solidFill>
                  <a:schemeClr val="tx1"/>
                </a:solidFill>
                <a:effectLst/>
                <a:latin typeface="+mn-lt"/>
                <a:ea typeface="+mn-ea"/>
                <a:cs typeface="+mn-cs"/>
              </a:rPr>
              <a:t>relating to multiple academical fields.</a:t>
            </a:r>
            <a:endParaRPr lang="ko-KR" altLang="en-US"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368238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47275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Refer to the image (https://happy8earth.tistory.com/553)</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98713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Different technologies for searching data and designing a model have been present in the field of statistics over a long period of time. For instance, those technologies include linear regression, logistic regression, and principal component analysis, etc. Due to the difficult calculation and small amount of data in classical statistics, data mining in current days overcomes these limitations through enough data and outstanding computing ability to solve problems.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and statistics, parameter refers to a variable that shows a certain characteristic of a system or function. In general, it is expressed as </a:t>
            </a:r>
            <a:r>
              <a:rPr lang="en-US" altLang="ko-KR" sz="1200" b="0" i="0" kern="1200" dirty="0" err="1">
                <a:solidFill>
                  <a:schemeClr val="tx1"/>
                </a:solidFill>
                <a:effectLst/>
                <a:latin typeface="+mn-lt"/>
                <a:ea typeface="+mn-ea"/>
                <a:cs typeface="+mn-cs"/>
              </a:rPr>
              <a:t>θ</a:t>
            </a:r>
            <a:r>
              <a:rPr lang="en-US" altLang="ko-KR" sz="1200" b="0" i="0" kern="1200" dirty="0">
                <a:solidFill>
                  <a:schemeClr val="tx1"/>
                </a:solidFill>
                <a:effectLst/>
                <a:latin typeface="+mn-lt"/>
                <a:ea typeface="+mn-ea"/>
                <a:cs typeface="+mn-cs"/>
              </a:rPr>
              <a:t>, and different signs have different meanings.</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152337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3592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In standard machine learning methodology, a user prepares for training data set and extracts relevant features such as edges and corners to train the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Then, the model references the features to classify new objects. This is an example of object recognition and how computers distinguish cats and dogs with a significant level of accuracy.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
            </a:r>
            <a:br>
              <a:rPr lang="en-US" altLang="ko-KR" b="0" u="none" dirty="0"/>
            </a:br>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3"/>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9975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On the other hand, in deep learning, a user does not need to extract features to feed images into the model, and rather inputs images themselves directly into the deep learning model.</a:t>
            </a:r>
          </a:p>
          <a:p>
            <a:r>
              <a:rPr lang="en-US" altLang="ko-KR" dirty="0"/>
              <a:t>Deep learning model basically consist of ARTIFICIAL NEURAL NETWORK algorithm which learns by itself to predict the object. Deep learning is a subtype of machine learning and usually more complex than machine learning techniques. The key difference between machine learning and deep learning is whether the model uses ARTIFICIAL NEURAL NETWORK or not.</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Definition of Deep learning </a:t>
            </a:r>
            <a:r>
              <a:rPr lang="en-US" altLang="ko-KR" dirty="0">
                <a:hlinkClick r:id="rId3"/>
              </a:rPr>
              <a:t>https://en.wikipedia.org/wiki/Deep_learning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15080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There can be many different criteria to classify machine-learning based data analysis method depending on different perspectives, but in general, it is classified into supervised learning and unsupervised learning depending on the presence of objective variables (or response variables, output target value),</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it</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also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further</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classified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into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reinforced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semi-supervised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10124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10069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217457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Scikit-learn is a machine learning library created with Python. </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Sometimes, the most difficult task in solving machine learning problems is to find an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estimator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that is appropriate to the task.</a:t>
            </a:r>
          </a:p>
          <a:p>
            <a:r>
              <a:rPr lang="en-US" altLang="ko-KR" sz="1200" b="0" i="0" kern="1200" dirty="0">
                <a:solidFill>
                  <a:schemeClr val="tx1"/>
                </a:solidFill>
                <a:effectLst/>
                <a:latin typeface="+mn-lt"/>
                <a:ea typeface="+mn-ea"/>
                <a:cs typeface="+mn-cs"/>
              </a:rPr>
              <a:t>Various kinds of estimators are suitable for different types of data and problems.</a:t>
            </a:r>
          </a:p>
          <a:p>
            <a:r>
              <a:rPr lang="en-US" altLang="ko-KR" sz="1200" b="0" i="0" kern="1200" dirty="0">
                <a:solidFill>
                  <a:schemeClr val="tx1"/>
                </a:solidFill>
                <a:effectLst/>
                <a:latin typeface="+mn-lt"/>
                <a:ea typeface="+mn-ea"/>
                <a:cs typeface="+mn-cs"/>
              </a:rPr>
              <a:t>The flow chart above is designed to provide brief guidelines regarding methods to approach to the problem with the estimators to be used for the data.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57217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42554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1361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78114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75625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Typical methods of unsupervised learning include clustering, dimension reduction, association rule learning, unsupervised learning artificial neural network (SOM, etc.) and others, and the applicability of unsupervised learning methods is infinite such that the recently highlighted deep learning method also uses unsupervised learning to reduce the dimensions of input features.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dirty="0"/>
          </a:p>
        </p:txBody>
      </p:sp>
    </p:spTree>
    <p:extLst>
      <p:ext uri="{BB962C8B-B14F-4D97-AF65-F5344CB8AC3E}">
        <p14:creationId xmlns:p14="http://schemas.microsoft.com/office/powerpoint/2010/main" val="373039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The objectives of this chapter are to set the goal of AI service for providing appropriate services by realizing a system for the works that can be done by human intelligence and to establish practical plans regarding the AI service model and scenario through the analysis of customer requirement. </a:t>
            </a:r>
            <a:endParaRPr lang="en-US" altLang="ko-KR" sz="1200" dirty="0">
              <a:solidFill>
                <a:prstClr val="black">
                  <a:lumMod val="85000"/>
                  <a:lumOff val="15000"/>
                </a:prstClr>
              </a:solidFill>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148307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904367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instance based learning remembers training samples for learning and is generalized by comparing new data and learned samples using similarity measurements.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From the figure above, the new sample will be classified as triangle class, since the majority of similar samples is a triangle.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model based learning makes a model from many samples and uses it for prediction.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2639746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433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4279452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42573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6456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222271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3435143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138817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27649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https://statkclee.github.io/ml/ml-model-selection.html</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13848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3203978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1699913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521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244028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113745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9767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631348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295782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233804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 most important ability of AI is reasoning. Like human, AI can reason from fact to draw conclusion or implication. Prior to the emergence of AI, computer should be programmed by human to get an answer to the question. </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picture of John McCarthy </a:t>
            </a:r>
            <a:r>
              <a:rPr lang="en-US" altLang="ko-KR" dirty="0">
                <a:hlinkClick r:id="rId3"/>
              </a:rPr>
              <a:t>https://www.wired.com/2011/10/john-mccarthy-father-of-ai-and-lisp-dies-at-84/</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Definition of AI </a:t>
            </a:r>
            <a:r>
              <a:rPr lang="en-US" altLang="ko-KR" sz="1200" dirty="0">
                <a:hlinkClick r:id="rId4"/>
              </a:rPr>
              <a:t>https://simple.m.wikipedia.org/wiki/Artificial_intelligence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Feature of AI </a:t>
            </a:r>
            <a:r>
              <a:rPr lang="en-US" altLang="ko-KR" sz="1200" dirty="0">
                <a:hlinkClick r:id="rId5"/>
              </a:rPr>
              <a:t>https://searchenterpriseai.techtarget.com/definition/AI-Artificial-Intelligence</a:t>
            </a:r>
            <a:endParaRPr lang="en-US" altLang="ko-KR" sz="1200" dirty="0">
              <a:solidFill>
                <a:srgbClr val="6C6C6C"/>
              </a:solidFill>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6"/>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a:t>
            </a:r>
            <a:r>
              <a:rPr lang="en-US" altLang="ko-KR" dirty="0">
                <a:hlinkClick r:id="rId7"/>
              </a:rPr>
              <a:t> https://en.wikipedia.org/wiki/Artificial_intelligence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2787703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105440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57313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40493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1757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https://www.nature.com/articles/nature21056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https://deepmind.com/blog/alphafold/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377775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sz="1200" b="0" i="0" u="sng" kern="1200" dirty="0">
                <a:solidFill>
                  <a:schemeClr val="tx1"/>
                </a:solidFill>
                <a:effectLst/>
                <a:latin typeface="+mn-lt"/>
                <a:ea typeface="+mn-ea"/>
                <a:cs typeface="+mn-cs"/>
              </a:rPr>
              <a:t>Machine Learning (ML): </a:t>
            </a:r>
            <a:r>
              <a:rPr lang="en-US" altLang="ko-KR" sz="1200" b="0" i="0" kern="1200" dirty="0">
                <a:solidFill>
                  <a:schemeClr val="tx1"/>
                </a:solidFill>
                <a:effectLst/>
                <a:latin typeface="+mn-lt"/>
                <a:ea typeface="+mn-ea"/>
                <a:cs typeface="+mn-cs"/>
              </a:rPr>
              <a:t>It is a method where the target (goal) is defined and the steps to reach that target is learned by the machine itself by training (gaining experience).For example to identify a simple object such as an apple or orange. The target is achieved not by explicitly specifying the details about it and coding it but it is just as we teach a child by showing multiple different pictures of it and therefore allowing the machine to define the steps to identify it like an apple or an orange.</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Natural Language Processing (NLP):</a:t>
            </a:r>
            <a:r>
              <a:rPr lang="en-US" altLang="ko-KR" sz="1200" b="0" i="0" kern="1200" dirty="0">
                <a:solidFill>
                  <a:schemeClr val="tx1"/>
                </a:solidFill>
                <a:effectLst/>
                <a:latin typeface="+mn-lt"/>
                <a:ea typeface="+mn-ea"/>
                <a:cs typeface="+mn-cs"/>
              </a:rPr>
              <a:t> Natural Language Processing is broadly defined as the automatic manipulation of natural language, both speech and text, by software. Well-known examples are email spam detection, fake news detection, and machine translation.</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Vision: </a:t>
            </a:r>
            <a:r>
              <a:rPr lang="en-US" altLang="ko-KR" sz="1200" b="0" i="0" kern="1200" dirty="0">
                <a:solidFill>
                  <a:schemeClr val="tx1"/>
                </a:solidFill>
                <a:effectLst/>
                <a:latin typeface="+mn-lt"/>
                <a:ea typeface="+mn-ea"/>
                <a:cs typeface="+mn-cs"/>
              </a:rPr>
              <a:t>This field includes techniques that enables machines to see just as humans do. </a:t>
            </a:r>
          </a:p>
          <a:p>
            <a:pPr fontAlgn="base"/>
            <a:r>
              <a:rPr lang="en-US" altLang="ko-KR" sz="1200" b="0" i="0" kern="1200" dirty="0">
                <a:solidFill>
                  <a:schemeClr val="tx1"/>
                </a:solidFill>
                <a:effectLst/>
                <a:latin typeface="+mn-lt"/>
                <a:ea typeface="+mn-ea"/>
                <a:cs typeface="+mn-cs"/>
              </a:rPr>
              <a:t>Computer vision captures and analyses visual information </a:t>
            </a:r>
            <a:r>
              <a:rPr lang="en-US" altLang="ko-KR" sz="1200" b="0" i="0" u="none" kern="1200" dirty="0">
                <a:solidFill>
                  <a:schemeClr val="tx1"/>
                </a:solidFill>
                <a:effectLst/>
                <a:latin typeface="+mn-lt"/>
                <a:ea typeface="+mn-ea"/>
                <a:cs typeface="+mn-cs"/>
              </a:rPr>
              <a:t>using a camera, analog-to-digital conversion, and digital signal processing. Machine vision is a specific area of study that deals with industrial use of computer vision. Machine vision can be compared to human eyesight but it is </a:t>
            </a:r>
            <a:r>
              <a:rPr lang="en-US" altLang="ko-KR" sz="1200" b="0" i="0" kern="1200" dirty="0">
                <a:solidFill>
                  <a:schemeClr val="tx1"/>
                </a:solidFill>
                <a:effectLst/>
                <a:latin typeface="+mn-lt"/>
                <a:ea typeface="+mn-ea"/>
                <a:cs typeface="+mn-cs"/>
              </a:rPr>
              <a:t>not limited to the human capability. It is usually achieved through machine learning to get the best possible results.</a:t>
            </a:r>
          </a:p>
          <a:p>
            <a:pPr fontAlgn="base"/>
            <a:r>
              <a:rPr kumimoji="0" lang="en-US" altLang="ko-KR" sz="1200" b="0" i="0" u="none" kern="1200" dirty="0">
                <a:solidFill>
                  <a:schemeClr val="tx1"/>
                </a:solidFill>
                <a:effectLst/>
                <a:latin typeface="+mn-lt"/>
                <a:ea typeface="+mn-ea"/>
                <a:cs typeface="+mn-cs"/>
              </a:rPr>
              <a:t>Image recognition includes feature detection and feature extraction. Typical use cases are facial recognition, license plate matching, optical character matching, and pattern matching.</a:t>
            </a:r>
            <a:endParaRPr kumimoji="0" lang="en-US" altLang="ko-KR" sz="1200" dirty="0">
              <a:latin typeface="Arial" panose="020B0604020202020204" pitchFamily="34" charset="0"/>
              <a:ea typeface="+mn-ea"/>
              <a:cs typeface="Arial" panose="020B0604020202020204" pitchFamily="34" charset="0"/>
            </a:endParaRPr>
          </a:p>
          <a:p>
            <a:pPr fontAlgn="base"/>
            <a:r>
              <a:rPr kumimoji="0" lang="en-US" altLang="ko-KR" sz="1200" b="0" u="sng" dirty="0">
                <a:latin typeface="Arial" panose="020B0604020202020204" pitchFamily="34" charset="0"/>
                <a:ea typeface="+mn-ea"/>
                <a:cs typeface="Arial" panose="020B0604020202020204" pitchFamily="34" charset="0"/>
              </a:rPr>
              <a:t>Speech: </a:t>
            </a:r>
            <a:r>
              <a:rPr kumimoji="0" lang="en-US" altLang="ko-KR" sz="1200" dirty="0">
                <a:latin typeface="Arial" panose="020B0604020202020204" pitchFamily="34" charset="0"/>
                <a:ea typeface="+mn-ea"/>
                <a:cs typeface="Arial" panose="020B0604020202020204" pitchFamily="34" charset="0"/>
              </a:rPr>
              <a:t>Speech recognition is the ability of a machine or program to identify words and phrases in spoken language and convert them to a machine-readable format. The most frequent applications of speech recognition within the enterprise include voice assistant, smart speaker, in-car systems, hands-free computing, and automatic translation.</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 </a:t>
            </a:r>
          </a:p>
          <a:p>
            <a:r>
              <a:rPr lang="en-US" altLang="ko-KR" b="0" dirty="0"/>
              <a:t>Application of AI </a:t>
            </a:r>
            <a:r>
              <a:rPr lang="en-US" altLang="ko-KR" sz="1200" dirty="0">
                <a:hlinkClick r:id="rId3"/>
              </a:rPr>
              <a:t>https://hackernoon.com/artificial-intelligence-trends-to-watch-out-in-2019-b04q23dz5</a:t>
            </a:r>
            <a:endParaRPr lang="en-US" altLang="ko-KR" sz="1200" dirty="0"/>
          </a:p>
          <a:p>
            <a:r>
              <a:rPr lang="en-US" altLang="ko-KR" sz="1200" b="0" i="0" u="none" kern="1200" dirty="0">
                <a:solidFill>
                  <a:schemeClr val="tx1"/>
                </a:solidFill>
                <a:effectLst/>
                <a:latin typeface="+mn-lt"/>
                <a:ea typeface="+mn-ea"/>
                <a:cs typeface="+mn-cs"/>
              </a:rPr>
              <a:t>There are many ways AI can be achieved some of them are as follows: </a:t>
            </a:r>
            <a:r>
              <a:rPr lang="en-US" altLang="ko-KR" sz="1200" dirty="0">
                <a:hlinkClick r:id="rId4"/>
              </a:rPr>
              <a:t>https://medium.com/@chethankumargn/artificial-intelligence-definition-types-examples-technologies-962ea75c7b9b</a:t>
            </a:r>
            <a:endParaRPr lang="ko-KR" altLang="en-US" sz="1200" dirty="0"/>
          </a:p>
          <a:p>
            <a:r>
              <a:rPr lang="en-US" altLang="ko-KR" sz="1200" b="0" i="0" kern="1200" dirty="0">
                <a:solidFill>
                  <a:schemeClr val="tx1"/>
                </a:solidFill>
                <a:effectLst/>
                <a:latin typeface="+mn-lt"/>
                <a:ea typeface="+mn-ea"/>
                <a:cs typeface="+mn-cs"/>
              </a:rPr>
              <a:t>Systems that use AI are able to carry out tasks that are characteristic of human intelligence. </a:t>
            </a:r>
            <a:r>
              <a:rPr lang="en-US" altLang="ko-KR" sz="1200" dirty="0">
                <a:hlinkClick r:id="rId5"/>
              </a:rPr>
              <a:t>https://www.process.st/applications-of-ai/</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262696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503248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166687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8145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Image recognition accuracy of artificial intelligence has already surpass far beyond the human level.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Adoption of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Convolutional Neural Networks significantly improved accuracy of image recognition.</a:t>
            </a:r>
            <a:endParaRPr kumimoji="0" lang="en-US" altLang="ko-KR" sz="1200" dirty="0">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Review: SENet — Squeeze-and-Excitation Network, Winner of ILSVRC 2017 (Image Classification)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https://towardsdatascience.com/review-senet-squeeze-and-excitation-network-winner-of-ilsvrc-2017-image-classification-a887b98b2883</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54092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69580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Image Recognition</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Automotive Industry</a:t>
            </a:r>
            <a:r>
              <a:rPr kumimoji="0" lang="en-US" altLang="ko-KR" sz="1200" b="0" u="none" dirty="0">
                <a:latin typeface="Arial" panose="020B0604020202020204" pitchFamily="34" charset="0"/>
                <a:ea typeface="+mn-ea"/>
                <a:cs typeface="Arial" panose="020B0604020202020204" pitchFamily="34" charset="0"/>
              </a:rPr>
              <a:t>: Image recognition and processing is an essential part of autonomous vehicles. Cars of the future are expected to detect obstacles and warn you about proximity to guardrails and walkways. The technology is even capable of reading road signs and stop lights. Computer vision systems powered by deep learning are trained using thousands of images. Images of road signs, humans, roads, etc. under different weather conditions are fed into the neural networks. The systems get intelligent as more training data is fed into the system.</a:t>
            </a:r>
            <a:endParaRPr kumimoji="0" lang="en-US" altLang="ko-KR" sz="1200" b="1"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E-commerce Industry</a:t>
            </a:r>
            <a:r>
              <a:rPr kumimoji="0" lang="en-US" altLang="ko-KR" sz="1200" b="0" u="none" dirty="0">
                <a:latin typeface="Arial" panose="020B0604020202020204" pitchFamily="34" charset="0"/>
                <a:ea typeface="+mn-ea"/>
                <a:cs typeface="Arial" panose="020B0604020202020204" pitchFamily="34" charset="0"/>
              </a:rPr>
              <a:t>: The level of adoption of this technology is the highest in e-commerce including search and advertising. Image recognition can transform your smartphone into a virtual showroom. It is used in mobile applications to identify specific products. It presents a more interactive view of the world by making everything they see searchable.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Gaming Industry</a:t>
            </a:r>
            <a:r>
              <a:rPr kumimoji="0" lang="en-US" altLang="ko-KR" sz="1200" b="0" u="none" dirty="0">
                <a:latin typeface="Arial" panose="020B0604020202020204" pitchFamily="34" charset="0"/>
                <a:ea typeface="+mn-ea"/>
                <a:cs typeface="Arial" panose="020B0604020202020204" pitchFamily="34" charset="0"/>
              </a:rPr>
              <a:t>: The world of gaming will be revolutionized by image recognition and computer vision technology. In fact, this revolution is already started. The Microsoft Kinect video game holds Guinness World Record for the fastest-selling consumer electronics device ever. The game is based on computer vision and tracks the human body in real time. Serious gamers are more inclined towards the ones with action in the real world away from the device. Image recognition holds the key in generating such new user experiences and user interfaces.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Application of Image Recognition </a:t>
            </a:r>
            <a:r>
              <a:rPr lang="en-US" altLang="ko-KR" dirty="0">
                <a:hlinkClick r:id="rId3"/>
              </a:rPr>
              <a:t>https://marutitech.com/working-image-recognition/</a:t>
            </a:r>
            <a:endParaRPr lang="en-US" altLang="ko-KR" dirty="0"/>
          </a:p>
          <a:p>
            <a:r>
              <a:rPr lang="en-US" altLang="ko-KR" b="0" dirty="0"/>
              <a:t>Image Recognition market size </a:t>
            </a:r>
            <a:r>
              <a:rPr lang="en-US" altLang="ko-KR" dirty="0">
                <a:hlinkClick r:id="rId4"/>
              </a:rPr>
              <a:t>https://www.marketsandmarkets.com/Market-Reports/image-recognition-market-222404611.html</a:t>
            </a:r>
            <a:endParaRPr lang="en-US" altLang="ko-KR"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3345460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80495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Computer vision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Scientific Research</a:t>
            </a:r>
            <a:r>
              <a:rPr kumimoji="0" lang="en-US" altLang="ko-KR" sz="1200" b="0" u="none" dirty="0">
                <a:latin typeface="Arial" panose="020B0604020202020204" pitchFamily="34" charset="0"/>
                <a:ea typeface="+mn-ea"/>
                <a:cs typeface="Arial" panose="020B0604020202020204" pitchFamily="34" charset="0"/>
              </a:rPr>
              <a:t>: Thousands of laboratories worldwide employ computer vision systems as the core of scientific experiments. Chemical and physical labs get access to the processes, which used to be invisible for a human naked eye. Thus, they have a unique opportunity of getting the exhaustive information. With computer vision technologies, biologists can study animal behavior. It can be achieved regardless of the physical location - at the lab or in the wild. Medical specialists can benefit from computer vision as well while conducting tests or working on new medicines.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Protection and Security</a:t>
            </a:r>
            <a:r>
              <a:rPr kumimoji="0" lang="en-US" altLang="ko-KR" sz="1200" b="0" u="none" dirty="0">
                <a:latin typeface="Arial" panose="020B0604020202020204" pitchFamily="34" charset="0"/>
                <a:ea typeface="+mn-ea"/>
                <a:cs typeface="Arial" panose="020B0604020202020204" pitchFamily="34" charset="0"/>
              </a:rPr>
              <a:t>: The security issue is of critical importance for businesses. Moreover, it is also useful for individuals who care about their personal safety. Computer vision technologies are widely used to protect both offices and homes from intruders. Computer vision systems enable to track objects and detect suspicious activities requiring immediate response. It’s all possible with computer vision software.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Natural Resources Management</a:t>
            </a:r>
            <a:r>
              <a:rPr kumimoji="0" lang="en-US" altLang="ko-KR" sz="1200" b="0" u="none" dirty="0">
                <a:latin typeface="Arial" panose="020B0604020202020204" pitchFamily="34" charset="0"/>
                <a:ea typeface="+mn-ea"/>
                <a:cs typeface="Arial" panose="020B0604020202020204" pitchFamily="34" charset="0"/>
              </a:rPr>
              <a:t>: Apparently, natural resources are key for the economic development of many countries. A huge number of countries are depending on mining, agriculture, or forestry. In any case, computer vision is a great solution for remote inspection, monitoring, and fast decision making. With accurate geospatial data thanks to computer vision software, many businesses can move to the new level of resource monitoring. Surveillance drone technology is a reliable way to detect natural resources such as oil, gas, and minerals. Additionally, the same technology can be adopted to the crop monitoring</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Marketing</a:t>
            </a:r>
            <a:r>
              <a:rPr kumimoji="0" lang="en-US" altLang="ko-KR" sz="1200" b="0" u="none" dirty="0">
                <a:latin typeface="Arial" panose="020B0604020202020204" pitchFamily="34" charset="0"/>
                <a:ea typeface="+mn-ea"/>
                <a:cs typeface="Arial" panose="020B0604020202020204" pitchFamily="34" charset="0"/>
              </a:rPr>
              <a:t>: Retail businesses rely heavily on computer vision technologies in improving their marketing strategy. In order to increase sales, retail stores examine the flow of their visitors. First, they determine the heaviest traffic hours of their shops. Second, they define dwelling time of their customers in a certain section of the store. Third, they study which products entice their customers and find out those that are in demand. Finally, they identify VIPs in a timely manner and, of course, authenticate known shoplifters to avoid thefts.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Computer Vision </a:t>
            </a:r>
            <a:r>
              <a:rPr lang="en-US" altLang="ko-KR" dirty="0">
                <a:hlinkClick r:id="rId3"/>
              </a:rPr>
              <a:t>https://en.wikipedia.org/wiki/Computer_vision</a:t>
            </a:r>
            <a:endParaRPr lang="en-US" altLang="ko-KR" b="1"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189981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Machine Vision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Guidance</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lot of manufacturing processes require high accuracy to within a millimeter. Machine vision software enables businesses to identify and recognize a variety of characteristics of the item. Machine vision systems are able to locate the position and orientation of a part and evaluate its accuracy concerning a specified tolerance, angle, etc. Those information is helpful especially for measuring and verifying assembly. They can also report the location and orientation of a part in 2D or 3D space to the robot locating the part or machine controller aligning the part.</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Gauging</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machine vision system can calculate the distances between two or more points or geometrical locations on an object with pixel accuracy. It can perform thousands of measurements per second. Moreover, it does a good job even with such tricky calculations as circularity. A machine vision system defines if the measurements meet expectations. In case they don’t, it sends a signal. As a result, the object is ejected from the line because it has some form of a production error.</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Defect Detection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Machine vision systems can check products for defects by automatically detecting and classifying them. Defects can be either cosmetic or affect the product functionality. Whatever the defect is, the system can react with a sound alarm or shut down the production.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Packaging Inspection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Dealing with bottles, machine vision systems can verify the fill level as well as detect open, cocked, and improperly torqued caps. When it comes to the box package, they can also detect damaged or incorrectly packaged ones. In addition, they can check that all edges are straight and parallel and nothing protrudes from the box.</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Machine vision </a:t>
            </a:r>
            <a:r>
              <a:rPr lang="en-US" altLang="ko-KR" dirty="0">
                <a:hlinkClick r:id="rId3"/>
              </a:rPr>
              <a:t>https://en.wikipedia.org/wiki/Machine_vision#Methods_and_sequence_of_operation</a:t>
            </a:r>
            <a:endParaRPr lang="en-US" altLang="ko-KR" b="0"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Industrial applications of Machine Vision </a:t>
            </a:r>
            <a:r>
              <a:rPr lang="en-US" altLang="ko-KR" dirty="0">
                <a:hlinkClick r:id="rId5"/>
              </a:rPr>
              <a:t>https://devisionx.com/industrial-applications/food-and-beverage/</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Machine Vision: Optics in manufacturing </a:t>
            </a:r>
            <a:r>
              <a:rPr lang="en-US" altLang="ko-KR" dirty="0">
                <a:hlinkClick r:id="rId6"/>
              </a:rPr>
              <a:t>https://www.slideshare.net/djehlke/machine-vision</a:t>
            </a:r>
            <a:endParaRPr lang="ko-KR" altLang="en-US"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786205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778462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2277824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1851339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45554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0" u="none" dirty="0">
                <a:latin typeface="+mn-lt"/>
                <a:ea typeface="+mn-ea"/>
                <a:cs typeface="+mn-cs"/>
              </a:rPr>
              <a:t>Application of NLP</a:t>
            </a:r>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Machine Translation</a:t>
            </a:r>
            <a:r>
              <a:rPr kumimoji="0" lang="en-US" altLang="ko-KR" sz="12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 The need to access information in online becomes increasingly important and the value of natural language processing applications becomes important. By translating technical manuals, support content or catalogs at a significantly reduced cost, machine translation helps us overcome language barriers that we often encounter. The challenge with machine translation technologies does not lie in translating words, but in understanding the meaning of sentences to provide a effective translation.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Automatic summarization</a:t>
            </a:r>
            <a:r>
              <a:rPr lang="en-US" altLang="ko-KR" sz="1200" b="0" i="0" kern="1200" dirty="0">
                <a:solidFill>
                  <a:schemeClr val="tx1"/>
                </a:solidFill>
                <a:effectLst/>
                <a:latin typeface="+mn-lt"/>
                <a:ea typeface="+mn-ea"/>
                <a:cs typeface="+mn-cs"/>
              </a:rPr>
              <a:t>: Information overload is a real problem when we need to access a specific piece of information from a huge knowledge base. Automatic summarization is especially relevant when used to provide an overview of a news item or blog posts, while avoiding redundancy from multiple sources and maximizing the diversity of content obtained.</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Sentiment analysis</a:t>
            </a:r>
            <a:r>
              <a:rPr lang="en-US" altLang="ko-KR" sz="1200" b="0" i="0" kern="1200" dirty="0">
                <a:solidFill>
                  <a:schemeClr val="tx1"/>
                </a:solidFill>
                <a:effectLst/>
                <a:latin typeface="+mn-lt"/>
                <a:ea typeface="+mn-ea"/>
                <a:cs typeface="+mn-cs"/>
              </a:rPr>
              <a:t>: The goal of sentiment analysis is to identify sentiment among several posts where emotions are not always explicitly expressed. Companies use natural language processing applications, such as sentiment analysis, to identify opinions and sentiment online to help them understand what customers think about their products and services and overall indicators of their reputation.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Text classification</a:t>
            </a:r>
            <a:r>
              <a:rPr lang="en-US" altLang="ko-KR" sz="1200" b="0" i="0" kern="1200" dirty="0">
                <a:solidFill>
                  <a:schemeClr val="tx1"/>
                </a:solidFill>
                <a:effectLst/>
                <a:latin typeface="+mn-lt"/>
                <a:ea typeface="+mn-ea"/>
                <a:cs typeface="+mn-cs"/>
              </a:rPr>
              <a:t>: Text classification makes it possible to assign predefined categories to a document and organize it to help you find the information you need or simplify some activities. spam filtering in email, fake news detection, and genre classification are the good examples of text classification.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Question Answering</a:t>
            </a:r>
            <a:r>
              <a:rPr lang="en-US" altLang="ko-KR" sz="1200" b="0" i="0" kern="1200" dirty="0">
                <a:solidFill>
                  <a:schemeClr val="tx1"/>
                </a:solidFill>
                <a:effectLst/>
                <a:latin typeface="+mn-lt"/>
                <a:ea typeface="+mn-ea"/>
                <a:cs typeface="+mn-cs"/>
              </a:rPr>
              <a:t>: As speech-understanding technology and voice-input applications improve, the need for NLP will increase. Question-Answering (QA) is becoming more and more popular thanks to applications and virtual assistants such as Bixby. A QA application is a system capable of coherently answering a human request. It may be used as a text-only interface or as a spoken dialog system. It has been significantly improved in terms of its capability to respond as humans.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NLP – Current Applications and Future Possibilities </a:t>
            </a:r>
            <a:r>
              <a:rPr lang="en-US" altLang="ko-KR" sz="1200" dirty="0">
                <a:solidFill>
                  <a:prstClr val="black"/>
                </a:solidFill>
                <a:latin typeface="Calibri" panose="020F0502020204030204"/>
                <a:ea typeface="+mn-ea"/>
                <a:hlinkClick r:id="rId3"/>
              </a:rPr>
              <a:t>https://emerj.com/partner-content/nlp-current-applications-and-future-possibilities/</a:t>
            </a:r>
            <a:endParaRPr lang="en-US" altLang="ko-KR" b="1" dirty="0"/>
          </a:p>
          <a:p>
            <a:r>
              <a:rPr lang="en-US" altLang="ko-KR" sz="1200" b="0" kern="1200" dirty="0">
                <a:solidFill>
                  <a:schemeClr val="tx1"/>
                </a:solidFill>
                <a:effectLst/>
                <a:latin typeface="+mn-lt"/>
                <a:ea typeface="+mn-ea"/>
                <a:cs typeface="+mn-cs"/>
              </a:rPr>
              <a:t>NLP applications </a:t>
            </a:r>
            <a:r>
              <a:rPr lang="en-US" altLang="ko-KR" dirty="0">
                <a:hlinkClick r:id="rId4"/>
              </a:rPr>
              <a:t>https://expertsystem.com/natural-language-processing-applications/</a:t>
            </a:r>
            <a:endParaRPr lang="en-US" altLang="ko-KR" b="1" dirty="0"/>
          </a:p>
          <a:p>
            <a:r>
              <a:rPr lang="en-US" altLang="ko-KR" sz="1200" b="0" i="0" kern="1200" dirty="0">
                <a:solidFill>
                  <a:schemeClr val="tx1"/>
                </a:solidFill>
                <a:effectLst/>
                <a:latin typeface="+mn-lt"/>
                <a:ea typeface="+mn-ea"/>
                <a:cs typeface="+mn-cs"/>
              </a:rPr>
              <a:t>NLP and Social Media </a:t>
            </a:r>
            <a:r>
              <a:rPr lang="en-US" altLang="ko-KR" sz="1200" b="0" i="0" u="none" strike="noStrike" kern="1200" dirty="0">
                <a:solidFill>
                  <a:schemeClr val="tx1"/>
                </a:solidFill>
                <a:effectLst/>
                <a:latin typeface="+mn-lt"/>
                <a:ea typeface="+mn-ea"/>
                <a:cs typeface="+mn-cs"/>
              </a:rPr>
              <a:t> </a:t>
            </a:r>
            <a:r>
              <a:rPr lang="en-US" altLang="ko-KR" dirty="0">
                <a:hlinkClick r:id="rId5"/>
              </a:rPr>
              <a:t>https://medium.com/@paldesk/natural-language-processing-and-social-media-8e7378737d00</a:t>
            </a:r>
            <a:endParaRPr lang="en-US" altLang="ko-KR" b="1" dirty="0"/>
          </a:p>
          <a:p>
            <a:pPr defTabSz="457063"/>
            <a:r>
              <a:rPr lang="en-US" altLang="ko-KR" sz="1200" b="0" kern="1200" dirty="0">
                <a:solidFill>
                  <a:schemeClr val="tx1"/>
                </a:solidFill>
                <a:effectLst/>
                <a:latin typeface="+mn-lt"/>
                <a:ea typeface="+mn-ea"/>
                <a:cs typeface="+mn-cs"/>
              </a:rPr>
              <a:t>NLP applications </a:t>
            </a:r>
            <a:r>
              <a:rPr lang="en-US" altLang="ko-KR" sz="1200" dirty="0">
                <a:solidFill>
                  <a:prstClr val="black"/>
                </a:solidFill>
                <a:latin typeface="Calibri" panose="020F0502020204030204"/>
                <a:ea typeface="+mn-ea"/>
                <a:hlinkClick r:id="rId6"/>
              </a:rPr>
              <a:t>https://www.upgrad.com/blog/5-applications-of-natural-language-processing-for-businesses/</a:t>
            </a:r>
            <a:endParaRPr lang="en-US" altLang="ko-KR" sz="1200" dirty="0">
              <a:solidFill>
                <a:prstClr val="black"/>
              </a:solidFill>
              <a:latin typeface="Calibri" panose="020F0502020204030204"/>
              <a:ea typeface="+mn-ea"/>
            </a:endParaRPr>
          </a:p>
          <a:p>
            <a:pPr defTabSz="457063"/>
            <a:r>
              <a:rPr lang="en-US" altLang="ko-KR" dirty="0"/>
              <a:t>NLP Applications </a:t>
            </a:r>
            <a:r>
              <a:rPr lang="en-US" altLang="ko-KR" sz="1200" dirty="0">
                <a:solidFill>
                  <a:prstClr val="black"/>
                </a:solidFill>
                <a:latin typeface="Calibri" panose="020F0502020204030204"/>
                <a:ea typeface="+mn-ea"/>
                <a:hlinkClick r:id="rId7"/>
              </a:rPr>
              <a:t>https://www.cs.upc.edu/~gatius/mai-ihlp/Applications2018.pdf</a:t>
            </a:r>
            <a:endParaRPr lang="en-US" altLang="ko-KR" sz="1200" dirty="0">
              <a:solidFill>
                <a:prstClr val="black"/>
              </a:solidFill>
              <a:latin typeface="Calibri" panose="020F0502020204030204"/>
              <a:ea typeface="+mn-ea"/>
            </a:endParaRPr>
          </a:p>
          <a:p>
            <a:pPr defTabSz="457063"/>
            <a:r>
              <a:rPr lang="en-US" altLang="ko-KR" dirty="0"/>
              <a:t>NLP market size 2016-2025 </a:t>
            </a:r>
            <a:r>
              <a:rPr lang="en-US" altLang="ko-KR" dirty="0">
                <a:hlinkClick r:id="rId3"/>
              </a:rPr>
              <a:t>https://emerj.com/partner-content/nlp-current-applications-and-future-possibilities/</a:t>
            </a:r>
            <a:endParaRPr lang="ko-KR" altLang="en-US" sz="1200" dirty="0">
              <a:solidFill>
                <a:prstClr val="black"/>
              </a:solidFill>
              <a:latin typeface="Calibri" panose="020F0502020204030204"/>
              <a:ea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3575459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Speech recognition vs. voice recognition</a:t>
            </a:r>
          </a:p>
          <a:p>
            <a:pPr fontAlgn="base"/>
            <a:endParaRPr lang="en-US" altLang="ko-KR" b="0" u="none" dirty="0"/>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purpose of speech recognition is for a computer or machine to successfully identify the words spoken by anyone. With this, there is no need to pay attention to more personal details such as accent, cadence, and the like.</a:t>
            </a:r>
          </a:p>
          <a:p>
            <a:pPr marL="639708" lvl="1" indent="-182508" defTabSz="457063">
              <a:spcAft>
                <a:spcPts val="800"/>
              </a:spcAft>
              <a:buClr>
                <a:srgbClr val="193EB0"/>
              </a:buClr>
              <a:buFont typeface="Arial" panose="020B0604020202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Speech recognition technology has a long list of applications. Speech recognition software programs are used for general dictation, transcribing, using a computer hands-free, medical transcription, automated customer service, etc.</a:t>
            </a:r>
          </a:p>
          <a:p>
            <a:pPr marL="639708" lvl="1" indent="-182508" defTabSz="457063">
              <a:spcAft>
                <a:spcPts val="800"/>
              </a:spcAft>
              <a:buClr>
                <a:srgbClr val="193EB0"/>
              </a:buClr>
              <a:buFont typeface="SamsungOne 400" panose="020B0503030303020204" pitchFamily="34" charset="0"/>
              <a:buChar char="‣"/>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On the other hand, voice recognition is about being able to identify and understand one specific voice. The most widespread use of this technology is with virtual assistants such as Samsung’s Bixby. In fact, it has been predicted that 75% of US households will own and use at least one smart speaker by 2020.</a:t>
            </a:r>
          </a:p>
          <a:p>
            <a:pPr marL="628650" lvl="1" indent="-171450" defTabSz="457063">
              <a:spcAft>
                <a:spcPts val="800"/>
              </a:spcAft>
              <a:buClr>
                <a:srgbClr val="193EB0"/>
              </a:buClr>
              <a:buFont typeface="Arial" panose="020B0604020202020204" pitchFamily="34" charset="0"/>
              <a:buChar char="•"/>
              <a:defRPr/>
            </a:pPr>
            <a:r>
              <a:rPr lang="en-US" altLang="ko-KR" sz="1200" b="0" i="0" kern="1200" dirty="0">
                <a:solidFill>
                  <a:schemeClr val="tx1"/>
                </a:solidFill>
                <a:effectLst/>
                <a:latin typeface="+mn-lt"/>
                <a:ea typeface="+mn-ea"/>
                <a:cs typeface="+mn-cs"/>
              </a:rPr>
              <a:t>Speaker verification is using a person’s voice to authenticate that they are who they claim to be. Essentially, a person’s voice is used as a unique identifier. A sample of their speech is recorded. Then, that person’s speech patterns are compared against a database to see if there is a match between the person’s voice and their voice sample.</a:t>
            </a:r>
            <a:endParaRPr lang="en-US" altLang="ko-KR" b="0" u="none" dirty="0"/>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dirty="0"/>
              <a:t>Speech recognition vs. voice recognition </a:t>
            </a:r>
            <a:r>
              <a:rPr lang="en-US" altLang="ko-KR" dirty="0">
                <a:hlinkClick r:id="rId3"/>
              </a:rPr>
              <a:t>https://www.transcribeme.com/speech-vs-voice-recognition-whats-the-difference</a:t>
            </a:r>
            <a:endParaRPr lang="en-US" altLang="ko-KR" dirty="0"/>
          </a:p>
          <a:p>
            <a:r>
              <a:rPr lang="en-US" altLang="ko-KR" dirty="0"/>
              <a:t>Speech recognition vs. voice recognition </a:t>
            </a:r>
            <a:r>
              <a:rPr lang="en-US" altLang="ko-KR" dirty="0">
                <a:hlinkClick r:id="rId4"/>
              </a:rPr>
              <a:t>https://www.totalvoicetech.com/difference-between-voice-recognition-and-speech-recognition/</a:t>
            </a:r>
            <a:endParaRPr lang="en-US" altLang="ko-KR" dirty="0"/>
          </a:p>
          <a:p>
            <a:r>
              <a:rPr lang="en-US" altLang="ko-KR" b="0" dirty="0"/>
              <a:t>Applications of </a:t>
            </a:r>
            <a:r>
              <a:rPr lang="en-US" altLang="ko-KR" sz="1200" b="0" i="0" kern="1200" dirty="0">
                <a:solidFill>
                  <a:schemeClr val="tx1"/>
                </a:solidFill>
                <a:effectLst/>
                <a:latin typeface="+mn-lt"/>
                <a:ea typeface="+mn-ea"/>
                <a:cs typeface="+mn-cs"/>
              </a:rPr>
              <a:t>voice recognition (speaker recognition) </a:t>
            </a:r>
            <a:r>
              <a:rPr lang="en-US" altLang="ko-KR" dirty="0">
                <a:hlinkClick r:id="rId5"/>
              </a:rPr>
              <a:t>https://searchcustomerexperience.techtarget.com/definition/voice-recognition-speaker-recognition</a:t>
            </a:r>
            <a:endParaRPr lang="en-US" altLang="ko-KR"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393880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23982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39042743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22538962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6943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1" dirty="0"/>
              <a:t>Advantages of edge computing</a:t>
            </a:r>
            <a:endParaRPr lang="en-US" altLang="ko-KR" sz="1200" dirty="0"/>
          </a:p>
          <a:p>
            <a:r>
              <a:rPr lang="en-US" altLang="ko-KR" sz="1200" dirty="0"/>
              <a:t>Although a nascent stage, edge computing offers some obvious benefits: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Real-time or faster data processing and analysi</a:t>
            </a:r>
            <a:r>
              <a:rPr lang="en-US" altLang="ko-KR" sz="1200" b="0" dirty="0"/>
              <a:t>s: Data is processed closer to the source, not in an external data center or cloud, which reduces lag time.</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Lower costs</a:t>
            </a:r>
            <a:r>
              <a:rPr lang="en-US" altLang="ko-KR" sz="1200" b="0" dirty="0"/>
              <a:t>: Enterprises spend less on data management solutions for local devices than for cloud and data center networks.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Less network traffic</a:t>
            </a:r>
            <a:r>
              <a:rPr lang="en-US" altLang="ko-KR" sz="1200" b="0" dirty="0"/>
              <a:t>: With an increasing number of IoT devices, data generation continues to rise at record rates. As a result, network bandwidth becomes more limited, overwhelming the cloud and leading to a greater bottleneck of data.</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Increased application efficiency</a:t>
            </a:r>
            <a:r>
              <a:rPr lang="en-US" altLang="ko-KR" sz="1200" b="0" dirty="0"/>
              <a:t>: </a:t>
            </a:r>
            <a:r>
              <a:rPr lang="en-US" altLang="ko-KR" sz="1200" dirty="0"/>
              <a:t>With lower latency levels, applications can operate more efficiently and at faster speeds.</a:t>
            </a:r>
            <a:endParaRPr lang="ko-KR" altLang="en-US" sz="1200" dirty="0"/>
          </a:p>
          <a:p>
            <a:endParaRPr lang="en-US" altLang="ko-KR" b="0" u="none" dirty="0"/>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endParaRPr lang="ko-KR" altLang="en-US" dirty="0"/>
          </a:p>
          <a:p>
            <a:r>
              <a:rPr lang="en-US" altLang="ko-KR" sz="1200" b="0" i="0" kern="1200" dirty="0">
                <a:solidFill>
                  <a:schemeClr val="tx1"/>
                </a:solidFill>
                <a:effectLst/>
                <a:latin typeface="+mn-lt"/>
                <a:ea typeface="+mn-ea"/>
                <a:cs typeface="+mn-cs"/>
              </a:rPr>
              <a:t>Advantages of edge computing</a:t>
            </a: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https://www.cbinsights.com/research/what-is-edge-computing/</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521781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Nvidia and Qualcomm, along with a number of emerging startups, are focused on building chips exclusively for AI workloads at the “edge.” </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From consumer electronics to telecommunications to medical imaging, edge AI has implications for every major industry.</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example, an autonomous vehicle has to respond in real-time to what’s happening on the road, and function in areas with no internet connectivity. Decisions are time-sensitive and latency could prove fatal.</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3405135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073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365864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cleared Viz LVO, a product from startup Viz.ai, to analyze CT scans and notify healthcare providers of potential strokes in patients. Post FDA clearance, Viz.ai closed a $21M Series A round from Google Ventures and Kleiner Perkins Caufield &amp; Byers.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also cleared GE Ventures-backed startup Arterys for its Oncology AI suite initially focused on spotting lung and liver lesions.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Fast-track regulatory approval opens up new commercial pathways for over 80 AI imaging &amp; diagnostics companies that have raised equity financing since 2014, accounting for a total of 149 deals.</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Arterys Receives First FDA Clearance </a:t>
            </a:r>
            <a:r>
              <a:rPr lang="en-US" altLang="ko-KR" dirty="0">
                <a:hlinkClick r:id="rId3"/>
              </a:rPr>
              <a:t>https://www.prnewswire.com/news-releases/arterys-receives-first-fda-clearance-for-broad-oncology-imaging-suite-with-deep-learning-300599275.html</a:t>
            </a:r>
            <a:endParaRPr lang="en-US" altLang="ko-KR" dirty="0"/>
          </a:p>
          <a:p>
            <a:r>
              <a:rPr lang="en-US" altLang="ko-KR" sz="1200" b="0" i="0" kern="1200" dirty="0">
                <a:solidFill>
                  <a:schemeClr val="tx1"/>
                </a:solidFill>
                <a:effectLst/>
                <a:latin typeface="+mn-lt"/>
                <a:ea typeface="+mn-ea"/>
                <a:cs typeface="+mn-cs"/>
              </a:rPr>
              <a:t>Viz.ai Product Animation - Viz LVO and Viz CTP </a:t>
            </a:r>
            <a:r>
              <a:rPr lang="en-US" altLang="ko-KR" dirty="0">
                <a:hlinkClick r:id="rId4"/>
              </a:rPr>
              <a:t>https://www.youtube.com/watch?v=y3P9aVwDOig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3009764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Similarly, Samsung launched a corporate social responsibility project which aims to create a portable ophthalmoscope for underserved people in Vietnam by recycling mobile handsets.</a:t>
            </a:r>
          </a:p>
          <a:p>
            <a:endParaRPr lang="en-US" altLang="ko-KR" b="1" u="sng" dirty="0"/>
          </a:p>
          <a:p>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“Trash to treasure”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portable, easy to use, digital ophthalmoscope at an affordable price range utilizing recycled mobile handset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Key components of the portable ophthalmoscope are an inexpensive yet high-quality camera which is a good fit for mass production and telecommunication module to connect medical specialists dispatched over a wide range of area</a:t>
            </a:r>
          </a:p>
          <a:p>
            <a:pPr marL="182563" indent="-182563">
              <a:spcAft>
                <a:spcPts val="800"/>
              </a:spcAft>
              <a:buClr>
                <a:srgbClr val="193EB0"/>
              </a:buClr>
              <a:buFont typeface="SamsungOne 400" panose="020B0503030303020204" pitchFamily="34" charset="0"/>
              <a:buChar char="‣"/>
            </a:pPr>
            <a:r>
              <a:rPr lang="en-US" altLang="ko-KR" sz="1300" b="0" u="none" dirty="0">
                <a:solidFill>
                  <a:schemeClr val="tx1">
                    <a:lumMod val="85000"/>
                    <a:lumOff val="15000"/>
                  </a:schemeClr>
                </a:solidFill>
                <a:latin typeface="SamsungOne 400" panose="020B0503030303020204" pitchFamily="34" charset="0"/>
                <a:ea typeface="SamsungOne 400" panose="020B0503030303020204" pitchFamily="34" charset="0"/>
              </a:rPr>
              <a:t>Without ophthalmologist training, a user can easily photograph fundus with minimum training.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85000"/>
                    <a:lumOff val="15000"/>
                  </a:schemeClr>
                </a:solidFill>
                <a:latin typeface="SamsungOne 400" panose="020B0503030303020204" pitchFamily="34" charset="0"/>
                <a:ea typeface="SamsungOne 400" panose="020B0503030303020204" pitchFamily="34" charset="0"/>
              </a:rPr>
              <a:t>Benefit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Boost ocular diagnostic capability of unskilled healthcare staffs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Create synergy effect with local ocular healthcare project which focus on treatment (Enhance efficiency and effectiveness)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the number of ophthalmologist’s initial examination and improve working environment</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ocular healthcare cost in comprehensive public healthcare perspective</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Provide</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portable digital ophthalmoscope with a significantly affordable cost (merely 1% of existing devices’ costs)</a:t>
            </a:r>
          </a:p>
          <a:p>
            <a:r>
              <a:rPr lang="en-US" altLang="ko-KR" dirty="0"/>
              <a:t/>
            </a:r>
            <a:br>
              <a:rPr lang="en-US" altLang="ko-KR" dirty="0"/>
            </a:br>
            <a:r>
              <a:rPr lang="en-US" altLang="ko-KR" b="1" dirty="0"/>
              <a:t>[Reference Source]</a:t>
            </a:r>
          </a:p>
          <a:p>
            <a:r>
              <a:rPr lang="en-US" altLang="ko-KR" sz="1200" b="0" i="0" kern="1200" dirty="0">
                <a:solidFill>
                  <a:schemeClr val="tx1"/>
                </a:solidFill>
                <a:effectLst/>
                <a:latin typeface="+mn-lt"/>
                <a:ea typeface="+mn-ea"/>
                <a:cs typeface="+mn-cs"/>
              </a:rPr>
              <a:t>igeeTalks on Galaxy Upcycling Project for Global Health </a:t>
            </a:r>
            <a:r>
              <a:rPr lang="en-US" altLang="ko-KR" dirty="0">
                <a:hlinkClick r:id="rId3"/>
              </a:rPr>
              <a:t>https://www.youtube.com/watch?v=pSHacTstOAU&amp;list=PLZGoT8OiX8oAU2SAvgmhjX98sI8GSKs2w</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1877983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0972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AI can be categorized as either weak or strong. Weak AI, also known as narrow AI, is an AI system that is designed and trained for a particular task. Virtual personal assistants, such as Apple's Siri, are a form of weak AI. Strong AI, also known as artificial general intelligence, is an AI system with generalized human cognitive abilities. When presented with an unfamiliar task, a strong AI system is able to find a solution without human intervention.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Weak AI &amp; Strong AI </a:t>
            </a:r>
            <a:r>
              <a:rPr lang="en-US" altLang="ko-KR" sz="1200" dirty="0">
                <a:hlinkClick r:id="rId3"/>
              </a:rPr>
              <a:t>https://searchenterpriseai.techtarget.com/definition/AI-Artificial-Intelligence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Future of AGI </a:t>
            </a:r>
            <a:r>
              <a:rPr lang="en-US" altLang="ko-KR" dirty="0">
                <a:hlinkClick r:id="rId4"/>
              </a:rPr>
              <a:t>https://medium.com/syncedreview/openai-founder-short-term-agi-is-a-serious-possibility-368424f7462f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5"/>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1736077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Thanks to technological advancement, especially artificial intelligence technology, autonomous vehicles that is capable of sensing its environment and moving with little or no human input, have been introduced.</a:t>
            </a:r>
          </a:p>
          <a:p>
            <a:pPr fontAlgn="base"/>
            <a:endParaRPr lang="en-US" altLang="ko-KR" b="0" u="none" dirty="0"/>
          </a:p>
          <a:p>
            <a:pPr fontAlgn="base"/>
            <a:r>
              <a:rPr lang="en-US" altLang="ko-KR" b="0" u="none" dirty="0"/>
              <a:t>A classification system based on six different levels (ranging from fully manual to fully automated systems) was published in 2014 by SAE International, an automotive standardization body, as J3016, Taxonomy and Definitions for Terms Related to On-Road Motor Vehicle Automated Driving Systems</a:t>
            </a:r>
          </a:p>
          <a:p>
            <a:pPr fontAlgn="base"/>
            <a:endParaRPr lang="en-US" altLang="ko-KR" b="0" u="none" dirty="0"/>
          </a:p>
          <a:p>
            <a:pPr fontAlgn="base"/>
            <a:r>
              <a:rPr lang="en-US" altLang="ko-KR" b="0" u="none" dirty="0"/>
              <a:t>Waymo announced that it has been running Level 4 autonomous cars, with no human behind the wheel, in Arizona since 2017.</a:t>
            </a: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SAE (J3016) Automation Levels </a:t>
            </a:r>
            <a:r>
              <a:rPr lang="en-US" altLang="ko-KR" dirty="0">
                <a:hlinkClick r:id="rId3"/>
              </a:rPr>
              <a:t>https://en.wikipedia.org/wiki/Self-driving_car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Automation Levels Image </a:t>
            </a:r>
            <a:r>
              <a:rPr lang="en-US" altLang="ko-KR" sz="1200" dirty="0">
                <a:hlinkClick r:id="rId4"/>
              </a:rPr>
              <a:t>https://spectrum.ieee.org/transportation/self-driving/accelerating-autonomous-vehicle-technology</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latin typeface="+mn-lt"/>
              <a:ea typeface="+mn-ea"/>
              <a:cs typeface="+mn-cs"/>
            </a:endParaRPr>
          </a:p>
          <a:p>
            <a:endParaRPr lang="en-US" altLang="ko-KR" sz="1200" b="0" kern="1200" dirty="0">
              <a:solidFill>
                <a:schemeClr val="tx1"/>
              </a:solidFill>
              <a:effectLst/>
              <a:latin typeface="+mn-lt"/>
              <a:ea typeface="+mn-ea"/>
              <a:cs typeface="+mn-cs"/>
            </a:endParaRPr>
          </a:p>
          <a:p>
            <a:r>
              <a:rPr lang="en-US" altLang="ko-KR" sz="1200" b="0" kern="1200" dirty="0">
                <a:solidFill>
                  <a:schemeClr val="tx1"/>
                </a:solidFill>
                <a:effectLst/>
                <a:latin typeface="+mn-lt"/>
                <a:ea typeface="+mn-ea"/>
                <a:cs typeface="+mn-cs"/>
              </a:rPr>
              <a:t>Waymo Says More Of Its Self-Driving Cars Operating ‘Rider Only’ With No One At Wheel </a:t>
            </a:r>
            <a:br>
              <a:rPr lang="en-US" altLang="ko-KR" sz="1200" b="0" kern="1200" dirty="0">
                <a:solidFill>
                  <a:schemeClr val="tx1"/>
                </a:solidFill>
                <a:effectLst/>
                <a:latin typeface="+mn-lt"/>
                <a:ea typeface="+mn-ea"/>
                <a:cs typeface="+mn-cs"/>
              </a:rPr>
            </a:br>
            <a:r>
              <a:rPr lang="en-US" altLang="ko-KR" sz="1200" dirty="0">
                <a:hlinkClick r:id="rId5"/>
              </a:rPr>
              <a:t>https://www.forbes.com/sites/alanohnsman/2019/10/28/waymos-autonomous-car-definition-if-you-need-a-drivers-license-its-not-self-driving/#130675296478</a:t>
            </a:r>
            <a:endParaRPr lang="ko-KR" altLang="en-US" sz="1200" dirty="0"/>
          </a:p>
          <a:p>
            <a:endParaRPr lang="en-US" altLang="ko-KR" dirty="0"/>
          </a:p>
          <a:p>
            <a:r>
              <a:rPr lang="en-US" altLang="ko-KR" dirty="0"/>
              <a:t>Waymo achieved level 4, while Tesla achieved only level 2</a:t>
            </a:r>
            <a:br>
              <a:rPr lang="en-US" altLang="ko-KR" dirty="0"/>
            </a:br>
            <a:r>
              <a:rPr lang="en-US" altLang="ko-KR" dirty="0">
                <a:hlinkClick r:id="rId6"/>
              </a:rPr>
              <a:t>https://www.thedrive.com/tech/15848/waymo-is-already-running-cars-with-no-one-behind-the-wheel</a:t>
            </a:r>
            <a:endParaRPr lang="en-US" altLang="ko-KR" dirty="0"/>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Not Only Cars: The Six Levels of Autonomous Testing</a:t>
            </a:r>
          </a:p>
          <a:p>
            <a:r>
              <a:rPr lang="en-US" altLang="ko-KR" sz="1200" dirty="0">
                <a:hlinkClick r:id="rId7"/>
              </a:rPr>
              <a:t>https://medium.com/@giltayar/not-only-cars-the-six-levels-of-autonomous-testing-a22611ab1d7f</a:t>
            </a:r>
            <a:endParaRPr lang="ko-KR" altLang="en-US" sz="1200"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522757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altLang="ko-KR" sz="1200" b="0" u="none" dirty="0">
                <a:latin typeface="Arial" panose="020B0604020202020204" pitchFamily="34" charset="0"/>
                <a:ea typeface="+mn-ea"/>
                <a:cs typeface="Arial" panose="020B0604020202020204" pitchFamily="34" charset="0"/>
              </a:rPr>
              <a:t>The chart explains Waymo’s disengagement rate (0.09 disengagement per 1,000 miles) and miles driven in California (1.26M miles). Disengagement rate has been significantly improved and the miles driven are dramatically increased over four years.</a:t>
            </a:r>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r>
              <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rPr>
              <a:t>California requires developers who test Level 3 and above automated driving systems in the state to report some basic statistics about vehicle operations each year, including the number of vehicles currently in operation, miles driven and the number of disengagements. These last two figures are combined to calculate miles per disengagement.</a:t>
            </a:r>
            <a:endParaRPr lang="en-US" altLang="ko-KR" b="1" u="sng" dirty="0"/>
          </a:p>
          <a:p>
            <a:pPr fontAlgn="base"/>
            <a:endParaRPr lang="en-US" altLang="ko-KR" b="1" u="sng" dirty="0"/>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Waymo’s autonomous system disengaged, meaning a human safety driver had to take the wheel, at a rate of once every 11,017 miles (50% reduction in the rate and a 96% increase in the average miles traveled between disengagements). And that happened as it boosted testing in the state to 1.2 million miles from 352,000 miles in 2017.</a:t>
            </a: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GM Cruise reported the second-lowest disengagement rate, with a safety driver taking over once every 5,205 miles, 321% better than a year ago, according to data released by California’s Department of Motor Vehicles.</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value of the data is limited, however, as the figures don’t factor in the complexity of environments in which vehicles are tested–dense urban settings, versus low-speed suburbs or less complex highway driving–nor do they show conditions including weather, light or speed. </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California requires miles per disengagement </a:t>
            </a:r>
            <a:r>
              <a:rPr lang="en-US" altLang="ko-KR" sz="1200" dirty="0">
                <a:hlinkClick r:id="rId3"/>
              </a:rPr>
              <a:t>https://hackernoon.com/why-miles-per-disengagement-misses-the-point-as-an-autonomous-vehicle-success-metric-86da67768ec2</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Waymo tops disengagement  </a:t>
            </a:r>
            <a:r>
              <a:rPr lang="en-US" altLang="ko-KR" sz="1200" dirty="0">
                <a:hlinkClick r:id="rId4"/>
              </a:rPr>
              <a:t>https://www.forbes.com/sites/alanohnsman/2019/02/13/waymo-tops-self-driving-car-disengagement-stats-as-gm-cruise-gains-and-tesla-is-awol/#4540246b31ec</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fontAlgn="auto"/>
            <a:r>
              <a:rPr lang="en-US" altLang="ko-KR" sz="1200" b="0" i="0" kern="1200" dirty="0">
                <a:solidFill>
                  <a:schemeClr val="tx1"/>
                </a:solidFill>
                <a:effectLst/>
                <a:latin typeface="+mn-lt"/>
                <a:ea typeface="+mn-ea"/>
                <a:cs typeface="+mn-cs"/>
              </a:rPr>
              <a:t>California’s self-driving car reports are imperfect, but they’re better than nothing</a:t>
            </a:r>
            <a:r>
              <a:rPr lang="en-US" altLang="ko-KR" sz="1200" b="1" i="0" kern="1200" dirty="0">
                <a:solidFill>
                  <a:schemeClr val="tx1"/>
                </a:solidFill>
                <a:effectLst/>
                <a:latin typeface="+mn-lt"/>
                <a:ea typeface="+mn-ea"/>
                <a:cs typeface="+mn-cs"/>
              </a:rPr>
              <a:t> </a:t>
            </a:r>
            <a:r>
              <a:rPr lang="en-US" altLang="ko-KR" sz="1200" dirty="0">
                <a:hlinkClick r:id="rId5"/>
              </a:rPr>
              <a:t>https://www.theverge.com/2019/2/13/18223356/california-dmv-self-driving-car-disengagement-report-2018</a:t>
            </a:r>
            <a:endParaRPr lang="en-US" altLang="ko-KR" sz="1200" dirty="0"/>
          </a:p>
          <a:p>
            <a:pPr fontAlgn="auto"/>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Disengagement report raw data </a:t>
            </a:r>
            <a:r>
              <a:rPr lang="en-US" altLang="ko-KR" sz="1200" dirty="0">
                <a:hlinkClick r:id="rId6"/>
              </a:rPr>
              <a:t>https://thelastdriverlicenseholder.com/2019/02/12/disengagement-reports-2018-preliminary-results/</a:t>
            </a:r>
            <a:endParaRPr lang="ko-KR" altLang="en-US"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119500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Google is far ahead of its competitors. Waymo opened its on-demand ride service to people in a portion of suburban Phoenix, accessing it via a branded app, Waymo One (December 2018). And several startups are chasing after Waymo</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dirty="0">
                <a:solidFill>
                  <a:schemeClr val="tx1"/>
                </a:solidFill>
                <a:effectLst/>
                <a:latin typeface="+mn-lt"/>
                <a:ea typeface="+mn-ea"/>
                <a:cs typeface="+mn-cs"/>
              </a:rPr>
              <a:t>Waymo Is Millions Of Miles Ahead In Robot Car Tests; Does It Need A Billion More?</a:t>
            </a:r>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dirty="0">
                <a:hlinkClick r:id="rId3"/>
              </a:rPr>
              <a:t>https://www.forbes.com/sites/alanohnsman/2018/03/02/waymo-is-millions-of-miles-ahead-in-robot-car-tests-does-it-need-a-billion-more/#c854b381ef4c</a:t>
            </a:r>
            <a:endParaRPr lang="en-US" altLang="ko-KR" dirty="0"/>
          </a:p>
          <a:p>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At Waymo, It’s Launch Time For Google’s Biggest Moonshot</a:t>
            </a:r>
            <a:b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200" dirty="0">
                <a:hlinkClick r:id="rId4"/>
              </a:rPr>
              <a:t>https://www.forbes.com/sites/alanohnsman/2018/11/30/10-million-miles-later-waymo-ceo-says-its-self-driving-cars-are-ready-for-prime-time/#7f5368ee75e7</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1666016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Besides Baidu,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Alibaba recently conducted test drives of its autonomous vehicle. But interestingly, just over a year ago, Alibaba was skeptical about the long-term commercial opportunity of autonomous vehicles, mentioning in an earnings call that “nobody has figured out the long-term economic model for this, but people are doing it because there is some very interesting artificial intelligence-related technology” involved in building autonomous vehicles.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2958643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Highlighted</a:t>
            </a:r>
            <a:r>
              <a:rPr lang="ko-KR" altLang="en-US" b="0" u="none" dirty="0"/>
              <a:t> </a:t>
            </a:r>
            <a:r>
              <a:rPr lang="en-US" altLang="ko-KR" b="0" u="none" dirty="0"/>
              <a:t>in the slide is the section where artificial intelligence technologies are heavily involved.</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Technologies and relevant players in the AV market </a:t>
            </a:r>
            <a:r>
              <a:rPr lang="en-US" altLang="ko-KR" sz="1200" dirty="0">
                <a:hlinkClick r:id="rId3"/>
              </a:rPr>
              <a:t>https://www.cbinsights.com/research/startups-drive-auto-industry-disruption/</a:t>
            </a:r>
            <a:endParaRPr lang="en-US" altLang="ko-KR"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3553308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9137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Reinforcement learning (RL) is a branch of machine learning concerned with the process of learning by trying things, receiving a positive or negative reward (feedback), and then modifying behavior to try and maximize cumulative expected reward. </a:t>
            </a:r>
          </a:p>
          <a:p>
            <a:pPr fontAlgn="base"/>
            <a:endParaRPr lang="en-US" altLang="ko-KR" b="0" u="none" dirty="0">
              <a:latin typeface="Roboto"/>
            </a:endParaRPr>
          </a:p>
          <a:p>
            <a:pPr fontAlgn="base"/>
            <a:r>
              <a:rPr lang="en-US" altLang="ko-KR" b="1" dirty="0">
                <a:latin typeface="Roboto"/>
              </a:rPr>
              <a:t>The typical framing of a RL scenario</a:t>
            </a:r>
            <a:r>
              <a:rPr lang="en-US" altLang="ko-KR" dirty="0">
                <a:latin typeface="Roboto"/>
              </a:rPr>
              <a:t>: </a:t>
            </a:r>
            <a:r>
              <a:rPr lang="en-US" altLang="ko-KR" b="0" dirty="0">
                <a:latin typeface="Roboto"/>
              </a:rPr>
              <a:t>an agent takes actions in an environment, which is interpreted into a reward and a representation of the state, which are fed back into the agent.</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sz="1200" b="1" i="0" kern="1200" dirty="0">
                <a:solidFill>
                  <a:schemeClr val="tx1"/>
                </a:solidFill>
                <a:effectLst/>
                <a:latin typeface="+mn-lt"/>
                <a:ea typeface="+mn-ea"/>
                <a:cs typeface="+mn-cs"/>
              </a:rPr>
              <a:t>Application of RL</a:t>
            </a:r>
            <a:r>
              <a:rPr lang="en-US" altLang="ko-KR" sz="1200" b="0" i="0" kern="1200" dirty="0">
                <a:solidFill>
                  <a:schemeClr val="tx1"/>
                </a:solidFill>
                <a:effectLst/>
                <a:latin typeface="+mn-lt"/>
                <a:ea typeface="+mn-ea"/>
                <a:cs typeface="+mn-cs"/>
              </a:rPr>
              <a:t>: RL applied to artificial intelligence has found remarkable success in recent years due to breakthroughs in both computing resources and algorithm improvements. Graphics Processing Unit capabilities have been improving tenfold every few years. The improvement, combined with the availability of large datasets, has led to massive breakthroughs in the field of deep learning. Fundamental to deep learning is the concept of a neural network: a collection of nodes (neurons) performing operations on an input and returning an output. A deep neural network has many neurons in sequence. Using deep neural networks to approximate the value (output) of taking an action in some state (input) has led to incredibly advanced reinforcement learning agents in multiple domains. Additionally, algorithmic breakthroughs such as experience replay, self-play, and Monte Carlo tree search have pushed improvements specific to RL. The combination of these advancements has created superhuman players of Atari, Go, and Shogi, and a nearly professional DoTA 2 team of bots.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134369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AlphaGo played South Korean professional Go player Lee Sedol, ranked 9-dan, one of the best players at Go, with five games. </a:t>
            </a:r>
            <a:r>
              <a:rPr lang="en-US" altLang="ko-KR" sz="1200" b="0" i="0" kern="1200" dirty="0">
                <a:solidFill>
                  <a:schemeClr val="tx1"/>
                </a:solidFill>
                <a:effectLst/>
                <a:latin typeface="+mn-lt"/>
                <a:ea typeface="+mn-ea"/>
                <a:cs typeface="+mn-cs"/>
              </a:rPr>
              <a:t>Out of five games, AlphaGo won four games and Lee won the fourth game which made him recorded as the only human player who beat AlphaGo in all of its 74 official games.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was initially trained to mimic human play by attempting to match the moves of expert players from recorded historical games, using a database of around 30 million moves. Once it had reached a certain degree of proficiency, it was trained further by being set to play large numbers of games against other instances of itself, using </a:t>
            </a:r>
            <a:r>
              <a:rPr lang="en-US" altLang="ko-KR" sz="1200" b="1" i="1" kern="1200" dirty="0">
                <a:solidFill>
                  <a:schemeClr val="tx1"/>
                </a:solidFill>
                <a:effectLst/>
                <a:latin typeface="+mn-lt"/>
                <a:ea typeface="+mn-ea"/>
                <a:cs typeface="+mn-cs"/>
              </a:rPr>
              <a:t>reinforcement learning</a:t>
            </a:r>
            <a:r>
              <a:rPr lang="en-US" altLang="ko-KR" sz="1200" b="0" i="0" kern="1200" dirty="0">
                <a:solidFill>
                  <a:schemeClr val="tx1"/>
                </a:solidFill>
                <a:effectLst/>
                <a:latin typeface="+mn-lt"/>
                <a:ea typeface="+mn-ea"/>
                <a:cs typeface="+mn-cs"/>
              </a:rPr>
              <a:t> to improve its play.</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doesn’t know the best strategy, but it knows whether it won or lost. AlphaGo uses a tree search to check every possible move it can make and see which is better. On a 19×19 Go board, there are 361 possible moves. For each of these 361 moves, there are 359 possible second moves and so on. In all, there are about 4.67×10^385 possible moves. Even with its advanced hardware, AlphaGo cannot try every single move. So, it uses another kind of tree search called the </a:t>
            </a:r>
            <a:r>
              <a:rPr lang="en-US" altLang="ko-KR" sz="1200" b="1" i="1" kern="1200" dirty="0">
                <a:solidFill>
                  <a:schemeClr val="tx1"/>
                </a:solidFill>
                <a:effectLst/>
                <a:latin typeface="+mn-lt"/>
                <a:ea typeface="+mn-ea"/>
                <a:cs typeface="+mn-cs"/>
              </a:rPr>
              <a:t>Monte Carlo Tree Search</a:t>
            </a:r>
            <a:r>
              <a:rPr lang="en-US" altLang="ko-KR" sz="1200" b="0" i="0" kern="1200" dirty="0">
                <a:solidFill>
                  <a:schemeClr val="tx1"/>
                </a:solidFill>
                <a:effectLst/>
                <a:latin typeface="+mn-lt"/>
                <a:ea typeface="+mn-ea"/>
                <a:cs typeface="+mn-cs"/>
              </a:rPr>
              <a:t>. In this search, only those moves that are most promising are tried out. Each time AlphaGo finishes a game, it updates the record of how many games each move won. After multiple iterations, AlphaGo has a rough idea of which moves maximizes its chance of winning.</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AlphaGo's victory in Mar 2016 was a great milestone in artificial intelligence history. Go had previously been regarded as a hard problem in machine learning that was expected to be out of reach for the technology of the time. Most experts thought a Go program as powerful as AlphaGo was at least five years away; some experts thought that it would take at least another decade before computers would beat Go champions. Most observers at the beginning of the 2016 matches expected Lee to beat AlphaGo.</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4168493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2219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1" u="none" dirty="0">
                <a:latin typeface="Arial" panose="020B0604020202020204" pitchFamily="34" charset="0"/>
                <a:ea typeface="+mn-ea"/>
                <a:cs typeface="Arial" panose="020B0604020202020204" pitchFamily="34" charset="0"/>
              </a:rPr>
              <a:t>Conversational AI </a:t>
            </a:r>
            <a:r>
              <a:rPr kumimoji="0" lang="en-US" altLang="ko-KR" sz="1200" b="0" u="none" dirty="0">
                <a:latin typeface="Arial" panose="020B0604020202020204" pitchFamily="34" charset="0"/>
                <a:ea typeface="+mn-ea"/>
                <a:cs typeface="Arial" panose="020B0604020202020204" pitchFamily="34" charset="0"/>
              </a:rPr>
              <a:t>is the set of technologies underlying automated messaging and speech-enabled applications that offer human-like interactions between computers and humans.</a:t>
            </a:r>
          </a:p>
          <a:p>
            <a:pPr fontAlgn="base"/>
            <a:r>
              <a:rPr kumimoji="0" lang="en-US" altLang="ko-KR" sz="1200" b="0" u="none" dirty="0">
                <a:latin typeface="Arial" panose="020B0604020202020204" pitchFamily="34" charset="0"/>
                <a:ea typeface="+mn-ea"/>
                <a:cs typeface="Arial" panose="020B0604020202020204" pitchFamily="34" charset="0"/>
              </a:rPr>
              <a:t>Conversational AI can communicate like a human by recognizing speech and text, understanding intent, decoding different languages, and responding in a way that mimics human conversation.</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1" u="none" dirty="0">
                <a:latin typeface="Arial" panose="020B0604020202020204" pitchFamily="34" charset="0"/>
                <a:ea typeface="+mn-ea"/>
                <a:cs typeface="Arial" panose="020B0604020202020204" pitchFamily="34" charset="0"/>
              </a:rPr>
              <a:t>Applied Conversational AI </a:t>
            </a:r>
            <a:r>
              <a:rPr kumimoji="0" lang="en-US" altLang="ko-KR" sz="1200" b="0" u="none" dirty="0">
                <a:latin typeface="Arial" panose="020B0604020202020204" pitchFamily="34" charset="0"/>
                <a:ea typeface="+mn-ea"/>
                <a:cs typeface="Arial" panose="020B0604020202020204" pitchFamily="34" charset="0"/>
              </a:rPr>
              <a:t>requires both science and art to create successful applications that incorporate context, personalization and relevance within human to computer interaction. Conversational design, a discipline dedicated to designing flows that sound natural, is a key part of developing Conversational AI applications.</a:t>
            </a:r>
          </a:p>
          <a:p>
            <a:pPr fontAlgn="base"/>
            <a:r>
              <a:rPr kumimoji="0" lang="en-US" altLang="ko-KR" sz="1200" b="0" u="none" dirty="0">
                <a:latin typeface="Arial" panose="020B0604020202020204" pitchFamily="34" charset="0"/>
                <a:ea typeface="+mn-ea"/>
                <a:cs typeface="Arial" panose="020B0604020202020204" pitchFamily="34" charset="0"/>
              </a:rPr>
              <a:t>Though chatbots have gained popularity, conversational AI can be offered over both text and voice form and thus various channels and devices that offer support these forms – from web chat for text form to phone call and smart speakers for voice form.</a:t>
            </a:r>
          </a:p>
          <a:p>
            <a:pPr fontAlgn="base"/>
            <a:r>
              <a:rPr kumimoji="0" lang="en-US" altLang="ko-KR" sz="1200" b="0" u="none" dirty="0">
                <a:latin typeface="Arial" panose="020B0604020202020204" pitchFamily="34" charset="0"/>
                <a:ea typeface="+mn-ea"/>
                <a:cs typeface="Arial" panose="020B0604020202020204" pitchFamily="34" charset="0"/>
              </a:rPr>
              <a:t>The best Conversational AI offers an end result that is indistinguishable from could have been delivered by a human.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1" i="1" u="none" dirty="0"/>
              <a:t>Algorithm</a:t>
            </a:r>
            <a:endParaRPr kumimoji="0" lang="en-US" altLang="ko-KR" sz="1200" b="0" u="none" dirty="0">
              <a:latin typeface="Arial" panose="020B0604020202020204" pitchFamily="34" charset="0"/>
              <a:ea typeface="+mn-ea"/>
              <a:cs typeface="Arial" panose="020B0604020202020204" pitchFamily="34" charset="0"/>
            </a:endParaRPr>
          </a:p>
          <a:p>
            <a:r>
              <a:rPr lang="en-US" altLang="ko-KR" sz="1200" b="0" i="0" kern="1200" dirty="0">
                <a:solidFill>
                  <a:schemeClr val="tx1"/>
                </a:solidFill>
                <a:effectLst/>
                <a:latin typeface="+mn-lt"/>
                <a:ea typeface="+mn-ea"/>
                <a:cs typeface="+mn-cs"/>
              </a:rPr>
              <a:t>Conversational AI generally uses various technologies such as Automatic Speech Recognition (ASR), Natural Language Processing (NLP), Advanced Dialog management, and Machine Learning (ML) to understand, react and learn from every interaction.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1" u="none" dirty="0"/>
              <a:t>Difference between Conversational AI and Chatbot</a:t>
            </a:r>
            <a:endParaRPr lang="en-US" altLang="ko-KR" dirty="0"/>
          </a:p>
          <a:p>
            <a:r>
              <a:rPr lang="en-US" altLang="ko-KR" sz="1200" b="0" i="0" kern="1200" dirty="0">
                <a:solidFill>
                  <a:schemeClr val="tx1"/>
                </a:solidFill>
                <a:effectLst/>
                <a:latin typeface="+mn-lt"/>
                <a:ea typeface="+mn-ea"/>
                <a:cs typeface="+mn-cs"/>
              </a:rPr>
              <a:t>Conversational AI applications can be programmed with varying levels of complexity resulting in dramatically different end products.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simplest example of a Conversational AI application is a FAQ bot. These are basic answer and response machines, also known as </a:t>
            </a:r>
            <a:r>
              <a:rPr lang="en-US" altLang="ko-KR" sz="1200" b="1" i="1" kern="1200" dirty="0">
                <a:solidFill>
                  <a:schemeClr val="tx1"/>
                </a:solidFill>
                <a:effectLst/>
                <a:latin typeface="+mn-lt"/>
                <a:ea typeface="+mn-ea"/>
                <a:cs typeface="+mn-cs"/>
              </a:rPr>
              <a:t>Chatbots</a:t>
            </a:r>
            <a:r>
              <a:rPr lang="en-US" altLang="ko-KR" sz="1200" b="0" i="0" kern="1200" dirty="0">
                <a:solidFill>
                  <a:schemeClr val="tx1"/>
                </a:solidFill>
                <a:effectLst/>
                <a:latin typeface="+mn-lt"/>
                <a:ea typeface="+mn-ea"/>
                <a:cs typeface="+mn-cs"/>
              </a:rPr>
              <a:t>, where you must type the exact keyword required to receive the appropriate response. In fact, these chatbots are so basic that they may not even be considered Conversational AI at all, as they do not use NLP or dialog management or machine learning to improve over time.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next maturity level of Conversational AI applications is </a:t>
            </a:r>
            <a:r>
              <a:rPr lang="en-US" altLang="ko-KR" sz="1200" b="1" i="1" kern="1200" dirty="0">
                <a:solidFill>
                  <a:schemeClr val="tx1"/>
                </a:solidFill>
                <a:effectLst/>
                <a:latin typeface="+mn-lt"/>
                <a:ea typeface="+mn-ea"/>
                <a:cs typeface="+mn-cs"/>
              </a:rPr>
              <a:t>Virtual Personal Assistants</a:t>
            </a:r>
            <a:r>
              <a:rPr lang="en-US" altLang="ko-KR" sz="1200" b="0" i="0" kern="1200" dirty="0">
                <a:solidFill>
                  <a:schemeClr val="tx1"/>
                </a:solidFill>
                <a:effectLst/>
                <a:latin typeface="+mn-lt"/>
                <a:ea typeface="+mn-ea"/>
                <a:cs typeface="+mn-cs"/>
              </a:rPr>
              <a:t>. Examples of these are Amazon Alexa, </a:t>
            </a:r>
            <a:r>
              <a:rPr lang="en-US" altLang="ko-KR" sz="1200" b="1" i="1" kern="1200" dirty="0">
                <a:solidFill>
                  <a:schemeClr val="tx1"/>
                </a:solidFill>
                <a:effectLst/>
                <a:latin typeface="+mn-lt"/>
                <a:ea typeface="+mn-ea"/>
                <a:cs typeface="+mn-cs"/>
              </a:rPr>
              <a:t>Samsung’s Bixby</a:t>
            </a:r>
            <a:r>
              <a:rPr lang="en-US" altLang="ko-KR" sz="1200" b="0" i="0" kern="1200" dirty="0">
                <a:solidFill>
                  <a:schemeClr val="tx1"/>
                </a:solidFill>
                <a:effectLst/>
                <a:latin typeface="+mn-lt"/>
                <a:ea typeface="+mn-ea"/>
                <a:cs typeface="+mn-cs"/>
              </a:rPr>
              <a:t>, and Google Home. They serve a general purpose and are linear, and do not carry context from one conversation to the next. These assistants use ASR and NLP, but have simple dialog management.</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Next we have </a:t>
            </a:r>
            <a:r>
              <a:rPr lang="en-US" altLang="ko-KR" sz="1200" b="1" i="1" kern="1200" dirty="0">
                <a:solidFill>
                  <a:schemeClr val="tx1"/>
                </a:solidFill>
                <a:effectLst/>
                <a:latin typeface="+mn-lt"/>
                <a:ea typeface="+mn-ea"/>
                <a:cs typeface="+mn-cs"/>
              </a:rPr>
              <a:t>Virtual “Customer” Assistants</a:t>
            </a:r>
            <a:r>
              <a:rPr lang="en-US" altLang="ko-KR" sz="1200" b="0" i="0" kern="1200" dirty="0">
                <a:solidFill>
                  <a:schemeClr val="tx1"/>
                </a:solidFill>
                <a:effectLst/>
                <a:latin typeface="+mn-lt"/>
                <a:ea typeface="+mn-ea"/>
                <a:cs typeface="+mn-cs"/>
              </a:rPr>
              <a:t>, which are more advanced Conversational AI systems that serve a specific purpose and therefore are more specialized in dialog management. These applications are able to carry context from one interaction to the next which enhances the user experience.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On the same level of maturity as Virtual Customer Assistants, are </a:t>
            </a:r>
            <a:r>
              <a:rPr lang="en-US" altLang="ko-KR" sz="1200" b="1" i="1" kern="1200" dirty="0">
                <a:solidFill>
                  <a:schemeClr val="tx1"/>
                </a:solidFill>
                <a:effectLst/>
                <a:latin typeface="+mn-lt"/>
                <a:ea typeface="+mn-ea"/>
                <a:cs typeface="+mn-cs"/>
              </a:rPr>
              <a:t>Virtual Employee Assistants</a:t>
            </a:r>
            <a:r>
              <a:rPr lang="en-US" altLang="ko-KR" sz="1200" b="0" i="0" kern="1200" dirty="0">
                <a:solidFill>
                  <a:schemeClr val="tx1"/>
                </a:solidFill>
                <a:effectLst/>
                <a:latin typeface="+mn-lt"/>
                <a:ea typeface="+mn-ea"/>
                <a:cs typeface="+mn-cs"/>
              </a:rPr>
              <a:t>. These applications are purpose-built, specialized, and automate processes, also called </a:t>
            </a:r>
            <a:r>
              <a:rPr lang="en-US" altLang="ko-KR" sz="1200" b="1" i="1" kern="1200" dirty="0">
                <a:solidFill>
                  <a:schemeClr val="tx1"/>
                </a:solidFill>
                <a:effectLst/>
                <a:latin typeface="+mn-lt"/>
                <a:ea typeface="+mn-ea"/>
                <a:cs typeface="+mn-cs"/>
              </a:rPr>
              <a:t>Robotic Process Automation</a:t>
            </a:r>
            <a:r>
              <a:rPr lang="en-US" altLang="ko-KR" sz="1200" b="0" i="0" kern="1200" dirty="0">
                <a:solidFill>
                  <a:schemeClr val="tx1"/>
                </a:solidFill>
                <a:effectLst/>
                <a:latin typeface="+mn-lt"/>
                <a:ea typeface="+mn-ea"/>
                <a:cs typeface="+mn-cs"/>
              </a:rPr>
              <a:t>. They are used in businesses to streamline enterprise operations. Both Virtual Customer Assistants and Virtual Employee Assistants often use the most advanced Conversational AI technologies, and are well integrated into the companies back office systems to provide contextual and personal experience to customers and employees.</a:t>
            </a:r>
            <a:endParaRPr kumimoji="0" lang="en-US" altLang="ko-KR" sz="1200" b="1" u="sng" dirty="0">
              <a:latin typeface="Arial" panose="020B0604020202020204" pitchFamily="34" charset="0"/>
              <a:ea typeface="+mn-ea"/>
              <a:cs typeface="Arial" panose="020B0604020202020204" pitchFamily="34" charset="0"/>
            </a:endParaRP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cap="all" dirty="0">
                <a:solidFill>
                  <a:schemeClr val="tx1"/>
                </a:solidFill>
                <a:effectLst/>
                <a:latin typeface="+mn-lt"/>
                <a:ea typeface="+mn-ea"/>
                <a:cs typeface="+mn-cs"/>
              </a:rPr>
              <a:t>CONVERSATIONAL AI </a:t>
            </a:r>
            <a:r>
              <a:rPr lang="en-US" altLang="ko-KR" dirty="0">
                <a:hlinkClick r:id="rId3"/>
              </a:rPr>
              <a:t>https://www.interactions.com/conversational-ai/</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16165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400"/>
              </a:spcAft>
              <a:buClr>
                <a:srgbClr val="193EB0"/>
              </a:buClr>
              <a:buFont typeface="SamsungOne 400" panose="020B0503030303020204" pitchFamily="34" charset="0"/>
              <a:buNone/>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the late 20</a:t>
            </a:r>
            <a:r>
              <a:rPr lang="en-US" altLang="ko-KR" sz="1200" baseline="30000" dirty="0">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century, machine learning was invented as a subset of artificial intelligence related to the self-learning algorithm which makes prediction by extracting knowledge from data. </a:t>
            </a:r>
          </a:p>
          <a:p>
            <a:pPr marL="182563" indent="-182563">
              <a:spcAft>
                <a:spcPts val="400"/>
              </a:spcAft>
              <a:buClr>
                <a:srgbClr val="193EB0"/>
              </a:buClr>
              <a:buFont typeface="SamsungOne 400" panose="020B0503030303020204" pitchFamily="34" charset="0"/>
              <a:buChar cha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AI is a branch of programming which deals with a machine processing inputs and providing output by using rules that were not hardcoded and whose accuracy according to some metric along with perceived novelty from the hardcoded rules define the program’s intelligence. These artificial intelligence systems are powered by machine learning. Many of them are powered by machine learning, some of them are powered by specifically deep learning, some of them are powered by very boring things like just rules.</a:t>
            </a:r>
          </a:p>
          <a:p>
            <a:r>
              <a:rPr lang="en-US" altLang="ko-KR" dirty="0"/>
              <a:t/>
            </a:r>
            <a:br>
              <a:rPr lang="en-US" altLang="ko-KR" dirty="0"/>
            </a:br>
            <a:r>
              <a:rPr lang="en-US" altLang="ko-KR" b="1" dirty="0"/>
              <a:t>[Reference Source]</a:t>
            </a:r>
          </a:p>
          <a:p>
            <a:r>
              <a:rPr lang="en-US" altLang="ko-KR" b="0" dirty="0"/>
              <a:t>Deep learning Explained </a:t>
            </a:r>
            <a:r>
              <a:rPr lang="en-US" altLang="ko-KR" dirty="0">
                <a:hlinkClick r:id="rId3"/>
              </a:rPr>
              <a:t>https://www.nvidia.com/content/dam/en-zz/Solutions/deep-learning/home/DeepLearning_eBook_FINAL.pdf</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Category of AI, Machine Learning, and Deep Learning </a:t>
            </a:r>
            <a:r>
              <a:rPr lang="en-US" altLang="ko-KR" dirty="0">
                <a:hlinkClick r:id="rId4"/>
              </a:rPr>
              <a:t>https://www.kdnuggets.com/2017/07/rapidminer-ai-machine-learning-deep-learning.html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 executive’s guide to AI </a:t>
            </a:r>
            <a:r>
              <a:rPr lang="en-US" altLang="ko-KR" dirty="0">
                <a:hlinkClick r:id="rId5"/>
              </a:rPr>
              <a:t>https://www.mckinsey.com/business-functions/mckinsey-analytics/our-insights/an-executives-guide-to-ai</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6"/>
              </a:rPr>
              <a:t>https://www.datarobot.com/wiki/artificial-intelligence/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7"/>
              </a:rPr>
              <a:t>https://medium.com/@saileshdhungana/a-simple-yet-satisfactory-definition-of-ai-f0022fa3373d</a:t>
            </a:r>
            <a:endParaRPr lang="en-US" altLang="ko-KR" dirty="0">
              <a:hlinkClick r:id="rId8"/>
            </a:endParaRPr>
          </a:p>
          <a:p>
            <a:r>
              <a:rPr lang="en-US" altLang="ko-KR" sz="1200" b="0" i="0" kern="1200" dirty="0">
                <a:solidFill>
                  <a:schemeClr val="tx1"/>
                </a:solidFill>
                <a:effectLst/>
                <a:latin typeface="+mn-lt"/>
                <a:ea typeface="+mn-ea"/>
                <a:cs typeface="+mn-cs"/>
              </a:rPr>
              <a:t>Notes from the AI frontier: Applications and value of deep learning </a:t>
            </a:r>
            <a:br>
              <a:rPr lang="en-US" altLang="ko-KR" sz="1200" b="0" i="0" kern="1200" dirty="0">
                <a:solidFill>
                  <a:schemeClr val="tx1"/>
                </a:solidFill>
                <a:effectLst/>
                <a:latin typeface="+mn-lt"/>
                <a:ea typeface="+mn-ea"/>
                <a:cs typeface="+mn-cs"/>
              </a:rPr>
            </a:br>
            <a:r>
              <a:rPr lang="en-US" altLang="ko-KR" dirty="0">
                <a:hlinkClick r:id="rId8"/>
              </a:rPr>
              <a:t>https://www.mckinsey.com/featured-insights/artificial-intelligence/notes-from-the-ai-frontier-applications-and-value-of-deep-learning#part1</a:t>
            </a:r>
            <a:endParaRPr lang="en-US" altLang="ko-KR" dirty="0"/>
          </a:p>
          <a:p>
            <a:r>
              <a:rPr lang="en-US" altLang="ko-KR" sz="1200" b="0" kern="1200" dirty="0">
                <a:solidFill>
                  <a:schemeClr val="tx1"/>
                </a:solidFill>
                <a:effectLst/>
                <a:latin typeface="+mn-lt"/>
                <a:ea typeface="+mn-ea"/>
                <a:cs typeface="+mn-cs"/>
              </a:rPr>
              <a:t>Supervised vs Unsupervised Learning: Key Differences</a:t>
            </a:r>
            <a:r>
              <a:rPr lang="en-US" altLang="ko-KR" dirty="0"/>
              <a:t> </a:t>
            </a:r>
            <a:r>
              <a:rPr lang="en-US" altLang="ko-KR" dirty="0">
                <a:hlinkClick r:id="rId9"/>
              </a:rPr>
              <a:t>https://www.guru99.com/supervised-vs-unsupervised-learning.html</a:t>
            </a:r>
            <a:endParaRPr lang="en-US" altLang="ko-KR" dirty="0"/>
          </a:p>
          <a:p>
            <a:pPr marL="182563" indent="-182563">
              <a:spcAft>
                <a:spcPts val="400"/>
              </a:spcAft>
              <a:buClr>
                <a:srgbClr val="193EB0"/>
              </a:buClr>
              <a:buFont typeface="SamsungOne 400" panose="020B0503030303020204" pitchFamily="34" charset="0"/>
              <a:buChar char="‣"/>
            </a:pP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412323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Duplex can make phone calls and reservations on behalf of the user, communicating like a real human (complete with “umms” and pauses). It sparked ethical concerns over whether or not Duplex needs to identify itself as a conversational agent when speaking to real people.</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added Duplex to its new phone, Pixel 3. It has turned the Pixel 3 into an AI powerhouse, including a “screen call” option that allows the Google Assistant to screen for spam callers.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has been applying to patent the interactions between two conversational agents since 2014. The most recent application, “Conversational Agent Response Determined Using A Sentiment,” was filed in April 2018.</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a:t>
            </a:r>
            <a:r>
              <a:rPr lang="en-US" altLang="ko-KR" dirty="0">
                <a:hlinkClick r:id="rId3"/>
              </a:rPr>
              <a:t>https://ai.googleblog.com/2018/05/duplex-ai-system-for-natural-conversation.html</a:t>
            </a:r>
            <a:endParaRPr lang="en-US" altLang="ko-KR" b="1" dirty="0"/>
          </a:p>
          <a:p>
            <a:r>
              <a:rPr lang="en-US" altLang="ko-KR" sz="1200" b="0" i="0" kern="1200" dirty="0">
                <a:solidFill>
                  <a:schemeClr val="tx1"/>
                </a:solidFill>
                <a:effectLst/>
                <a:latin typeface="+mn-lt"/>
                <a:ea typeface="+mn-ea"/>
                <a:cs typeface="+mn-cs"/>
              </a:rPr>
              <a:t>Google Duplex can now buy movie tickets for you in Chrome </a:t>
            </a:r>
            <a:r>
              <a:rPr lang="en-US" altLang="ko-KR" dirty="0">
                <a:hlinkClick r:id="rId4"/>
              </a:rPr>
              <a:t>https://www.androidauthority.com/duplex-web-release-1036145/</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learns the Internet </a:t>
            </a:r>
            <a:r>
              <a:rPr lang="en-US" altLang="ko-KR" dirty="0">
                <a:hlinkClick r:id="rId5"/>
              </a:rPr>
              <a:t>https://www.youtube.com/watch?v=JbkoQGMf5DI</a:t>
            </a:r>
            <a:endParaRPr lang="en-US" altLang="ko-KR" dirty="0"/>
          </a:p>
          <a:p>
            <a:r>
              <a:rPr lang="en-US" altLang="ko-KR" sz="1200" b="0" i="0" kern="1200" dirty="0">
                <a:solidFill>
                  <a:schemeClr val="tx1"/>
                </a:solidFill>
                <a:effectLst/>
                <a:latin typeface="+mn-lt"/>
                <a:ea typeface="+mn-ea"/>
                <a:cs typeface="+mn-cs"/>
              </a:rPr>
              <a:t>Google IO 2018 : Google Duplex in Action </a:t>
            </a:r>
            <a:r>
              <a:rPr lang="en-US" altLang="ko-KR" dirty="0">
                <a:hlinkClick r:id="rId6"/>
              </a:rPr>
              <a:t>https://www.youtube.com/watch?v=I2fRxfZTJ2c</a:t>
            </a:r>
            <a:endParaRPr lang="en-US" altLang="ko-KR" dirty="0"/>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“Conversational Agent Response Determined Using A Sentiment” </a:t>
            </a:r>
            <a:r>
              <a:rPr lang="en-US" altLang="ko-KR" dirty="0">
                <a:hlinkClick r:id="rId7"/>
              </a:rPr>
              <a:t>https://pdfaiw.uspto.gov/.aiw?PageNum=0&amp;docid=20180247649&amp;IDKey=05BD3D65A04E&amp;HomeUrl=http%3A%2F%2Fappft.uspto.gov%2Fnetacgi%2Fnph-Parser%3FSect1%3DPTO1%2526Sect2%3DHITOFF%2526d%3DPG01%2526p%3D1%2526u%3D%2Fnetahtml%2FPTO%2Fsrchnum.html%2526r%3D1%2526f%3DG%2526l%3D50%2526s1%3D20180247649%2526OS%3D%2526RS%3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263018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67434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Researchers at Carnegie Mellon University have devised a way to automatically transform the content of one video into the style of another, making it possible to transfer the facial expressions of comedian John Oliver to those of a cartoon character, or to make a daffodil bloom in much the same way as a hibiscus would.</a:t>
            </a:r>
          </a:p>
          <a:p>
            <a:r>
              <a:rPr lang="en-US" altLang="ko-KR" dirty="0"/>
              <a:t/>
            </a:r>
            <a:br>
              <a:rPr lang="en-US" altLang="ko-KR" dirty="0"/>
            </a:br>
            <a:r>
              <a:rPr lang="en-US" altLang="ko-KR" sz="1200" b="0" i="0" kern="1200" dirty="0">
                <a:solidFill>
                  <a:schemeClr val="tx1"/>
                </a:solidFill>
                <a:effectLst/>
                <a:latin typeface="+mn-lt"/>
                <a:ea typeface="+mn-ea"/>
                <a:cs typeface="+mn-cs"/>
              </a:rPr>
              <a:t>Because the data-driven method does not require human intervention, it can rapidly transform large amounts of video, making it a boon to movie production, as well as to the conversion of black-and-white films to color and to the creation of content for virtual reality experiences.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It also has the potential to be used for so-called "deep fakes," videos in which a person's image is inserted without permission, making it appear that the person has done or said things that are out of character. The researchers showed that Recycle-GAN can be used to transform video of Oliver into what appears to be fellow comedian Stephen Colbert and back into Oliver. Or video of John Oliver's face can be transformed into Stephen Colbert or a cartoon character. Recycle-GAN not only enables facial expressions to be copied, but also the movements and cadence of the performance.</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Such effects might be useful in developing self-driving cars that can navigate at night or in bad weather. With recycle-GAN, users can transform an easily obtained and labeled daytime scenes into nighttime or stormy scenes, providing images that can be used to train cars to operate in those conditions.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Beyond Deep Fakes: Transforming Video Content Into Another Video's Style, Automatically </a:t>
            </a:r>
            <a:br>
              <a:rPr lang="en-US" altLang="ko-KR" sz="1200" b="0" i="0" kern="1200" dirty="0">
                <a:solidFill>
                  <a:schemeClr val="tx1"/>
                </a:solidFill>
                <a:effectLst/>
                <a:latin typeface="+mn-lt"/>
                <a:ea typeface="+mn-ea"/>
                <a:cs typeface="+mn-cs"/>
              </a:rPr>
            </a:br>
            <a:r>
              <a:rPr lang="en-US" altLang="ko-KR" dirty="0">
                <a:hlinkClick r:id="rId3"/>
              </a:rPr>
              <a:t>https://www.cmu.edu/news/stories/archives/2018/september/deep-fakes-video-content.html</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Transferring One Video Into the Style of Another, Carnegie Mellon University </a:t>
            </a:r>
            <a:r>
              <a:rPr lang="en-US" altLang="ko-KR" dirty="0">
                <a:hlinkClick r:id="rId4"/>
              </a:rPr>
              <a:t>https://www.youtube.com/watch?time_continue=1&amp;v=ehD3C60i6lw&amp;feature=emb_logo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Researchers Come Out With Yet Another Unnerving, New Deepfake Method</a:t>
            </a:r>
            <a:endParaRPr lang="en-US" altLang="ko-KR" dirty="0">
              <a:hlinkClick r:id="rId5"/>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5"/>
              </a:rPr>
              <a:t>https://gizmodo.com/researchers-come-out-with-yet-another-unnerving-new-de-1828977488</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Recycle-GAN: Unsupervised Video Retargeting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6"/>
              </a:rPr>
              <a:t>https://www.cs.cmu.edu/~aayushb/Recycle-GAN/</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3218320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0" u="none" dirty="0"/>
              <a:t>Deep learning algorithm is basically a black box, which prevents users to debug when it is not working well. Additionally, there is no way to figure out why and how the results have been generated. In order to solve this problem, DARPA, Defense Advanced Research Projects Agency in the US, launched a project to develop an “eXplainable artificial intelligence”, which is called an XAI.</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b="1" u="sng" dirty="0"/>
          </a:p>
          <a:p>
            <a:pPr fontAlgn="base"/>
            <a:r>
              <a:rPr lang="en-US" altLang="ko-KR" sz="1200" b="0" i="0" kern="1200" dirty="0">
                <a:solidFill>
                  <a:schemeClr val="tx1"/>
                </a:solidFill>
                <a:effectLst/>
                <a:latin typeface="Arial" panose="020B0604020202020204" pitchFamily="34" charset="0"/>
                <a:ea typeface="+mn-ea"/>
                <a:cs typeface="Arial" panose="020B0604020202020204" pitchFamily="34" charset="0"/>
              </a:rPr>
              <a:t>The Explainable AI (XAI) program aims to create a suite of machine learning techniques that:</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Produce more explainable models, while maintaining a high level of learning performance (prediction accuracy)</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Enable human users to understand, appropriately trust, and effectively manage the emerging generation of artificially intelligent partners.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New machine-learning systems will have the ability to explain their rationale, characterize their strengths and weaknesses, and convey an understanding of how they will behave in the future. The strategy for achieving that goal is to develop new or modified machine-learning techniques that will produce more explainable models. These models will be combined with state-of-the-art human-computer interface techniques capable of translating models into understandable and useful explanation dialogues for the end user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As a result, human can understand and confidently use the output of algorithm.</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mn-lt"/>
                <a:ea typeface="+mn-ea"/>
                <a:cs typeface="+mn-cs"/>
              </a:rPr>
              <a:t>Explainable Artificial Intelligence (XAI) </a:t>
            </a:r>
            <a:r>
              <a:rPr lang="en-US" altLang="ko-KR" dirty="0">
                <a:hlinkClick r:id="rId3"/>
              </a:rPr>
              <a:t>https://www.darpa.mil/program/explainable-artificial-intelligence</a:t>
            </a:r>
            <a:endParaRPr kumimoji="0" lang="ko-KR" altLang="en-US" sz="1200" dirty="0">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238525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For the first time, researchers are now using GANs to generate abnormal brain MRIs that can be used to train neural networks. To solve this problem a team of researchers from NVIDIA, the Mayo Clinic, and the MGH &amp; BWH Center for Clinical Data Science developed a deep learning-based model that can generate accurate and reliable synthetic images that can be used for training an artificial intelligence system.</a:t>
            </a:r>
          </a:p>
          <a:p>
            <a:r>
              <a:rPr lang="en-US" altLang="ko-KR" dirty="0"/>
              <a:t/>
            </a:r>
            <a:br>
              <a:rPr lang="en-US" altLang="ko-KR" dirty="0"/>
            </a:br>
            <a:r>
              <a:rPr lang="en-US" altLang="ko-KR" dirty="0"/>
              <a:t>With the cuDNN-accelerated PyTorch deep learning framework, the team trained their generative adversarial network on data from two publicly available datasets of brain MRIs. One dataset contains thousands of 3D T1-weighted brain MRIs with Alzheimer’s disease, the other contains about two hundred 4D brain MRIs with brain tumors.</a:t>
            </a:r>
          </a:p>
          <a:p>
            <a:endParaRPr lang="en-US" altLang="ko-KR" b="1" dirty="0"/>
          </a:p>
          <a:p>
            <a:r>
              <a:rPr lang="en-US" altLang="ko-KR" sz="1200" b="0" i="0" kern="1200" dirty="0">
                <a:solidFill>
                  <a:schemeClr val="tx1"/>
                </a:solidFill>
                <a:effectLst/>
                <a:latin typeface="+mn-lt"/>
                <a:ea typeface="+mn-ea"/>
                <a:cs typeface="+mn-cs"/>
              </a:rPr>
              <a:t>GANs have been used in medical imaging before to generate a motion model from a single preoperative MRI, upsample a low-resolution image, create a synthetic head CT from a brain MRI, perform medical segmentation, and automatically align different types of MRIs, saving doctors hours.</a:t>
            </a:r>
          </a:p>
          <a:p>
            <a:r>
              <a:rPr lang="en-US" altLang="ko-KR" dirty="0"/>
              <a:t/>
            </a:r>
            <a:br>
              <a:rPr lang="en-US" altLang="ko-KR" dirty="0"/>
            </a:br>
            <a:r>
              <a:rPr lang="en-US" altLang="ko-KR" sz="1200" b="0" i="0" kern="1200" dirty="0">
                <a:solidFill>
                  <a:schemeClr val="tx1"/>
                </a:solidFill>
                <a:effectLst/>
                <a:latin typeface="+mn-lt"/>
                <a:ea typeface="+mn-ea"/>
                <a:cs typeface="+mn-cs"/>
              </a:rPr>
              <a:t>Because the images are synthetically generated, there is no patient data or privacy concerns. Medical institutions can easily share data they generate with other institutions, creating millions of different combinations that can be used to accelerate the work.</a:t>
            </a:r>
          </a:p>
          <a:p>
            <a:endParaRPr lang="en-US" altLang="ko-KR" b="1" dirty="0"/>
          </a:p>
          <a:p>
            <a:pPr marL="0" indent="0">
              <a:spcAft>
                <a:spcPts val="800"/>
              </a:spcAft>
              <a:buClr>
                <a:srgbClr val="193EB0"/>
              </a:buClr>
              <a:buFont typeface="SamsungOne 400" panose="020B0503030303020204" pitchFamily="34" charset="0"/>
              <a:buNone/>
              <a:defRPr/>
            </a:pPr>
            <a:r>
              <a:rPr lang="en-US" altLang="ko-KR" b="1" dirty="0"/>
              <a:t>[Reference Source] </a:t>
            </a:r>
          </a:p>
          <a:p>
            <a:pPr marL="0" indent="0">
              <a:spcAft>
                <a:spcPts val="800"/>
              </a:spcAft>
              <a:buClr>
                <a:srgbClr val="193EB0"/>
              </a:buClr>
              <a:buFont typeface="SamsungOne 400" panose="020B0503030303020204" pitchFamily="34" charset="0"/>
              <a:buNone/>
              <a:defRPr/>
            </a:pPr>
            <a:endParaRPr lang="en-US" altLang="ko-KR" b="1" dirty="0"/>
          </a:p>
          <a:p>
            <a:r>
              <a:rPr lang="en-US" altLang="ko-KR" b="0" dirty="0"/>
              <a:t>Deepfakes for good: Why researchers are using AI to fake health data</a:t>
            </a:r>
            <a:r>
              <a:rPr lang="en-US" altLang="ko-KR" dirty="0">
                <a:hlinkClick r:id="rId3"/>
              </a:rPr>
              <a:t/>
            </a:r>
            <a:br>
              <a:rPr lang="en-US" altLang="ko-KR" dirty="0">
                <a:hlinkClick r:id="rId3"/>
              </a:rPr>
            </a:br>
            <a:r>
              <a:rPr lang="en-US" altLang="ko-KR" dirty="0">
                <a:hlinkClick r:id="rId3"/>
              </a:rPr>
              <a:t>https://www.fastcompany.com/90240746/deepfakes-for-good-why-researchers-are-using-ai-for-synthetic-health-data?partner=rss&amp;utm_source=rss&amp;utm_medium=feed&amp;utm_campaign=rss+fastcompany&amp;utm_content=rss</a:t>
            </a:r>
            <a:endParaRPr lang="ko-KR" altLang="en-US" dirty="0"/>
          </a:p>
          <a:p>
            <a:endParaRPr lang="en-US" altLang="ko-KR" dirty="0"/>
          </a:p>
          <a:p>
            <a:r>
              <a:rPr lang="en-US" altLang="ko-KR" sz="1200" b="0" i="0" kern="1200" dirty="0">
                <a:solidFill>
                  <a:schemeClr val="tx1"/>
                </a:solidFill>
                <a:effectLst/>
                <a:latin typeface="+mn-lt"/>
                <a:ea typeface="+mn-ea"/>
                <a:cs typeface="+mn-cs"/>
              </a:rPr>
              <a:t>AI-generated synthetic brain MRI provides diverse, reliable training data</a:t>
            </a:r>
            <a:endParaRPr lang="en-US" altLang="ko-KR" b="0" dirty="0"/>
          </a:p>
          <a:p>
            <a:r>
              <a:rPr lang="en-US" altLang="ko-KR" dirty="0">
                <a:hlinkClick r:id="rId4"/>
              </a:rPr>
              <a:t>https://www.healthimaging.com/topics/artificial-intelligence/ai-synthetic-brain-mris-diverse-reliable-data</a:t>
            </a:r>
            <a:endParaRPr lang="en-US" altLang="ko-KR" dirty="0"/>
          </a:p>
          <a:p>
            <a:endParaRPr lang="en-US" altLang="ko-KR" dirty="0"/>
          </a:p>
          <a:p>
            <a:r>
              <a:rPr lang="en-US" altLang="ko-KR" dirty="0"/>
              <a:t>AI Can Generate Synthetic MRIs to Advance Medical Research</a:t>
            </a:r>
          </a:p>
          <a:p>
            <a:r>
              <a:rPr lang="en-US" altLang="ko-KR" dirty="0">
                <a:hlinkClick r:id="rId5"/>
              </a:rPr>
              <a:t>https://news.developer.nvidia.com/ai-can-generate-synthetic-mris-to-advance-medical-research/</a:t>
            </a:r>
            <a:endParaRPr lang="en-US" altLang="ko-KR" dirty="0"/>
          </a:p>
          <a:p>
            <a:endParaRPr lang="en-US" altLang="ko-KR" dirty="0"/>
          </a:p>
          <a:p>
            <a:r>
              <a:rPr lang="en-US" altLang="ko-KR" dirty="0"/>
              <a:t>Medical Image Synthesis for Data Augmentation and Anonymization Using Generative Adversarial Networks</a:t>
            </a:r>
          </a:p>
          <a:p>
            <a:r>
              <a:rPr lang="en-US" altLang="ko-KR" dirty="0">
                <a:hlinkClick r:id="rId6"/>
              </a:rPr>
              <a:t>https://www.semanticscholar.org/paper/Medical-Image-Synthesis-for-Data-Augmentation-and-Shin-Tenenholtz/37a052144b510b8827634c38146b190d8b2c8d0b</a:t>
            </a:r>
            <a:endParaRPr lang="en-US" altLang="ko-KR"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13096300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61927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This trend matrix shows which technology is a must-have and which technology promising yet not widely adopted</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INDUSTRY ADOPTION (y-axis)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momentum of startups in the space, media attention, customer adoption (partnerships, customer, licensing deals).</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MARKET STRENGTH (x-axis)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market sizing forecasts, quality and number of investors and capital, investments in R&amp;D, earnings transcript commentary, competitive intensity, incumbent deal making (M&amp;A, strategic investments).</a:t>
            </a:r>
          </a:p>
          <a:p>
            <a:pPr marL="182563" lvl="0" indent="-182563">
              <a:spcAft>
                <a:spcPts val="800"/>
              </a:spcAft>
              <a:buClr>
                <a:srgbClr val="193EB0"/>
              </a:buClr>
              <a:buFont typeface="SamsungOne 400" panose="020B0503030303020204" pitchFamily="34" charset="0"/>
              <a:buChar char="‣"/>
              <a:defRPr/>
            </a:pP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lvl="0" indent="0">
              <a:spcAft>
                <a:spcPts val="800"/>
              </a:spcAft>
              <a:buClr>
                <a:srgbClr val="193EB0"/>
              </a:buClr>
              <a:buFont typeface="SamsungOne 400" panose="020B0503030303020204" pitchFamily="34" charset="0"/>
              <a:buNone/>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rPr>
              <a:t>By those two axis, AI trends are positioned on the four quadrants. </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NECESSARY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which are seeing wide-spread industry and customer implementation / adoption and where market and applications are understood. For these trends, incumbents should have a clear, articulated strategy and initiatives.</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TRANSITORY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seeing adoption but where there is uncertainty about market opportunity. As Transitory trends become more broadly understood, they may reveal additional opportunities and markets.</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THREATENING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Large addressable market forecasts and notable investment activity. The trend has been embraced by early adopters and may be on the precipice of gaining widespread industry or customer adoption.</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EXPERIMENTAL</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Conceptual or early-stage trends with few functional products and which have not seen widespread adoption. Experimental trends are  already spurring early media interest and proof-of-concepts.</a:t>
            </a: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5959401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0007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[Reference Source]</a:t>
            </a:r>
          </a:p>
          <a:p>
            <a:r>
              <a:rPr lang="en-US" altLang="ko-KR" sz="1200" b="0" i="0" kern="1200" dirty="0">
                <a:solidFill>
                  <a:schemeClr val="tx1"/>
                </a:solidFill>
                <a:effectLst/>
                <a:latin typeface="+mn-lt"/>
                <a:ea typeface="+mn-ea"/>
                <a:cs typeface="+mn-cs"/>
              </a:rPr>
              <a:t>Visualizing the uses and potential impact of AI and other analytics </a:t>
            </a:r>
            <a:r>
              <a:rPr lang="en-US" altLang="ko-KR" dirty="0">
                <a:hlinkClick r:id="rId3"/>
              </a:rPr>
              <a:t>https://www.mckinsey.com/featured-insights/artificial-intelligence/visualizing-the-uses-and-potential-impact-of-ai-and-other-analytics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36760968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7020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custDataLst>
      <p:tags r:id="rId1"/>
    </p:custDataLst>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4.xml"/><Relationship Id="rId1" Type="http://schemas.openxmlformats.org/officeDocument/2006/relationships/tags" Target="../tags/tag10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03.xml"/><Relationship Id="rId4" Type="http://schemas.openxmlformats.org/officeDocument/2006/relationships/image" Target="../media/image207.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04.xml"/><Relationship Id="rId5" Type="http://schemas.openxmlformats.org/officeDocument/2006/relationships/image" Target="../media/image11.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4.xml"/><Relationship Id="rId1" Type="http://schemas.openxmlformats.org/officeDocument/2006/relationships/tags" Target="../tags/tag105.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4.xml"/><Relationship Id="rId1" Type="http://schemas.openxmlformats.org/officeDocument/2006/relationships/tags" Target="../tags/tag106.xml"/><Relationship Id="rId5" Type="http://schemas.openxmlformats.org/officeDocument/2006/relationships/image" Target="../media/image11.png"/><Relationship Id="rId4" Type="http://schemas.openxmlformats.org/officeDocument/2006/relationships/image" Target="../media/image20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07.xml"/><Relationship Id="rId5" Type="http://schemas.openxmlformats.org/officeDocument/2006/relationships/image" Target="../media/image11.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08.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4.xml"/><Relationship Id="rId1" Type="http://schemas.openxmlformats.org/officeDocument/2006/relationships/tags" Target="../tags/tag109.xml"/><Relationship Id="rId4" Type="http://schemas.openxmlformats.org/officeDocument/2006/relationships/image" Target="../media/image211.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110.xml"/><Relationship Id="rId5" Type="http://schemas.openxmlformats.org/officeDocument/2006/relationships/image" Target="../media/image11.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12.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1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11.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15.xml"/><Relationship Id="rId5" Type="http://schemas.openxmlformats.org/officeDocument/2006/relationships/image" Target="../media/image11.png"/><Relationship Id="rId4" Type="http://schemas.openxmlformats.org/officeDocument/2006/relationships/image" Target="../media/image215.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4.xml"/><Relationship Id="rId1" Type="http://schemas.openxmlformats.org/officeDocument/2006/relationships/tags" Target="../tags/tag116.xml"/><Relationship Id="rId4" Type="http://schemas.openxmlformats.org/officeDocument/2006/relationships/image" Target="../media/image216.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ags" Target="../tags/tag117.xml"/><Relationship Id="rId5" Type="http://schemas.openxmlformats.org/officeDocument/2006/relationships/image" Target="../media/image1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4.xml"/><Relationship Id="rId1" Type="http://schemas.openxmlformats.org/officeDocument/2006/relationships/tags" Target="../tags/tag118.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ags" Target="../tags/tag119.xml"/><Relationship Id="rId5" Type="http://schemas.openxmlformats.org/officeDocument/2006/relationships/image" Target="../media/image11.png"/><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4.xml"/><Relationship Id="rId1" Type="http://schemas.openxmlformats.org/officeDocument/2006/relationships/tags" Target="../tags/tag120.xml"/></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ags" Target="../tags/tag1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9.xml"/><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3.xml"/><Relationship Id="rId7"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6.xml"/><Relationship Id="rId5" Type="http://schemas.openxmlformats.org/officeDocument/2006/relationships/image" Target="../media/image4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42.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3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32.xml"/><Relationship Id="rId5" Type="http://schemas.openxmlformats.org/officeDocument/2006/relationships/image" Target="../media/image4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34.xml"/><Relationship Id="rId5" Type="http://schemas.openxmlformats.org/officeDocument/2006/relationships/image" Target="../media/image1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3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3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39.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4.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44.xml"/><Relationship Id="rId5" Type="http://schemas.microsoft.com/office/2007/relationships/hdphoto" Target="../media/hdphoto2.wdp"/><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1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1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49.xml"/><Relationship Id="rId5" Type="http://schemas.openxmlformats.org/officeDocument/2006/relationships/image" Target="NUL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50.xml"/><Relationship Id="rId5" Type="http://schemas.openxmlformats.org/officeDocument/2006/relationships/image" Target="../media/image5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5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51.xml"/><Relationship Id="rId7" Type="http://schemas.openxmlformats.org/officeDocument/2006/relationships/image" Target="../media/image560.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1.pn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590.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11.png"/><Relationship Id="rId5" Type="http://schemas.openxmlformats.org/officeDocument/2006/relationships/image" Target="../media/image63.jpe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57.xml"/><Relationship Id="rId5" Type="http://schemas.openxmlformats.org/officeDocument/2006/relationships/image" Target="../media/image11.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58.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59.xml"/><Relationship Id="rId5" Type="http://schemas.openxmlformats.org/officeDocument/2006/relationships/image" Target="../media/image65.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61.xml"/><Relationship Id="rId5" Type="http://schemas.openxmlformats.org/officeDocument/2006/relationships/image" Target="../media/image11.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0.xml"/><Relationship Id="rId7" Type="http://schemas.openxmlformats.org/officeDocument/2006/relationships/image" Target="../media/image69.jpe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11.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2.xml"/><Relationship Id="rId7" Type="http://schemas.openxmlformats.org/officeDocument/2006/relationships/image" Target="../media/image73.jpe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notesSlide" Target="../notesSlides/notesSlide63.xml"/><Relationship Id="rId7" Type="http://schemas.openxmlformats.org/officeDocument/2006/relationships/image" Target="../media/image77.jpe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ags" Target="../tags/tag66.xml"/><Relationship Id="rId5" Type="http://schemas.openxmlformats.org/officeDocument/2006/relationships/image" Target="../media/image11.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5.xml"/><Relationship Id="rId7" Type="http://schemas.microsoft.com/office/2007/relationships/hdphoto" Target="../media/hdphoto4.wdp"/><Relationship Id="rId2" Type="http://schemas.openxmlformats.org/officeDocument/2006/relationships/slideLayout" Target="../slideLayouts/slideLayout14.xml"/><Relationship Id="rId1" Type="http://schemas.openxmlformats.org/officeDocument/2006/relationships/tags" Target="../tags/tag67.xml"/><Relationship Id="rId6" Type="http://schemas.openxmlformats.org/officeDocument/2006/relationships/image" Target="../media/image81.png"/><Relationship Id="rId5" Type="http://schemas.microsoft.com/office/2007/relationships/hdphoto" Target="../media/hdphoto3.wdp"/><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68.xml"/><Relationship Id="rId5" Type="http://schemas.openxmlformats.org/officeDocument/2006/relationships/image" Target="../media/image11.png"/><Relationship Id="rId4" Type="http://schemas.openxmlformats.org/officeDocument/2006/relationships/image" Target="../media/image82.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ags" Target="../tags/tag70.xml"/><Relationship Id="rId5" Type="http://schemas.openxmlformats.org/officeDocument/2006/relationships/image" Target="../media/image11.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11.png"/><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73.xml"/><Relationship Id="rId5" Type="http://schemas.openxmlformats.org/officeDocument/2006/relationships/image" Target="../media/image11.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2.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notesSlide" Target="../notesSlides/notesSlide73.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image" Target="../media/image90.png"/><Relationship Id="rId11" Type="http://schemas.openxmlformats.org/officeDocument/2006/relationships/image" Target="../media/image95.png"/><Relationship Id="rId5" Type="http://schemas.microsoft.com/office/2007/relationships/hdphoto" Target="../media/hdphoto5.wdp"/><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 Id="rId14"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notesSlide" Target="../notesSlides/notesSlide74.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11.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notesSlide" Target="../notesSlides/notesSlide76.xml"/><Relationship Id="rId7" Type="http://schemas.openxmlformats.org/officeDocument/2006/relationships/image" Target="../media/image111.jpeg"/><Relationship Id="rId2" Type="http://schemas.openxmlformats.org/officeDocument/2006/relationships/slideLayout" Target="../slideLayouts/slideLayout14.xml"/><Relationship Id="rId1" Type="http://schemas.openxmlformats.org/officeDocument/2006/relationships/tags" Target="../tags/tag78.xml"/><Relationship Id="rId6" Type="http://schemas.openxmlformats.org/officeDocument/2006/relationships/image" Target="../media/image110.jpeg"/><Relationship Id="rId5" Type="http://schemas.openxmlformats.org/officeDocument/2006/relationships/image" Target="../media/image109.jpeg"/><Relationship Id="rId10" Type="http://schemas.openxmlformats.org/officeDocument/2006/relationships/image" Target="../media/image11.png"/><Relationship Id="rId4" Type="http://schemas.openxmlformats.org/officeDocument/2006/relationships/image" Target="../media/image108.jpeg"/><Relationship Id="rId9" Type="http://schemas.openxmlformats.org/officeDocument/2006/relationships/image" Target="../media/image113.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4.xml"/><Relationship Id="rId1" Type="http://schemas.openxmlformats.org/officeDocument/2006/relationships/tags" Target="../tags/tag79.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4.xml"/><Relationship Id="rId1" Type="http://schemas.openxmlformats.org/officeDocument/2006/relationships/tags" Target="../tags/tag80.xml"/><Relationship Id="rId6" Type="http://schemas.openxmlformats.org/officeDocument/2006/relationships/image" Target="../media/image11.png"/><Relationship Id="rId5" Type="http://schemas.openxmlformats.org/officeDocument/2006/relationships/image" Target="../media/image118.jpe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80.xml"/><Relationship Id="rId7" Type="http://schemas.openxmlformats.org/officeDocument/2006/relationships/image" Target="../media/image121.png"/><Relationship Id="rId2" Type="http://schemas.openxmlformats.org/officeDocument/2006/relationships/slideLayout" Target="../slideLayouts/slideLayout14.xml"/><Relationship Id="rId1" Type="http://schemas.openxmlformats.org/officeDocument/2006/relationships/tags" Target="../tags/tag8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png"/><Relationship Id="rId9"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8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chart" Target="../charts/char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4.xml"/><Relationship Id="rId1" Type="http://schemas.openxmlformats.org/officeDocument/2006/relationships/tags" Target="../tags/tag84.xml"/><Relationship Id="rId5" Type="http://schemas.openxmlformats.org/officeDocument/2006/relationships/image" Target="../media/image11.png"/><Relationship Id="rId4" Type="http://schemas.openxmlformats.org/officeDocument/2006/relationships/image" Target="../media/image127.jpeg"/></Relationships>
</file>

<file path=ppt/slides/_rels/slide8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notesSlide" Target="../notesSlides/notesSlide83.xml"/><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14.xml"/><Relationship Id="rId16" Type="http://schemas.openxmlformats.org/officeDocument/2006/relationships/image" Target="../media/image11.png"/><Relationship Id="rId1" Type="http://schemas.openxmlformats.org/officeDocument/2006/relationships/tags" Target="../tags/tag85.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84.xml.rels><?xml version="1.0" encoding="UTF-8" standalone="yes"?>
<Relationships xmlns="http://schemas.openxmlformats.org/package/2006/relationships"><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9" Type="http://schemas.openxmlformats.org/officeDocument/2006/relationships/image" Target="../media/image175.jpeg"/><Relationship Id="rId3" Type="http://schemas.openxmlformats.org/officeDocument/2006/relationships/notesSlide" Target="../notesSlides/notesSlide84.xml"/><Relationship Id="rId21" Type="http://schemas.openxmlformats.org/officeDocument/2006/relationships/image" Target="../media/image157.png"/><Relationship Id="rId34" Type="http://schemas.openxmlformats.org/officeDocument/2006/relationships/image" Target="../media/image170.png"/><Relationship Id="rId42" Type="http://schemas.openxmlformats.org/officeDocument/2006/relationships/image" Target="../media/image178.png"/><Relationship Id="rId47" Type="http://schemas.openxmlformats.org/officeDocument/2006/relationships/image" Target="../media/image183.jpeg"/><Relationship Id="rId50" Type="http://schemas.openxmlformats.org/officeDocument/2006/relationships/image" Target="../media/image11.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61.png"/><Relationship Id="rId33" Type="http://schemas.openxmlformats.org/officeDocument/2006/relationships/image" Target="../media/image169.png"/><Relationship Id="rId38" Type="http://schemas.openxmlformats.org/officeDocument/2006/relationships/image" Target="../media/image174.png"/><Relationship Id="rId46" Type="http://schemas.openxmlformats.org/officeDocument/2006/relationships/image" Target="../media/image182.png"/><Relationship Id="rId2" Type="http://schemas.openxmlformats.org/officeDocument/2006/relationships/slideLayout" Target="../slideLayouts/slideLayout14.xml"/><Relationship Id="rId16" Type="http://schemas.openxmlformats.org/officeDocument/2006/relationships/image" Target="../media/image152.png"/><Relationship Id="rId20" Type="http://schemas.openxmlformats.org/officeDocument/2006/relationships/image" Target="../media/image156.jpeg"/><Relationship Id="rId29" Type="http://schemas.openxmlformats.org/officeDocument/2006/relationships/image" Target="../media/image165.png"/><Relationship Id="rId41" Type="http://schemas.openxmlformats.org/officeDocument/2006/relationships/image" Target="../media/image177.png"/><Relationship Id="rId1" Type="http://schemas.openxmlformats.org/officeDocument/2006/relationships/tags" Target="../tags/tag86.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32" Type="http://schemas.openxmlformats.org/officeDocument/2006/relationships/image" Target="../media/image168.png"/><Relationship Id="rId37" Type="http://schemas.openxmlformats.org/officeDocument/2006/relationships/image" Target="../media/image173.png"/><Relationship Id="rId40" Type="http://schemas.openxmlformats.org/officeDocument/2006/relationships/image" Target="../media/image176.png"/><Relationship Id="rId45" Type="http://schemas.openxmlformats.org/officeDocument/2006/relationships/image" Target="../media/image181.png"/><Relationship Id="rId5" Type="http://schemas.openxmlformats.org/officeDocument/2006/relationships/image" Target="../media/image141.png"/><Relationship Id="rId15" Type="http://schemas.openxmlformats.org/officeDocument/2006/relationships/image" Target="../media/image151.jpe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image" Target="../media/image172.jpeg"/><Relationship Id="rId49" Type="http://schemas.openxmlformats.org/officeDocument/2006/relationships/image" Target="../media/image185.png"/><Relationship Id="rId10" Type="http://schemas.openxmlformats.org/officeDocument/2006/relationships/image" Target="../media/image146.jpeg"/><Relationship Id="rId19" Type="http://schemas.openxmlformats.org/officeDocument/2006/relationships/image" Target="../media/image155.png"/><Relationship Id="rId31" Type="http://schemas.openxmlformats.org/officeDocument/2006/relationships/image" Target="../media/image167.png"/><Relationship Id="rId44" Type="http://schemas.openxmlformats.org/officeDocument/2006/relationships/image" Target="../media/image180.jpe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 Id="rId35" Type="http://schemas.openxmlformats.org/officeDocument/2006/relationships/image" Target="../media/image171.png"/><Relationship Id="rId43" Type="http://schemas.openxmlformats.org/officeDocument/2006/relationships/image" Target="../media/image179.png"/><Relationship Id="rId48" Type="http://schemas.openxmlformats.org/officeDocument/2006/relationships/image" Target="../media/image184.jpeg"/><Relationship Id="rId8"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1.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4.xml"/><Relationship Id="rId1" Type="http://schemas.openxmlformats.org/officeDocument/2006/relationships/tags" Target="../tags/tag88.xml"/><Relationship Id="rId5" Type="http://schemas.openxmlformats.org/officeDocument/2006/relationships/image" Target="../media/image11.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4.xml"/><Relationship Id="rId1" Type="http://schemas.openxmlformats.org/officeDocument/2006/relationships/tags" Target="../tags/tag89.xml"/><Relationship Id="rId5" Type="http://schemas.openxmlformats.org/officeDocument/2006/relationships/image" Target="../media/image11.png"/><Relationship Id="rId4" Type="http://schemas.openxmlformats.org/officeDocument/2006/relationships/image" Target="../media/image187.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90.xml"/><Relationship Id="rId5" Type="http://schemas.openxmlformats.org/officeDocument/2006/relationships/image" Target="../media/image11.pn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11.png"/><Relationship Id="rId5" Type="http://schemas.openxmlformats.org/officeDocument/2006/relationships/image" Target="../media/image189.png"/><Relationship Id="rId4" Type="http://schemas.openxmlformats.org/officeDocument/2006/relationships/image" Target="../media/image18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0.xml"/><Relationship Id="rId7" Type="http://schemas.openxmlformats.org/officeDocument/2006/relationships/image" Target="../media/image193.png"/><Relationship Id="rId2" Type="http://schemas.openxmlformats.org/officeDocument/2006/relationships/slideLayout" Target="../slideLayouts/slideLayout14.xml"/><Relationship Id="rId1" Type="http://schemas.openxmlformats.org/officeDocument/2006/relationships/tags" Target="../tags/tag9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93.xml"/><Relationship Id="rId5" Type="http://schemas.openxmlformats.org/officeDocument/2006/relationships/image" Target="../media/image11.pn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4.xml"/><Relationship Id="rId1" Type="http://schemas.openxmlformats.org/officeDocument/2006/relationships/tags" Target="../tags/tag94.xml"/><Relationship Id="rId5" Type="http://schemas.openxmlformats.org/officeDocument/2006/relationships/image" Target="../media/image194.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8" Type="http://schemas.openxmlformats.org/officeDocument/2006/relationships/image" Target="../media/image199.jpg"/><Relationship Id="rId13" Type="http://schemas.openxmlformats.org/officeDocument/2006/relationships/image" Target="../media/image11.png"/><Relationship Id="rId3" Type="http://schemas.openxmlformats.org/officeDocument/2006/relationships/notesSlide" Target="../notesSlides/notesSlide93.xml"/><Relationship Id="rId7" Type="http://schemas.openxmlformats.org/officeDocument/2006/relationships/image" Target="../media/image198.jpg"/><Relationship Id="rId12" Type="http://schemas.openxmlformats.org/officeDocument/2006/relationships/image" Target="../media/image202.jpeg"/><Relationship Id="rId2" Type="http://schemas.openxmlformats.org/officeDocument/2006/relationships/slideLayout" Target="../slideLayouts/slideLayout14.xml"/><Relationship Id="rId1" Type="http://schemas.openxmlformats.org/officeDocument/2006/relationships/tags" Target="../tags/tag95.xml"/><Relationship Id="rId6" Type="http://schemas.openxmlformats.org/officeDocument/2006/relationships/image" Target="../media/image197.jpeg"/><Relationship Id="rId11" Type="http://schemas.microsoft.com/office/2007/relationships/hdphoto" Target="../media/hdphoto6.wdp"/><Relationship Id="rId5" Type="http://schemas.openxmlformats.org/officeDocument/2006/relationships/image" Target="../media/image196.jpeg"/><Relationship Id="rId10" Type="http://schemas.openxmlformats.org/officeDocument/2006/relationships/image" Target="../media/image201.png"/><Relationship Id="rId4" Type="http://schemas.openxmlformats.org/officeDocument/2006/relationships/image" Target="../media/image195.jpeg"/><Relationship Id="rId9" Type="http://schemas.openxmlformats.org/officeDocument/2006/relationships/image" Target="../media/image20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4.xml"/><Relationship Id="rId1" Type="http://schemas.openxmlformats.org/officeDocument/2006/relationships/tags" Target="../tags/tag96.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97.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4.xml"/><Relationship Id="rId1" Type="http://schemas.openxmlformats.org/officeDocument/2006/relationships/tags" Target="../tags/tag9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9.xml"/><Relationship Id="rId5" Type="http://schemas.openxmlformats.org/officeDocument/2006/relationships/image" Target="../media/image1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4.xml"/><Relationship Id="rId1" Type="http://schemas.openxmlformats.org/officeDocument/2006/relationships/tags" Target="../tags/tag100.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01.xml"/><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a16="http://schemas.microsoft.com/office/drawing/2014/main" xmlns="" id="{6E3B6690-740C-4A20-8CA8-54E11C70E3BD}"/>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1096299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
        <p:nvSpPr>
          <p:cNvPr id="81" name="Rectangle 12">
            <a:extLst>
              <a:ext uri="{FF2B5EF4-FFF2-40B4-BE49-F238E27FC236}">
                <a16:creationId xmlns:a16="http://schemas.microsoft.com/office/drawing/2014/main" xmlns="" id="{DB4EDE06-3334-448B-B48E-D9B11C82FEBE}"/>
              </a:ext>
            </a:extLst>
          </p:cNvPr>
          <p:cNvSpPr/>
          <p:nvPr/>
        </p:nvSpPr>
        <p:spPr>
          <a:xfrm>
            <a:off x="711200" y="2420888"/>
            <a:ext cx="875680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Today, greenhouse emissions from the information and communication technology (ICT) industry account for 2% of total emissions (as much as all air traffic). Failure to confirm this will increase up to 14% of global emissions. AI itself can be used for eco-friendly projects.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Examples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1" name="직사각형 10">
            <a:extLst>
              <a:ext uri="{FF2B5EF4-FFF2-40B4-BE49-F238E27FC236}">
                <a16:creationId xmlns:a16="http://schemas.microsoft.com/office/drawing/2014/main" xmlns="" id="{AFBBC021-EE07-48FE-9CEA-7E5B3DF7EE66}"/>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Green AI establishes a connection between computing power and carbon emissions, allowing one to manage the carbon cost of huge AI computing demands to some extent. </a:t>
            </a:r>
          </a:p>
        </p:txBody>
      </p:sp>
      <p:sp>
        <p:nvSpPr>
          <p:cNvPr id="3" name="Rectangle 2"/>
          <p:cNvSpPr/>
          <p:nvPr/>
        </p:nvSpPr>
        <p:spPr>
          <a:xfrm>
            <a:off x="2338372" y="3501008"/>
            <a:ext cx="7116612" cy="1897955"/>
          </a:xfrm>
          <a:prstGeom prst="rect">
            <a:avLst/>
          </a:prstGeom>
        </p:spPr>
        <p:txBody>
          <a:bodyPr wrap="square">
            <a:spAutoFit/>
          </a:bodyPr>
          <a:lstStyle/>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Space Intelligence, a British startup, applies machine learning and AI to satellite data to solve environmental problems such as re-seasoning, allowing the industry to take corrective action.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promised not to use carbon by 2030. At the recent Google I/O 2021 event, the company explained these efforts in detail by announcing plans to use geothermal energy to power data centers in Nevada.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Kate Brandt, Google’s head of sustainability, said, “We are the first company to sign a contract for next-generation geothermal power.”</a:t>
            </a:r>
          </a:p>
        </p:txBody>
      </p:sp>
      <p:grpSp>
        <p:nvGrpSpPr>
          <p:cNvPr id="5" name="그룹 4"/>
          <p:cNvGrpSpPr/>
          <p:nvPr/>
        </p:nvGrpSpPr>
        <p:grpSpPr>
          <a:xfrm>
            <a:off x="774948" y="3763910"/>
            <a:ext cx="1563424" cy="1440160"/>
            <a:chOff x="990972" y="3645024"/>
            <a:chExt cx="1296144" cy="1193953"/>
          </a:xfrm>
        </p:grpSpPr>
        <p:pic>
          <p:nvPicPr>
            <p:cNvPr id="2" name="Picture 1"/>
            <p:cNvPicPr>
              <a:picLocks noChangeAspect="1"/>
            </p:cNvPicPr>
            <p:nvPr/>
          </p:nvPicPr>
          <p:blipFill rotWithShape="1">
            <a:blip r:embed="rId5"/>
            <a:srcRect t="23540" b="27320"/>
            <a:stretch/>
          </p:blipFill>
          <p:spPr>
            <a:xfrm>
              <a:off x="990972" y="3645024"/>
              <a:ext cx="1296144" cy="636916"/>
            </a:xfrm>
            <a:prstGeom prst="rect">
              <a:avLst/>
            </a:prstGeom>
          </p:spPr>
        </p:pic>
        <p:pic>
          <p:nvPicPr>
            <p:cNvPr id="4" name="Picture 3"/>
            <p:cNvPicPr>
              <a:picLocks noChangeAspect="1"/>
            </p:cNvPicPr>
            <p:nvPr/>
          </p:nvPicPr>
          <p:blipFill>
            <a:blip r:embed="rId6"/>
            <a:stretch>
              <a:fillRect/>
            </a:stretch>
          </p:blipFill>
          <p:spPr>
            <a:xfrm>
              <a:off x="990972" y="4453193"/>
              <a:ext cx="1102239" cy="385784"/>
            </a:xfrm>
            <a:prstGeom prst="rect">
              <a:avLst/>
            </a:prstGeom>
          </p:spPr>
        </p:pic>
      </p:grpSp>
    </p:spTree>
    <p:custDataLst>
      <p:tags r:id="rId1"/>
    </p:custDataLst>
    <p:extLst>
      <p:ext uri="{BB962C8B-B14F-4D97-AF65-F5344CB8AC3E}">
        <p14:creationId xmlns:p14="http://schemas.microsoft.com/office/powerpoint/2010/main" val="1889403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1" name="사각형: 둥근 모서리 32">
            <a:extLst>
              <a:ext uri="{FF2B5EF4-FFF2-40B4-BE49-F238E27FC236}">
                <a16:creationId xmlns:a16="http://schemas.microsoft.com/office/drawing/2014/main" xmlns="" id="{9F9FFF6C-7C72-4E08-8072-03F5113CBF51}"/>
              </a:ext>
            </a:extLst>
          </p:cNvPr>
          <p:cNvSpPr/>
          <p:nvPr/>
        </p:nvSpPr>
        <p:spPr>
          <a:xfrm>
            <a:off x="6647878" y="5885620"/>
            <a:ext cx="2791296"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https://www.aitrends.com/category/energy/</a:t>
            </a:r>
          </a:p>
        </p:txBody>
      </p:sp>
      <p:grpSp>
        <p:nvGrpSpPr>
          <p:cNvPr id="4" name="그룹 3"/>
          <p:cNvGrpSpPr/>
          <p:nvPr/>
        </p:nvGrpSpPr>
        <p:grpSpPr>
          <a:xfrm>
            <a:off x="443043" y="1860454"/>
            <a:ext cx="8968143" cy="3949127"/>
            <a:chOff x="543696" y="2007890"/>
            <a:chExt cx="8783188" cy="3867681"/>
          </a:xfrm>
        </p:grpSpPr>
        <p:sp>
          <p:nvSpPr>
            <p:cNvPr id="22" name="모서리가 둥근 직사각형 4">
              <a:extLst>
                <a:ext uri="{FF2B5EF4-FFF2-40B4-BE49-F238E27FC236}">
                  <a16:creationId xmlns:a16="http://schemas.microsoft.com/office/drawing/2014/main" xmlns="" id="{E24074BB-FEC8-452A-AB90-A2A8C63BCB04}"/>
                </a:ext>
              </a:extLst>
            </p:cNvPr>
            <p:cNvSpPr/>
            <p:nvPr/>
          </p:nvSpPr>
          <p:spPr>
            <a:xfrm>
              <a:off x="543696" y="2007890"/>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4"/>
            <a:stretch>
              <a:fillRect/>
            </a:stretch>
          </p:blipFill>
          <p:spPr>
            <a:xfrm>
              <a:off x="609474" y="2028756"/>
              <a:ext cx="8651631" cy="3794687"/>
            </a:xfrm>
            <a:prstGeom prst="rect">
              <a:avLst/>
            </a:prstGeom>
          </p:spPr>
        </p:pic>
      </p:grpSp>
      <p:sp>
        <p:nvSpPr>
          <p:cNvPr id="12" name="직사각형 1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Tree>
    <p:custDataLst>
      <p:tags r:id="rId1"/>
    </p:custDataLst>
    <p:extLst>
      <p:ext uri="{BB962C8B-B14F-4D97-AF65-F5344CB8AC3E}">
        <p14:creationId xmlns:p14="http://schemas.microsoft.com/office/powerpoint/2010/main" val="38465172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BBBEE1B9-F24D-4C45-965E-673625C0009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5302229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Financial Services</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420888"/>
            <a:ext cx="8756800"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worldwide saw a 238% surge in cyber attacks between February and April 2020.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a Javelin Strategy &amp; Research study, ID fraud losses rose to $56 billion last year. Fraudsters created synthetic IDs using stolen personal information, as accounted by Pymnts.com.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number of automated bot attacks increased by 100 million between July and December for companies in various industries.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Companies that strive for better protection risk making their customers’ lives more difficult. It has been reported about 40% of financial institutions often mistake legitimate customers’ online behavior for fraudulent behavior.</a:t>
            </a:r>
          </a:p>
        </p:txBody>
      </p:sp>
      <p:sp>
        <p:nvSpPr>
          <p:cNvPr id="15" name="Rectangle 12">
            <a:extLst>
              <a:ext uri="{FF2B5EF4-FFF2-40B4-BE49-F238E27FC236}">
                <a16:creationId xmlns:a16="http://schemas.microsoft.com/office/drawing/2014/main" xmlns="" id="{DB4EDE06-3334-448B-B48E-D9B11C82FEBE}"/>
              </a:ext>
            </a:extLst>
          </p:cNvPr>
          <p:cNvSpPr/>
          <p:nvPr/>
        </p:nvSpPr>
        <p:spPr>
          <a:xfrm>
            <a:off x="727346" y="4771661"/>
            <a:ext cx="875680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 can prevent digital identity fraud by providing higher accuracy and speed when verifying an individual’s identity. Or it can integrate biometric data so that cybercriminals cannot access information simply by providing credentials.</a:t>
            </a: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0" name="직사각형 19">
            <a:extLst>
              <a:ext uri="{FF2B5EF4-FFF2-40B4-BE49-F238E27FC236}">
                <a16:creationId xmlns:a16="http://schemas.microsoft.com/office/drawing/2014/main" xmlns="" id="{FD4B58E2-F740-4BE1-B09F-AF1ED6DBA845}"/>
              </a:ext>
            </a:extLst>
          </p:cNvPr>
          <p:cNvSpPr/>
          <p:nvPr/>
        </p:nvSpPr>
        <p:spPr>
          <a:xfrm>
            <a:off x="558800" y="1902172"/>
            <a:ext cx="877978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Cyber-attacks and identity fraud losses increased sharply in 2020. The pandemic set the stage for combining AI and biometric recognition to make telecommuting a standard and achieve a higher level of protection. </a:t>
            </a:r>
          </a:p>
        </p:txBody>
      </p:sp>
      <p:sp>
        <p:nvSpPr>
          <p:cNvPr id="21" name="직사각형 20">
            <a:extLst>
              <a:ext uri="{FF2B5EF4-FFF2-40B4-BE49-F238E27FC236}">
                <a16:creationId xmlns:a16="http://schemas.microsoft.com/office/drawing/2014/main" xmlns="" id="{A9A3ADB1-A14D-4A59-A046-2621646DC076}"/>
              </a:ext>
            </a:extLst>
          </p:cNvPr>
          <p:cNvSpPr/>
          <p:nvPr/>
        </p:nvSpPr>
        <p:spPr>
          <a:xfrm>
            <a:off x="574946" y="4460371"/>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Security Benefits of AI and Biometric Recognition</a:t>
            </a:r>
          </a:p>
        </p:txBody>
      </p:sp>
    </p:spTree>
    <p:custDataLst>
      <p:tags r:id="rId1"/>
    </p:custDataLst>
    <p:extLst>
      <p:ext uri="{BB962C8B-B14F-4D97-AF65-F5344CB8AC3E}">
        <p14:creationId xmlns:p14="http://schemas.microsoft.com/office/powerpoint/2010/main" val="2946293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모서리가 둥근 직사각형 4">
            <a:extLst>
              <a:ext uri="{FF2B5EF4-FFF2-40B4-BE49-F238E27FC236}">
                <a16:creationId xmlns:a16="http://schemas.microsoft.com/office/drawing/2014/main" xmlns="" id="{FEEA496F-A471-43CF-8227-1C10A91D3A2E}"/>
              </a:ext>
            </a:extLst>
          </p:cNvPr>
          <p:cNvSpPr/>
          <p:nvPr/>
        </p:nvSpPr>
        <p:spPr>
          <a:xfrm>
            <a:off x="1619713" y="2825834"/>
            <a:ext cx="6735406" cy="311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p:cNvPicPr>
            <a:picLocks noChangeAspect="1"/>
          </p:cNvPicPr>
          <p:nvPr/>
        </p:nvPicPr>
        <p:blipFill>
          <a:blip r:embed="rId4"/>
          <a:stretch>
            <a:fillRect/>
          </a:stretch>
        </p:blipFill>
        <p:spPr>
          <a:xfrm>
            <a:off x="1728766" y="2924591"/>
            <a:ext cx="6517300" cy="2913329"/>
          </a:xfrm>
          <a:prstGeom prst="rect">
            <a:avLst/>
          </a:prstGeom>
        </p:spPr>
      </p:pic>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5" name="사각형: 둥근 모서리 32">
            <a:extLst>
              <a:ext uri="{FF2B5EF4-FFF2-40B4-BE49-F238E27FC236}">
                <a16:creationId xmlns:a16="http://schemas.microsoft.com/office/drawing/2014/main" xmlns="" id="{9F9FFF6C-7C72-4E08-8072-03F5113CBF51}"/>
              </a:ext>
            </a:extLst>
          </p:cNvPr>
          <p:cNvSpPr/>
          <p:nvPr/>
        </p:nvSpPr>
        <p:spPr>
          <a:xfrm>
            <a:off x="5013305" y="6045553"/>
            <a:ext cx="3341814"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https://www.aitrends.com/category/financial-services/ </a:t>
            </a:r>
          </a:p>
        </p:txBody>
      </p:sp>
      <p:sp>
        <p:nvSpPr>
          <p:cNvPr id="18" name="직사각형 17">
            <a:extLst>
              <a:ext uri="{FF2B5EF4-FFF2-40B4-BE49-F238E27FC236}">
                <a16:creationId xmlns:a16="http://schemas.microsoft.com/office/drawing/2014/main" xmlns="" id="{8FA20E72-4AD9-49AE-ACF0-55ED86D3E86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Pandemic-changed Consumer Financial Behavior, Causes Identity Fraud</a:t>
            </a:r>
          </a:p>
        </p:txBody>
      </p:sp>
      <p:sp>
        <p:nvSpPr>
          <p:cNvPr id="19" name="직사각형 18">
            <a:extLst>
              <a:ext uri="{FF2B5EF4-FFF2-40B4-BE49-F238E27FC236}">
                <a16:creationId xmlns:a16="http://schemas.microsoft.com/office/drawing/2014/main" xmlns="" id="{EFD59053-B685-4A02-BC77-E9232C3BCD69}"/>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global pandemic has had a dramatic impact on consumer financial behavior. In 2020, consumers spent more time at home, there was less trading than the previous year, and they relied heavily on streaming services, digital commerce, and digital payments.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also communicated more via email and text about work and personal life.</a:t>
            </a:r>
          </a:p>
        </p:txBody>
      </p:sp>
    </p:spTree>
    <p:custDataLst>
      <p:tags r:id="rId1"/>
    </p:custDataLst>
    <p:extLst>
      <p:ext uri="{BB962C8B-B14F-4D97-AF65-F5344CB8AC3E}">
        <p14:creationId xmlns:p14="http://schemas.microsoft.com/office/powerpoint/2010/main" val="42061308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EED2AB22-B62F-432E-8A61-94D879A51D1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888360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420888"/>
            <a:ext cx="8756800"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DWD handles an average of 157,000 claims per week and has paid a total of $2 billion in unemployment benefits since the pandemic outbreak. According to GCN’s recent account, the agency can now release funds within three business days.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process took weeks or months, according to Brent Mitchell, the head of state and local governments in Google’s public sector. Recovery was helpful by DWD hiring, contracting, or rearranging 1,300 people to help with backlogs. </a:t>
            </a:r>
          </a:p>
          <a:p>
            <a:pPr marL="182563" indent="-182563">
              <a:spcAft>
                <a:spcPts val="800"/>
              </a:spcAft>
              <a:buClr>
                <a:srgbClr val="193EB0"/>
              </a:buClr>
              <a:buFont typeface="SamsungOne 400" panose="020B0503030303020204" pitchFamily="34" charset="0"/>
              <a:buChar char="‣"/>
              <a:defRP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DWD used Google Cloud’s DocAI service along with AI and machine learning products.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DocAI is used to add value by suggesting ways to automate the extraction of sensitive data from documents and simplify workflows.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Human-in-the-Loop AI function increases accuracy by adding human review.</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2" name="직사각형 11">
            <a:extLst>
              <a:ext uri="{FF2B5EF4-FFF2-40B4-BE49-F238E27FC236}">
                <a16:creationId xmlns:a16="http://schemas.microsoft.com/office/drawing/2014/main" xmlns="" id="{AF4AE72D-A29F-4492-A9A9-BDDD654A6D95}"/>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Wisconsin Department of Workforce Development (DWD) summarized the 2020 backlogs for thousands of unemployment insurance claims with the help of AI cloud computing tools that surged during the pandemic.</a:t>
            </a:r>
          </a:p>
        </p:txBody>
      </p:sp>
      <p:pic>
        <p:nvPicPr>
          <p:cNvPr id="2" name="Picture 1"/>
          <p:cNvPicPr>
            <a:picLocks noChangeAspect="1"/>
          </p:cNvPicPr>
          <p:nvPr/>
        </p:nvPicPr>
        <p:blipFill>
          <a:blip r:embed="rId5"/>
          <a:stretch>
            <a:fillRect/>
          </a:stretch>
        </p:blipFill>
        <p:spPr>
          <a:xfrm>
            <a:off x="1512476" y="4789230"/>
            <a:ext cx="1809674" cy="518284"/>
          </a:xfrm>
          <a:prstGeom prst="rect">
            <a:avLst/>
          </a:prstGeom>
        </p:spPr>
      </p:pic>
      <p:sp>
        <p:nvSpPr>
          <p:cNvPr id="4" name="Rectangle 3"/>
          <p:cNvSpPr/>
          <p:nvPr/>
        </p:nvSpPr>
        <p:spPr>
          <a:xfrm>
            <a:off x="4567842" y="4861238"/>
            <a:ext cx="4085777" cy="892552"/>
          </a:xfrm>
          <a:prstGeom prst="rect">
            <a:avLst/>
          </a:prstGeom>
        </p:spPr>
        <p:txBody>
          <a:bodyPr wrap="square">
            <a:spAutoFit/>
          </a:bodyPr>
          <a:lstStyle/>
          <a:p>
            <a:pPr>
              <a:spcAft>
                <a:spcPts val="800"/>
              </a:spcAft>
              <a:buClr>
                <a:srgbClr val="193EB0"/>
              </a:buClr>
              <a:defRPr/>
            </a:pP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“With design thinking, close partnerships with state officials, and combination of modern technologies, DWD’s solutions are customized to maximize benefits to components,”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said Mitchell.</a:t>
            </a:r>
          </a:p>
        </p:txBody>
      </p:sp>
      <p:pic>
        <p:nvPicPr>
          <p:cNvPr id="5" name="Picture 4"/>
          <p:cNvPicPr>
            <a:picLocks noChangeAspect="1"/>
          </p:cNvPicPr>
          <p:nvPr/>
        </p:nvPicPr>
        <p:blipFill>
          <a:blip r:embed="rId6"/>
          <a:stretch>
            <a:fillRect/>
          </a:stretch>
        </p:blipFill>
        <p:spPr>
          <a:xfrm>
            <a:off x="2378293" y="5382950"/>
            <a:ext cx="1887714" cy="613507"/>
          </a:xfrm>
          <a:prstGeom prst="rect">
            <a:avLst/>
          </a:prstGeom>
        </p:spPr>
      </p:pic>
    </p:spTree>
    <p:custDataLst>
      <p:tags r:id="rId1"/>
    </p:custDataLst>
    <p:extLst>
      <p:ext uri="{BB962C8B-B14F-4D97-AF65-F5344CB8AC3E}">
        <p14:creationId xmlns:p14="http://schemas.microsoft.com/office/powerpoint/2010/main" val="1565282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43696" y="1855050"/>
            <a:ext cx="8783188" cy="3867681"/>
            <a:chOff x="543696" y="1628101"/>
            <a:chExt cx="8783188" cy="3867681"/>
          </a:xfrm>
        </p:grpSpPr>
        <p:sp>
          <p:nvSpPr>
            <p:cNvPr id="19" name="모서리가 둥근 직사각형 4">
              <a:extLst>
                <a:ext uri="{FF2B5EF4-FFF2-40B4-BE49-F238E27FC236}">
                  <a16:creationId xmlns:a16="http://schemas.microsoft.com/office/drawing/2014/main" xmlns="" id="{E24074BB-FEC8-452A-AB90-A2A8C63BCB04}"/>
                </a:ext>
              </a:extLst>
            </p:cNvPr>
            <p:cNvSpPr/>
            <p:nvPr/>
          </p:nvSpPr>
          <p:spPr>
            <a:xfrm>
              <a:off x="543696" y="1628101"/>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4328" b="1960"/>
            <a:stretch/>
          </p:blipFill>
          <p:spPr>
            <a:xfrm>
              <a:off x="589175" y="1725737"/>
              <a:ext cx="8692230" cy="3672408"/>
            </a:xfrm>
            <a:prstGeom prst="rect">
              <a:avLst/>
            </a:prstGeom>
          </p:spPr>
        </p:pic>
      </p:grpSp>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3" name="사각형: 둥근 모서리 32">
            <a:extLst>
              <a:ext uri="{FF2B5EF4-FFF2-40B4-BE49-F238E27FC236}">
                <a16:creationId xmlns:a16="http://schemas.microsoft.com/office/drawing/2014/main" xmlns="" id="{9F9FFF6C-7C72-4E08-8072-03F5113CBF51}"/>
              </a:ext>
            </a:extLst>
          </p:cNvPr>
          <p:cNvSpPr/>
          <p:nvPr/>
        </p:nvSpPr>
        <p:spPr>
          <a:xfrm>
            <a:off x="5959524" y="5800721"/>
            <a:ext cx="336736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https://www.aitrends.com/category/ai-in-government/</a:t>
            </a:r>
          </a:p>
        </p:txBody>
      </p:sp>
      <p:sp>
        <p:nvSpPr>
          <p:cNvPr id="10" name="직사각형 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Tree>
    <p:custDataLst>
      <p:tags r:id="rId1"/>
    </p:custDataLst>
    <p:extLst>
      <p:ext uri="{BB962C8B-B14F-4D97-AF65-F5344CB8AC3E}">
        <p14:creationId xmlns:p14="http://schemas.microsoft.com/office/powerpoint/2010/main" val="2395887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D291E4C5-0C75-49A4-9217-298610C2084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598135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
        <p:nvSpPr>
          <p:cNvPr id="10" name="Rectangle 12">
            <a:extLst>
              <a:ext uri="{FF2B5EF4-FFF2-40B4-BE49-F238E27FC236}">
                <a16:creationId xmlns:a16="http://schemas.microsoft.com/office/drawing/2014/main" xmlns="" id="{DB4EDE06-3334-448B-B48E-D9B11C82FEBE}"/>
              </a:ext>
            </a:extLst>
          </p:cNvPr>
          <p:cNvSpPr/>
          <p:nvPr/>
        </p:nvSpPr>
        <p:spPr>
          <a:xfrm>
            <a:off x="711200" y="2636912"/>
            <a:ext cx="8756800"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(AI) and machine learning (ML) technologies have the potential to transform healthcare by drawing new and important insights from vast amounts of data generated during daily healthcare service,” said the author of the report.</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report is a follow-up to the FDA’s 2019 efforts to begin discussions on how to proceed with medical devices using AI in response to a request to update the approval process. “The FDA’s traditional paradigm for regulating medical devices is not designed for adaptive artificial intelligence and machine learning technologies,” said the author of the FDA report.</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FDA’s action plans look for manufacturers’ commitments to maintain device performance with processes for periodic updates as these devices develop. This way, the FDA and manufacturers can evaluate software products from pre-marketing development to post-marketing performance.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allows the FDA to accommodate the power of AI and ML-based software on medical devices while ensuring patient safety.</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4606112-88ED-4BB1-B046-DD7F88E7A749}"/>
              </a:ext>
            </a:extLst>
          </p:cNvPr>
          <p:cNvSpPr/>
          <p:nvPr/>
        </p:nvSpPr>
        <p:spPr>
          <a:xfrm>
            <a:off x="558800" y="1902172"/>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February, the U.S. Food and Drug Administration (FDA) announced a plan regarding the direction for manufacturers that seek FDA approval for innovative medical devices using AI. As a part of this medical device execution plan, the FDA announced AI and machine learning software.</a:t>
            </a:r>
          </a:p>
        </p:txBody>
      </p:sp>
    </p:spTree>
    <p:custDataLst>
      <p:tags r:id="rId1"/>
    </p:custDataLst>
    <p:extLst>
      <p:ext uri="{BB962C8B-B14F-4D97-AF65-F5344CB8AC3E}">
        <p14:creationId xmlns:p14="http://schemas.microsoft.com/office/powerpoint/2010/main" val="210001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F9D2D53-A863-4111-8446-941CB9013C4B}"/>
              </a:ext>
            </a:extLst>
          </p:cNvPr>
          <p:cNvGrpSpPr/>
          <p:nvPr/>
        </p:nvGrpSpPr>
        <p:grpSpPr>
          <a:xfrm>
            <a:off x="2359124" y="3140968"/>
            <a:ext cx="5146868" cy="3123013"/>
            <a:chOff x="3007197" y="3856287"/>
            <a:chExt cx="3888432" cy="2359420"/>
          </a:xfrm>
        </p:grpSpPr>
        <p:pic>
          <p:nvPicPr>
            <p:cNvPr id="2" name="그림 1"/>
            <p:cNvPicPr>
              <a:picLocks noChangeAspect="1"/>
            </p:cNvPicPr>
            <p:nvPr/>
          </p:nvPicPr>
          <p:blipFill>
            <a:blip r:embed="rId4"/>
            <a:stretch>
              <a:fillRect/>
            </a:stretch>
          </p:blipFill>
          <p:spPr>
            <a:xfrm>
              <a:off x="3007197" y="3856287"/>
              <a:ext cx="3888432" cy="2359420"/>
            </a:xfrm>
            <a:prstGeom prst="rect">
              <a:avLst/>
            </a:prstGeom>
          </p:spPr>
        </p:pic>
        <p:grpSp>
          <p:nvGrpSpPr>
            <p:cNvPr id="3" name="그룹 2">
              <a:extLst>
                <a:ext uri="{FF2B5EF4-FFF2-40B4-BE49-F238E27FC236}">
                  <a16:creationId xmlns:a16="http://schemas.microsoft.com/office/drawing/2014/main" xmlns="" id="{1BF74B22-1BA2-4148-B92B-0BAD2F4ABEE8}"/>
                </a:ext>
              </a:extLst>
            </p:cNvPr>
            <p:cNvGrpSpPr/>
            <p:nvPr/>
          </p:nvGrpSpPr>
          <p:grpSpPr>
            <a:xfrm>
              <a:off x="4011756" y="4716247"/>
              <a:ext cx="1864072" cy="705383"/>
              <a:chOff x="3910577" y="2687725"/>
              <a:chExt cx="1864072" cy="705383"/>
            </a:xfrm>
          </p:grpSpPr>
          <p:sp>
            <p:nvSpPr>
              <p:cNvPr id="17" name="Rectangle 15">
                <a:extLst>
                  <a:ext uri="{FF2B5EF4-FFF2-40B4-BE49-F238E27FC236}">
                    <a16:creationId xmlns:a16="http://schemas.microsoft.com/office/drawing/2014/main" xmlns="" id="{F8B2C4AD-27EA-477D-B49D-B66A0F767D14}"/>
                  </a:ext>
                </a:extLst>
              </p:cNvPr>
              <p:cNvSpPr/>
              <p:nvPr/>
            </p:nvSpPr>
            <p:spPr>
              <a:xfrm>
                <a:off x="3910577" y="3037879"/>
                <a:ext cx="1864072" cy="355229"/>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2900" dirty="0">
                    <a:solidFill>
                      <a:srgbClr val="8EADAF"/>
                    </a:solidFill>
                    <a:latin typeface="SamsungOne 700" panose="020B0803030303020204" pitchFamily="34" charset="0"/>
                    <a:ea typeface="SamsungOne 700" panose="020B0803030303020204" pitchFamily="34" charset="0"/>
                  </a:rPr>
                  <a:t>LEARNING</a:t>
                </a:r>
              </a:p>
            </p:txBody>
          </p:sp>
          <p:sp>
            <p:nvSpPr>
              <p:cNvPr id="15" name="Rectangle 15">
                <a:extLst>
                  <a:ext uri="{FF2B5EF4-FFF2-40B4-BE49-F238E27FC236}">
                    <a16:creationId xmlns:a16="http://schemas.microsoft.com/office/drawing/2014/main" xmlns="" id="{DBE0E971-FFC9-48C4-90BB-BFCEDDEE5837}"/>
                  </a:ext>
                </a:extLst>
              </p:cNvPr>
              <p:cNvSpPr/>
              <p:nvPr/>
            </p:nvSpPr>
            <p:spPr>
              <a:xfrm>
                <a:off x="3910577" y="2687725"/>
                <a:ext cx="1864072" cy="389506"/>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3200" dirty="0">
                    <a:solidFill>
                      <a:srgbClr val="8EADAF"/>
                    </a:solidFill>
                    <a:latin typeface="SamsungOne 700" panose="020B0803030303020204" pitchFamily="34" charset="0"/>
                    <a:ea typeface="SamsungOne 700" panose="020B0803030303020204" pitchFamily="34" charset="0"/>
                  </a:rPr>
                  <a:t>MACHINE</a:t>
                </a:r>
              </a:p>
            </p:txBody>
          </p:sp>
        </p:grpSp>
        <p:sp>
          <p:nvSpPr>
            <p:cNvPr id="18" name="Rectangle 15">
              <a:extLst>
                <a:ext uri="{FF2B5EF4-FFF2-40B4-BE49-F238E27FC236}">
                  <a16:creationId xmlns:a16="http://schemas.microsoft.com/office/drawing/2014/main" xmlns="" id="{E964B6F1-6270-4F84-8D40-CF62403D295C}"/>
                </a:ext>
              </a:extLst>
            </p:cNvPr>
            <p:cNvSpPr/>
            <p:nvPr/>
          </p:nvSpPr>
          <p:spPr>
            <a:xfrm>
              <a:off x="3802836" y="4515350"/>
              <a:ext cx="579616" cy="24450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DEEP LEARNING</a:t>
              </a:r>
            </a:p>
          </p:txBody>
        </p:sp>
        <p:sp>
          <p:nvSpPr>
            <p:cNvPr id="19" name="Rectangle 15">
              <a:extLst>
                <a:ext uri="{FF2B5EF4-FFF2-40B4-BE49-F238E27FC236}">
                  <a16:creationId xmlns:a16="http://schemas.microsoft.com/office/drawing/2014/main" xmlns="" id="{B67E327B-6969-4CDD-A7CB-87C243E04123}"/>
                </a:ext>
              </a:extLst>
            </p:cNvPr>
            <p:cNvSpPr/>
            <p:nvPr/>
          </p:nvSpPr>
          <p:spPr>
            <a:xfrm>
              <a:off x="3223220" y="4971413"/>
              <a:ext cx="579616" cy="99385"/>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AI</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0" name="Rectangle 15">
              <a:extLst>
                <a:ext uri="{FF2B5EF4-FFF2-40B4-BE49-F238E27FC236}">
                  <a16:creationId xmlns:a16="http://schemas.microsoft.com/office/drawing/2014/main" xmlns="" id="{044DBCF2-D18E-43A0-B419-C31A025447E0}"/>
                </a:ext>
              </a:extLst>
            </p:cNvPr>
            <p:cNvSpPr/>
            <p:nvPr/>
          </p:nvSpPr>
          <p:spPr>
            <a:xfrm>
              <a:off x="3120351" y="5630452"/>
              <a:ext cx="791570" cy="119039"/>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DATA MINING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1" name="Rectangle 15">
              <a:extLst>
                <a:ext uri="{FF2B5EF4-FFF2-40B4-BE49-F238E27FC236}">
                  <a16:creationId xmlns:a16="http://schemas.microsoft.com/office/drawing/2014/main" xmlns="" id="{B2823F0E-7151-41E6-9B94-E7C14C08283E}"/>
                </a:ext>
              </a:extLst>
            </p:cNvPr>
            <p:cNvSpPr/>
            <p:nvPr/>
          </p:nvSpPr>
          <p:spPr>
            <a:xfrm>
              <a:off x="3703943" y="5921474"/>
              <a:ext cx="791346" cy="122250"/>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CLASSIFICATION</a:t>
              </a:r>
            </a:p>
          </p:txBody>
        </p:sp>
        <p:sp>
          <p:nvSpPr>
            <p:cNvPr id="22" name="Rectangle 15">
              <a:extLst>
                <a:ext uri="{FF2B5EF4-FFF2-40B4-BE49-F238E27FC236}">
                  <a16:creationId xmlns:a16="http://schemas.microsoft.com/office/drawing/2014/main" xmlns="" id="{AF55774C-2722-408A-8FAD-28543495EC32}"/>
                </a:ext>
              </a:extLst>
            </p:cNvPr>
            <p:cNvSpPr/>
            <p:nvPr/>
          </p:nvSpPr>
          <p:spPr>
            <a:xfrm>
              <a:off x="4593882" y="5917766"/>
              <a:ext cx="617792" cy="258702"/>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NEURAL NETWORKS</a:t>
              </a:r>
            </a:p>
          </p:txBody>
        </p:sp>
        <p:sp>
          <p:nvSpPr>
            <p:cNvPr id="23" name="Rectangle 15">
              <a:extLst>
                <a:ext uri="{FF2B5EF4-FFF2-40B4-BE49-F238E27FC236}">
                  <a16:creationId xmlns:a16="http://schemas.microsoft.com/office/drawing/2014/main" xmlns="" id="{431CC527-3CCA-4667-85E2-691C8FFA777B}"/>
                </a:ext>
              </a:extLst>
            </p:cNvPr>
            <p:cNvSpPr/>
            <p:nvPr/>
          </p:nvSpPr>
          <p:spPr>
            <a:xfrm>
              <a:off x="5421636" y="5949780"/>
              <a:ext cx="651624" cy="11776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AUTONOMUS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4" name="Rectangle 15">
              <a:extLst>
                <a:ext uri="{FF2B5EF4-FFF2-40B4-BE49-F238E27FC236}">
                  <a16:creationId xmlns:a16="http://schemas.microsoft.com/office/drawing/2014/main" xmlns="" id="{B3BC9ED5-917C-4331-A856-FA2E941C0464}"/>
                </a:ext>
              </a:extLst>
            </p:cNvPr>
            <p:cNvSpPr/>
            <p:nvPr/>
          </p:nvSpPr>
          <p:spPr>
            <a:xfrm>
              <a:off x="6035084" y="5630451"/>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ANALYZE</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5" name="Rectangle 15">
              <a:extLst>
                <a:ext uri="{FF2B5EF4-FFF2-40B4-BE49-F238E27FC236}">
                  <a16:creationId xmlns:a16="http://schemas.microsoft.com/office/drawing/2014/main" xmlns="" id="{E09C1947-597D-4A58-B66D-33C155EE70B6}"/>
                </a:ext>
              </a:extLst>
            </p:cNvPr>
            <p:cNvSpPr/>
            <p:nvPr/>
          </p:nvSpPr>
          <p:spPr>
            <a:xfrm>
              <a:off x="6035084" y="4971412"/>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IMPROVES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7" name="Rectangle 15">
              <a:extLst>
                <a:ext uri="{FF2B5EF4-FFF2-40B4-BE49-F238E27FC236}">
                  <a16:creationId xmlns:a16="http://schemas.microsoft.com/office/drawing/2014/main" xmlns="" id="{85D27D5E-4BAE-4D92-B8DA-778678970C92}"/>
                </a:ext>
              </a:extLst>
            </p:cNvPr>
            <p:cNvSpPr/>
            <p:nvPr/>
          </p:nvSpPr>
          <p:spPr>
            <a:xfrm>
              <a:off x="5527476" y="4551528"/>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LEARING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8" name="Rectangle 15">
              <a:extLst>
                <a:ext uri="{FF2B5EF4-FFF2-40B4-BE49-F238E27FC236}">
                  <a16:creationId xmlns:a16="http://schemas.microsoft.com/office/drawing/2014/main" xmlns="" id="{71248C7F-164E-4D5A-8036-D7C2ADA310CF}"/>
                </a:ext>
              </a:extLst>
            </p:cNvPr>
            <p:cNvSpPr/>
            <p:nvPr/>
          </p:nvSpPr>
          <p:spPr>
            <a:xfrm>
              <a:off x="4600690" y="4555156"/>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ALGORITHM</a:t>
              </a:r>
              <a:endParaRPr lang="en-US" altLang="ko-KR" sz="1100" dirty="0">
                <a:solidFill>
                  <a:srgbClr val="8EADAF"/>
                </a:solidFill>
                <a:latin typeface="SamsungOne 700" panose="020B0803030303020204" pitchFamily="34" charset="0"/>
                <a:ea typeface="SamsungOne 700" panose="020B0803030303020204" pitchFamily="34" charset="0"/>
              </a:endParaRPr>
            </a:p>
          </p:txBody>
        </p:sp>
      </p:gr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9" name="직사각형 2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Machine Learning</a:t>
            </a:r>
          </a:p>
        </p:txBody>
      </p:sp>
      <p:grpSp>
        <p:nvGrpSpPr>
          <p:cNvPr id="5" name="그룹 4"/>
          <p:cNvGrpSpPr/>
          <p:nvPr/>
        </p:nvGrpSpPr>
        <p:grpSpPr>
          <a:xfrm>
            <a:off x="558924" y="1861305"/>
            <a:ext cx="9180558" cy="1509922"/>
            <a:chOff x="558924" y="1861305"/>
            <a:chExt cx="9180558" cy="1509922"/>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2323009"/>
              <a:ext cx="876506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“A field of research that develops algorithms that allow machines to learn from data and execute actions that are not explicitly specified by code“ - Arthur Samuel, 1959</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p>
          </p:txBody>
        </p:sp>
        <p:sp>
          <p:nvSpPr>
            <p:cNvPr id="30" name="직사각형 29">
              <a:extLst>
                <a:ext uri="{FF2B5EF4-FFF2-40B4-BE49-F238E27FC236}">
                  <a16:creationId xmlns:a16="http://schemas.microsoft.com/office/drawing/2014/main" xmlns="" id="{0552648F-C8C7-47A2-89CF-62610787942C}"/>
                </a:ext>
              </a:extLst>
            </p:cNvPr>
            <p:cNvSpPr/>
            <p:nvPr/>
          </p:nvSpPr>
          <p:spPr>
            <a:xfrm>
              <a:off x="558924" y="186130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Machine learning</a:t>
              </a:r>
              <a:r>
                <a:rPr lang="ko-KR" altLang="en-US" sz="1400" b="1" dirty="0">
                  <a:solidFill>
                    <a:srgbClr val="1429A0"/>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is a field of artificial intelligence and the study of computer algorithms that automatically improve through examples and experiences. </a:t>
              </a:r>
            </a:p>
          </p:txBody>
        </p:sp>
      </p:grpSp>
    </p:spTree>
    <p:custDataLst>
      <p:tags r:id="rId1"/>
    </p:custDataLst>
    <p:extLst>
      <p:ext uri="{BB962C8B-B14F-4D97-AF65-F5344CB8AC3E}">
        <p14:creationId xmlns:p14="http://schemas.microsoft.com/office/powerpoint/2010/main" val="20294336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A676D202-79E8-4115-8A44-6C37B8483229}"/>
              </a:ext>
            </a:extLst>
          </p:cNvPr>
          <p:cNvSpPr/>
          <p:nvPr/>
        </p:nvSpPr>
        <p:spPr>
          <a:xfrm>
            <a:off x="558924" y="191683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author identified promising target uses of AI </a:t>
            </a:r>
            <a:r>
              <a:rPr lang="en-US" altLang="ko-KR" sz="1400" dirty="0" err="1">
                <a:solidFill>
                  <a:schemeClr val="tx1"/>
                </a:solidFill>
                <a:latin typeface="SamsungOne 400" panose="020B0503030303020204" pitchFamily="34" charset="0"/>
                <a:ea typeface="SamsungOne 400" panose="020B0503030303020204" pitchFamily="34" charset="0"/>
              </a:rPr>
              <a:t>SaMD</a:t>
            </a:r>
            <a:r>
              <a:rPr lang="en-US" altLang="ko-KR" sz="1400" dirty="0">
                <a:solidFill>
                  <a:schemeClr val="tx1"/>
                </a:solidFill>
                <a:latin typeface="SamsungOne 400" panose="020B0503030303020204" pitchFamily="34" charset="0"/>
                <a:ea typeface="SamsungOne 400" panose="020B0503030303020204" pitchFamily="34" charset="0"/>
              </a:rPr>
              <a:t> in the field of medical devices, including the following:</a:t>
            </a:r>
          </a:p>
        </p:txBody>
      </p:sp>
      <p:sp>
        <p:nvSpPr>
          <p:cNvPr id="15" name="직사각형 14">
            <a:extLst>
              <a:ext uri="{FF2B5EF4-FFF2-40B4-BE49-F238E27FC236}">
                <a16:creationId xmlns:a16="http://schemas.microsoft.com/office/drawing/2014/main" xmlns="" id="{1CECED86-462F-48A8-A508-7DC50EDC284D}"/>
              </a:ext>
            </a:extLst>
          </p:cNvPr>
          <p:cNvSpPr/>
          <p:nvPr/>
        </p:nvSpPr>
        <p:spPr>
          <a:xfrm>
            <a:off x="702940" y="2188895"/>
            <a:ext cx="8632825" cy="3356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Heart Disease Diagnosis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 machine learning algorithm was used to train AI platforms using data from 3,013 patients. It integrated age and gender paired with high-sensitivity heart troponin I concentration (myocardial ischemic injury index).</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platform was then tested on 7,998 patients suspected of myocardial infarction. It surpassed doctors with 82.5% sensitivity and 92.2% specificity.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Detecting Retinopathy: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Diabetic retinopathy (DR) is one of the main causes of preventable blindness worldwide. The U.S. Academy of Research Ophthalmology tested an artificial intelligence engine that distinguishes healthy fundi in people with DRs using 75,137 public fundus images in diabetic patients. As a result, the sensitivity and specificity were at an impressive 94% and 98%, respectively.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Biosensors for Vital Sign Monitoring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Biosensor-based devices generate vast data sets. AI can be used to predict trends and disease probabilities.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good example is the integration of AI into a heart monitoring-based biosensor for field treatment (POC) diagnosis. Machine learning algorithms are used with microchip-based heart biosensors for real-time health monitoring and to provide timely and accurate clinical decisions.</a:t>
            </a:r>
          </a:p>
        </p:txBody>
      </p:sp>
      <p:sp>
        <p:nvSpPr>
          <p:cNvPr id="8" name="직사각형 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Tree>
    <p:custDataLst>
      <p:tags r:id="rId1"/>
    </p:custDataLst>
    <p:extLst>
      <p:ext uri="{BB962C8B-B14F-4D97-AF65-F5344CB8AC3E}">
        <p14:creationId xmlns:p14="http://schemas.microsoft.com/office/powerpoint/2010/main" val="2456153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 name="직사각형 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9" name="직사각형 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a16="http://schemas.microsoft.com/office/drawing/2014/main" xmlns="" id="{9F9FFF6C-7C72-4E08-8072-03F5113CBF51}"/>
              </a:ext>
            </a:extLst>
          </p:cNvPr>
          <p:cNvSpPr/>
          <p:nvPr/>
        </p:nvSpPr>
        <p:spPr>
          <a:xfrm>
            <a:off x="6491502" y="5569189"/>
            <a:ext cx="300732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https://www.aitrends.com/category/healthcare/</a:t>
            </a:r>
          </a:p>
        </p:txBody>
      </p:sp>
      <p:sp>
        <p:nvSpPr>
          <p:cNvPr id="11" name="직사각형 1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grpSp>
        <p:nvGrpSpPr>
          <p:cNvPr id="14" name="그룹 13"/>
          <p:cNvGrpSpPr/>
          <p:nvPr/>
        </p:nvGrpSpPr>
        <p:grpSpPr>
          <a:xfrm>
            <a:off x="452038" y="1844824"/>
            <a:ext cx="9015962" cy="3655168"/>
            <a:chOff x="452038" y="1844824"/>
            <a:chExt cx="9015962" cy="3655168"/>
          </a:xfrm>
        </p:grpSpPr>
        <p:grpSp>
          <p:nvGrpSpPr>
            <p:cNvPr id="7" name="그룹 6"/>
            <p:cNvGrpSpPr/>
            <p:nvPr/>
          </p:nvGrpSpPr>
          <p:grpSpPr>
            <a:xfrm>
              <a:off x="452038" y="1844824"/>
              <a:ext cx="9015962" cy="3655168"/>
              <a:chOff x="543696" y="1946031"/>
              <a:chExt cx="8783188" cy="3560799"/>
            </a:xfrm>
          </p:grpSpPr>
          <p:sp>
            <p:nvSpPr>
              <p:cNvPr id="10" name="모서리가 둥근 직사각형 4">
                <a:extLst>
                  <a:ext uri="{FF2B5EF4-FFF2-40B4-BE49-F238E27FC236}">
                    <a16:creationId xmlns:a16="http://schemas.microsoft.com/office/drawing/2014/main" xmlns="" id="{E24074BB-FEC8-452A-AB90-A2A8C63BCB04}"/>
                  </a:ext>
                </a:extLst>
              </p:cNvPr>
              <p:cNvSpPr/>
              <p:nvPr/>
            </p:nvSpPr>
            <p:spPr>
              <a:xfrm>
                <a:off x="543696" y="1946031"/>
                <a:ext cx="8783188" cy="3560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p:cNvGrpSpPr/>
              <p:nvPr/>
            </p:nvGrpSpPr>
            <p:grpSpPr>
              <a:xfrm>
                <a:off x="599671" y="1973273"/>
                <a:ext cx="8711583" cy="3512565"/>
                <a:chOff x="6878" y="1675770"/>
                <a:chExt cx="9410660" cy="3794438"/>
              </a:xfrm>
            </p:grpSpPr>
            <p:pic>
              <p:nvPicPr>
                <p:cNvPr id="3" name="그림 2"/>
                <p:cNvPicPr>
                  <a:picLocks noChangeAspect="1"/>
                </p:cNvPicPr>
                <p:nvPr/>
              </p:nvPicPr>
              <p:blipFill rotWithShape="1">
                <a:blip r:embed="rId4"/>
                <a:srcRect l="49774"/>
                <a:stretch/>
              </p:blipFill>
              <p:spPr>
                <a:xfrm>
                  <a:off x="4915876" y="1675770"/>
                  <a:ext cx="4501662" cy="3794438"/>
                </a:xfrm>
                <a:prstGeom prst="rect">
                  <a:avLst/>
                </a:prstGeom>
              </p:spPr>
            </p:pic>
            <p:pic>
              <p:nvPicPr>
                <p:cNvPr id="2" name="그림 1"/>
                <p:cNvPicPr>
                  <a:picLocks noChangeAspect="1"/>
                </p:cNvPicPr>
                <p:nvPr/>
              </p:nvPicPr>
              <p:blipFill>
                <a:blip r:embed="rId5"/>
                <a:stretch>
                  <a:fillRect/>
                </a:stretch>
              </p:blipFill>
              <p:spPr>
                <a:xfrm>
                  <a:off x="6878" y="1723530"/>
                  <a:ext cx="4923375" cy="3692532"/>
                </a:xfrm>
                <a:prstGeom prst="rect">
                  <a:avLst/>
                </a:prstGeom>
              </p:spPr>
            </p:pic>
          </p:grpSp>
        </p:grpSp>
        <p:pic>
          <p:nvPicPr>
            <p:cNvPr id="12" name="그림 11"/>
            <p:cNvPicPr>
              <a:picLocks noChangeAspect="1"/>
            </p:cNvPicPr>
            <p:nvPr/>
          </p:nvPicPr>
          <p:blipFill>
            <a:blip r:embed="rId6"/>
            <a:stretch>
              <a:fillRect/>
            </a:stretch>
          </p:blipFill>
          <p:spPr>
            <a:xfrm>
              <a:off x="7278897" y="3672714"/>
              <a:ext cx="2129599" cy="1753230"/>
            </a:xfrm>
            <a:prstGeom prst="rect">
              <a:avLst/>
            </a:prstGeom>
          </p:spPr>
        </p:pic>
      </p:grpSp>
    </p:spTree>
    <p:custDataLst>
      <p:tags r:id="rId1"/>
    </p:custDataLst>
    <p:extLst>
      <p:ext uri="{BB962C8B-B14F-4D97-AF65-F5344CB8AC3E}">
        <p14:creationId xmlns:p14="http://schemas.microsoft.com/office/powerpoint/2010/main" val="2499906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81AD6867-D678-43ED-897B-4AD326217AA9}"/>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4.7.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IoT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and AI in Agriculture</a:t>
            </a:r>
          </a:p>
        </p:txBody>
      </p:sp>
    </p:spTree>
    <p:custDataLst>
      <p:tags r:id="rId1"/>
    </p:custDataLst>
    <p:extLst>
      <p:ext uri="{BB962C8B-B14F-4D97-AF65-F5344CB8AC3E}">
        <p14:creationId xmlns:p14="http://schemas.microsoft.com/office/powerpoint/2010/main" val="2565181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4.7. </a:t>
              </a:r>
              <a:r>
                <a:rPr lang="en-US" altLang="ko-KR" dirty="0" err="1">
                  <a:solidFill>
                    <a:schemeClr val="bg1"/>
                  </a:solidFill>
                  <a:latin typeface="SamsungSharpSans-Medium" pitchFamily="2" charset="0"/>
                  <a:ea typeface="SamsungSharpSans-Medium" pitchFamily="2" charset="0"/>
                  <a:cs typeface="SamsungSharpSans-Medium" pitchFamily="2" charset="0"/>
                </a:rPr>
                <a:t>IoT</a:t>
              </a:r>
              <a:r>
                <a:rPr lang="en-US" altLang="ko-KR" dirty="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pic>
        <p:nvPicPr>
          <p:cNvPr id="2" name="Picture 1"/>
          <p:cNvPicPr>
            <a:picLocks noChangeAspect="1"/>
          </p:cNvPicPr>
          <p:nvPr/>
        </p:nvPicPr>
        <p:blipFill>
          <a:blip r:embed="rId4"/>
          <a:stretch>
            <a:fillRect/>
          </a:stretch>
        </p:blipFill>
        <p:spPr>
          <a:xfrm>
            <a:off x="5588387" y="4228564"/>
            <a:ext cx="3643225" cy="1906817"/>
          </a:xfrm>
          <a:prstGeom prst="rect">
            <a:avLst/>
          </a:prstGeom>
        </p:spPr>
      </p:pic>
      <p:grpSp>
        <p:nvGrpSpPr>
          <p:cNvPr id="4" name="그룹 3"/>
          <p:cNvGrpSpPr/>
          <p:nvPr/>
        </p:nvGrpSpPr>
        <p:grpSpPr>
          <a:xfrm>
            <a:off x="558924" y="1868269"/>
            <a:ext cx="9180558" cy="4267112"/>
            <a:chOff x="558924" y="1428745"/>
            <a:chExt cx="9180558" cy="4267112"/>
          </a:xfrm>
        </p:grpSpPr>
        <p:sp>
          <p:nvSpPr>
            <p:cNvPr id="12" name="직사각형 11">
              <a:extLst>
                <a:ext uri="{FF2B5EF4-FFF2-40B4-BE49-F238E27FC236}">
                  <a16:creationId xmlns:a16="http://schemas.microsoft.com/office/drawing/2014/main" xmlns="" id="{9478BB37-2488-4222-8770-BC984BCD0C80}"/>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Agricultural Technology (ag-tech) startups in Plenty, San Francisco, use AI and robots to plant crops vertically indoors throughout the year.</a:t>
              </a:r>
            </a:p>
          </p:txBody>
        </p:sp>
        <p:sp>
          <p:nvSpPr>
            <p:cNvPr id="13" name="직사각형 12">
              <a:extLst>
                <a:ext uri="{FF2B5EF4-FFF2-40B4-BE49-F238E27FC236}">
                  <a16:creationId xmlns:a16="http://schemas.microsoft.com/office/drawing/2014/main" xmlns="" id="{3EB381ED-2AFB-40E2-98A7-C04A301D59DC}"/>
                </a:ext>
              </a:extLst>
            </p:cNvPr>
            <p:cNvSpPr/>
            <p:nvPr/>
          </p:nvSpPr>
          <p:spPr>
            <a:xfrm>
              <a:off x="702940" y="1903509"/>
              <a:ext cx="8632825"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Plenty’s vertical farm approach can produce the same amount of fruit and vegetables from only 2 acres compared to a flat farm of 720 acres.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 is one of the hundreds of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ag-tech startups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receive billions of dollars of investment in the capital market using new technology approaches. These include AI, drones, robots, and IoT sensors.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Plenty’s climate-controlled farm is lined with vertically growing plants hanging from the ceiling. The LED lights imitating the sun illuminate plants, and robots move around them. AI manages all variables of water, temperature, and light. AI continues to learn and optimize how to grow better crops.</a:t>
              </a:r>
            </a:p>
          </p:txBody>
        </p:sp>
        <p:sp>
          <p:nvSpPr>
            <p:cNvPr id="3" name="Rectangle 2"/>
            <p:cNvSpPr/>
            <p:nvPr/>
          </p:nvSpPr>
          <p:spPr>
            <a:xfrm>
              <a:off x="629339" y="3700439"/>
              <a:ext cx="5063201" cy="1995418"/>
            </a:xfrm>
            <a:prstGeom prst="rect">
              <a:avLst/>
            </a:prstGeom>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vertical farms are located in urban areas and can produce local food, removing the need for transport miles. Benefits of locally produced crops include reduced CO2 emissions from transport vehicles and potentially reduced consumer prices.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collapse of the supply chain caused by COVID-19 and natural turmoil, such as the fires in California this year, shows that the need for predictable and durable product supply can only come from vertical agriculture,” said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Storey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
        <p:nvSpPr>
          <p:cNvPr id="9" name="직사각형 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err="1">
                <a:solidFill>
                  <a:prstClr val="black">
                    <a:lumMod val="95000"/>
                    <a:lumOff val="5000"/>
                  </a:prstClr>
                </a:solidFill>
                <a:latin typeface="Samsung Sharp Sans" pitchFamily="2" charset="0"/>
                <a:ea typeface="Samsung Sharp Sans" pitchFamily="2" charset="0"/>
                <a:cs typeface="Samsung Sharp Sans" pitchFamily="2" charset="0"/>
              </a:rPr>
              <a:t>IoT</a:t>
            </a: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 and AI in Agriculture</a:t>
            </a:r>
          </a:p>
        </p:txBody>
      </p:sp>
    </p:spTree>
    <p:custDataLst>
      <p:tags r:id="rId1"/>
    </p:custDataLst>
    <p:extLst>
      <p:ext uri="{BB962C8B-B14F-4D97-AF65-F5344CB8AC3E}">
        <p14:creationId xmlns:p14="http://schemas.microsoft.com/office/powerpoint/2010/main" val="1787690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4.7. </a:t>
              </a:r>
              <a:r>
                <a:rPr lang="en-US" altLang="ko-KR" dirty="0" err="1">
                  <a:solidFill>
                    <a:schemeClr val="bg1"/>
                  </a:solidFill>
                  <a:latin typeface="SamsungSharpSans-Medium" pitchFamily="2" charset="0"/>
                  <a:ea typeface="SamsungSharpSans-Medium" pitchFamily="2" charset="0"/>
                  <a:cs typeface="SamsungSharpSans-Medium" pitchFamily="2" charset="0"/>
                </a:rPr>
                <a:t>IoT</a:t>
              </a:r>
              <a:r>
                <a:rPr lang="en-US" altLang="ko-KR" dirty="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a16="http://schemas.microsoft.com/office/drawing/2014/main" xmlns="" id="{9F9FFF6C-7C72-4E08-8072-03F5113CBF51}"/>
              </a:ext>
            </a:extLst>
          </p:cNvPr>
          <p:cNvSpPr/>
          <p:nvPr/>
        </p:nvSpPr>
        <p:spPr>
          <a:xfrm>
            <a:off x="6796056" y="5907938"/>
            <a:ext cx="264728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https://www.aitrends.com/category/iot/</a:t>
            </a:r>
          </a:p>
        </p:txBody>
      </p:sp>
      <p:grpSp>
        <p:nvGrpSpPr>
          <p:cNvPr id="2" name="그룹 1"/>
          <p:cNvGrpSpPr/>
          <p:nvPr/>
        </p:nvGrpSpPr>
        <p:grpSpPr>
          <a:xfrm>
            <a:off x="452038" y="1865575"/>
            <a:ext cx="9002946" cy="3964452"/>
            <a:chOff x="543696" y="1619528"/>
            <a:chExt cx="8783188" cy="3867681"/>
          </a:xfrm>
        </p:grpSpPr>
        <p:sp>
          <p:nvSpPr>
            <p:cNvPr id="12" name="모서리가 둥근 직사각형 4">
              <a:extLst>
                <a:ext uri="{FF2B5EF4-FFF2-40B4-BE49-F238E27FC236}">
                  <a16:creationId xmlns:a16="http://schemas.microsoft.com/office/drawing/2014/main" xmlns="" id="{E24074BB-FEC8-452A-AB90-A2A8C63BCB04}"/>
                </a:ext>
              </a:extLst>
            </p:cNvPr>
            <p:cNvSpPr/>
            <p:nvPr/>
          </p:nvSpPr>
          <p:spPr>
            <a:xfrm>
              <a:off x="543696" y="1619528"/>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p:cNvPicPr>
              <a:picLocks noChangeAspect="1"/>
            </p:cNvPicPr>
            <p:nvPr/>
          </p:nvPicPr>
          <p:blipFill>
            <a:blip r:embed="rId4"/>
            <a:stretch>
              <a:fillRect/>
            </a:stretch>
          </p:blipFill>
          <p:spPr>
            <a:xfrm>
              <a:off x="609244" y="1656148"/>
              <a:ext cx="8652093" cy="3794440"/>
            </a:xfrm>
            <a:prstGeom prst="rect">
              <a:avLst/>
            </a:prstGeom>
          </p:spPr>
        </p:pic>
      </p:grpSp>
      <p:sp>
        <p:nvSpPr>
          <p:cNvPr id="9" name="직사각형 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err="1">
                <a:solidFill>
                  <a:prstClr val="black">
                    <a:lumMod val="95000"/>
                    <a:lumOff val="5000"/>
                  </a:prstClr>
                </a:solidFill>
                <a:latin typeface="Samsung Sharp Sans" pitchFamily="2" charset="0"/>
                <a:ea typeface="Samsung Sharp Sans" pitchFamily="2" charset="0"/>
                <a:cs typeface="Samsung Sharp Sans" pitchFamily="2" charset="0"/>
              </a:rPr>
              <a:t>IoT</a:t>
            </a: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 and AI in Agriculture</a:t>
            </a:r>
          </a:p>
        </p:txBody>
      </p:sp>
    </p:spTree>
    <p:custDataLst>
      <p:tags r:id="rId1"/>
    </p:custDataLst>
    <p:extLst>
      <p:ext uri="{BB962C8B-B14F-4D97-AF65-F5344CB8AC3E}">
        <p14:creationId xmlns:p14="http://schemas.microsoft.com/office/powerpoint/2010/main" val="3951024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D091E3E4-96E5-4939-9CCF-9216E5A8A4D0}"/>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Artificial Intelligence Course Roadmap</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5.2. Category of Machine Learning Techniques (Full)</a:t>
            </a:r>
          </a:p>
        </p:txBody>
      </p:sp>
    </p:spTree>
    <p:custDataLst>
      <p:tags r:id="rId1"/>
    </p:custDataLst>
    <p:extLst>
      <p:ext uri="{BB962C8B-B14F-4D97-AF65-F5344CB8AC3E}">
        <p14:creationId xmlns:p14="http://schemas.microsoft.com/office/powerpoint/2010/main" val="3264734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Artificial Intelligence Course Roadmap</a:t>
            </a:r>
          </a:p>
        </p:txBody>
      </p:sp>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5.1. Artificial Intelligence Course Roadmap</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8" name="그룹 37">
            <a:extLst>
              <a:ext uri="{FF2B5EF4-FFF2-40B4-BE49-F238E27FC236}">
                <a16:creationId xmlns:a16="http://schemas.microsoft.com/office/drawing/2014/main" xmlns="" id="{F5758443-2F99-48D6-9F03-25D0EF11FA02}"/>
              </a:ext>
            </a:extLst>
          </p:cNvPr>
          <p:cNvGrpSpPr/>
          <p:nvPr/>
        </p:nvGrpSpPr>
        <p:grpSpPr>
          <a:xfrm>
            <a:off x="578644" y="2287749"/>
            <a:ext cx="4392613" cy="3513003"/>
            <a:chOff x="4159324" y="1644189"/>
            <a:chExt cx="5184701" cy="3105455"/>
          </a:xfrm>
        </p:grpSpPr>
        <p:sp>
          <p:nvSpPr>
            <p:cNvPr id="39" name="모서리가 둥근 직사각형 53">
              <a:extLst>
                <a:ext uri="{FF2B5EF4-FFF2-40B4-BE49-F238E27FC236}">
                  <a16:creationId xmlns:a16="http://schemas.microsoft.com/office/drawing/2014/main" xmlns="" id="{7B1E8F06-FCA6-4CAA-AA54-C2D3B1FD1310}"/>
                </a:ext>
              </a:extLst>
            </p:cNvPr>
            <p:cNvSpPr/>
            <p:nvPr/>
          </p:nvSpPr>
          <p:spPr>
            <a:xfrm>
              <a:off x="4159324" y="1644189"/>
              <a:ext cx="5184701" cy="3105455"/>
            </a:xfrm>
            <a:prstGeom prst="roundRect">
              <a:avLst>
                <a:gd name="adj" fmla="val 4675"/>
              </a:avLst>
            </a:prstGeom>
            <a:solidFill>
              <a:schemeClr val="bg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0" name="Rectangle 15">
              <a:extLst>
                <a:ext uri="{FF2B5EF4-FFF2-40B4-BE49-F238E27FC236}">
                  <a16:creationId xmlns:a16="http://schemas.microsoft.com/office/drawing/2014/main" xmlns="" id="{B1CBD468-D505-47F6-850A-5E61EBBFF9B6}"/>
                </a:ext>
              </a:extLst>
            </p:cNvPr>
            <p:cNvSpPr/>
            <p:nvPr/>
          </p:nvSpPr>
          <p:spPr>
            <a:xfrm>
              <a:off x="6410644" y="1795248"/>
              <a:ext cx="618486"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AI</a:t>
              </a:r>
            </a:p>
          </p:txBody>
        </p:sp>
        <p:grpSp>
          <p:nvGrpSpPr>
            <p:cNvPr id="41" name="그룹 40">
              <a:extLst>
                <a:ext uri="{FF2B5EF4-FFF2-40B4-BE49-F238E27FC236}">
                  <a16:creationId xmlns:a16="http://schemas.microsoft.com/office/drawing/2014/main" xmlns="" id="{42439365-CB81-40EB-ADED-D836C1D92C52}"/>
                </a:ext>
              </a:extLst>
            </p:cNvPr>
            <p:cNvGrpSpPr/>
            <p:nvPr/>
          </p:nvGrpSpPr>
          <p:grpSpPr>
            <a:xfrm>
              <a:off x="4316840" y="2127642"/>
              <a:ext cx="4883045" cy="2495002"/>
              <a:chOff x="4024905" y="2127642"/>
              <a:chExt cx="4883045" cy="2495002"/>
            </a:xfrm>
          </p:grpSpPr>
          <p:sp>
            <p:nvSpPr>
              <p:cNvPr id="42" name="모서리가 둥근 직사각형 52">
                <a:extLst>
                  <a:ext uri="{FF2B5EF4-FFF2-40B4-BE49-F238E27FC236}">
                    <a16:creationId xmlns:a16="http://schemas.microsoft.com/office/drawing/2014/main" xmlns="" id="{5187A184-105A-42D9-A50A-A6B9D27F0C38}"/>
                  </a:ext>
                </a:extLst>
              </p:cNvPr>
              <p:cNvSpPr/>
              <p:nvPr/>
            </p:nvSpPr>
            <p:spPr>
              <a:xfrm>
                <a:off x="4024905" y="2127642"/>
                <a:ext cx="4883045" cy="2495002"/>
              </a:xfrm>
              <a:prstGeom prst="roundRect">
                <a:avLst>
                  <a:gd name="adj" fmla="val 8109"/>
                </a:avLst>
              </a:prstGeom>
              <a:solidFill>
                <a:srgbClr val="3366CC"/>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3" name="Rectangle 15">
                <a:extLst>
                  <a:ext uri="{FF2B5EF4-FFF2-40B4-BE49-F238E27FC236}">
                    <a16:creationId xmlns:a16="http://schemas.microsoft.com/office/drawing/2014/main" xmlns="" id="{93414AE9-77AB-45A5-8B2E-E6F412B95631}"/>
                  </a:ext>
                </a:extLst>
              </p:cNvPr>
              <p:cNvSpPr/>
              <p:nvPr/>
            </p:nvSpPr>
            <p:spPr>
              <a:xfrm>
                <a:off x="5396937" y="2316685"/>
                <a:ext cx="2138980"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grpSp>
            <p:nvGrpSpPr>
              <p:cNvPr id="44" name="그룹 10">
                <a:extLst>
                  <a:ext uri="{FF2B5EF4-FFF2-40B4-BE49-F238E27FC236}">
                    <a16:creationId xmlns:a16="http://schemas.microsoft.com/office/drawing/2014/main" xmlns="" id="{39FE879E-0A3F-437D-A4A1-A0E377DB43AD}"/>
                  </a:ext>
                </a:extLst>
              </p:cNvPr>
              <p:cNvGrpSpPr/>
              <p:nvPr/>
            </p:nvGrpSpPr>
            <p:grpSpPr>
              <a:xfrm>
                <a:off x="4406921" y="3563356"/>
                <a:ext cx="4119012" cy="900000"/>
                <a:chOff x="3470958" y="4845935"/>
                <a:chExt cx="3780000" cy="720000"/>
              </a:xfrm>
            </p:grpSpPr>
            <p:sp>
              <p:nvSpPr>
                <p:cNvPr id="49" name="모서리가 둥근 직사각형 48">
                  <a:extLst>
                    <a:ext uri="{FF2B5EF4-FFF2-40B4-BE49-F238E27FC236}">
                      <a16:creationId xmlns:a16="http://schemas.microsoft.com/office/drawing/2014/main" xmlns="" id="{49B3AB7F-FB82-41D8-8684-46D081089FD3}"/>
                    </a:ext>
                  </a:extLst>
                </p:cNvPr>
                <p:cNvSpPr/>
                <p:nvPr/>
              </p:nvSpPr>
              <p:spPr>
                <a:xfrm>
                  <a:off x="3470958" y="4845935"/>
                  <a:ext cx="3780000" cy="720000"/>
                </a:xfrm>
                <a:prstGeom prst="roundRect">
                  <a:avLst/>
                </a:prstGeom>
                <a:solidFill>
                  <a:srgbClr val="193EB0"/>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50" name="Rectangle 15">
                  <a:extLst>
                    <a:ext uri="{FF2B5EF4-FFF2-40B4-BE49-F238E27FC236}">
                      <a16:creationId xmlns:a16="http://schemas.microsoft.com/office/drawing/2014/main" xmlns="" id="{3D6D2289-1058-402E-81FC-1439CE77D8F9}"/>
                    </a:ext>
                  </a:extLst>
                </p:cNvPr>
                <p:cNvSpPr/>
                <p:nvPr/>
              </p:nvSpPr>
              <p:spPr>
                <a:xfrm>
                  <a:off x="4634630" y="5114925"/>
                  <a:ext cx="1452657" cy="152360"/>
                </a:xfrm>
                <a:prstGeom prst="rect">
                  <a:avLst/>
                </a:prstGeom>
                <a:ln w="25400">
                  <a:noFill/>
                </a:ln>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grpSp>
          <p:sp>
            <p:nvSpPr>
              <p:cNvPr id="45" name="모서리가 둥근 직사각형 61">
                <a:extLst>
                  <a:ext uri="{FF2B5EF4-FFF2-40B4-BE49-F238E27FC236}">
                    <a16:creationId xmlns:a16="http://schemas.microsoft.com/office/drawing/2014/main" xmlns="" id="{88023E25-F467-466E-BF6A-6B3E07E2A8B6}"/>
                  </a:ext>
                </a:extLst>
              </p:cNvPr>
              <p:cNvSpPr/>
              <p:nvPr/>
            </p:nvSpPr>
            <p:spPr>
              <a:xfrm>
                <a:off x="4406920"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Supervised Learning</a:t>
                </a:r>
              </a:p>
            </p:txBody>
          </p:sp>
          <p:sp>
            <p:nvSpPr>
              <p:cNvPr id="46" name="모서리가 둥근 직사각형 61">
                <a:extLst>
                  <a:ext uri="{FF2B5EF4-FFF2-40B4-BE49-F238E27FC236}">
                    <a16:creationId xmlns:a16="http://schemas.microsoft.com/office/drawing/2014/main" xmlns="" id="{E06AEDF2-C3E9-4429-B497-40A9105C0038}"/>
                  </a:ext>
                </a:extLst>
              </p:cNvPr>
              <p:cNvSpPr/>
              <p:nvPr/>
            </p:nvSpPr>
            <p:spPr>
              <a:xfrm>
                <a:off x="4406920" y="310676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Ensemble Methods</a:t>
                </a:r>
              </a:p>
            </p:txBody>
          </p:sp>
          <p:sp>
            <p:nvSpPr>
              <p:cNvPr id="47" name="모서리가 둥근 직사각형 62">
                <a:extLst>
                  <a:ext uri="{FF2B5EF4-FFF2-40B4-BE49-F238E27FC236}">
                    <a16:creationId xmlns:a16="http://schemas.microsoft.com/office/drawing/2014/main" xmlns="" id="{B975322C-809D-4583-893B-244D356B4CCB}"/>
                  </a:ext>
                </a:extLst>
              </p:cNvPr>
              <p:cNvSpPr/>
              <p:nvPr/>
            </p:nvSpPr>
            <p:spPr>
              <a:xfrm>
                <a:off x="6504899"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Unsupervised Learning</a:t>
                </a:r>
              </a:p>
            </p:txBody>
          </p:sp>
          <p:sp>
            <p:nvSpPr>
              <p:cNvPr id="48" name="모서리가 둥근 직사각형 63">
                <a:extLst>
                  <a:ext uri="{FF2B5EF4-FFF2-40B4-BE49-F238E27FC236}">
                    <a16:creationId xmlns:a16="http://schemas.microsoft.com/office/drawing/2014/main" xmlns="" id="{439BC5E6-AAB7-4BDA-9B20-EE42CAD2A78C}"/>
                  </a:ext>
                </a:extLst>
              </p:cNvPr>
              <p:cNvSpPr/>
              <p:nvPr/>
            </p:nvSpPr>
            <p:spPr>
              <a:xfrm>
                <a:off x="6504899" y="3106765"/>
                <a:ext cx="2021033" cy="369499"/>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a:t>
                </a:r>
              </a:p>
            </p:txBody>
          </p:sp>
        </p:grpSp>
      </p:grpSp>
      <p:sp>
        <p:nvSpPr>
          <p:cNvPr id="23" name="직사각형 22">
            <a:extLst>
              <a:ext uri="{FF2B5EF4-FFF2-40B4-BE49-F238E27FC236}">
                <a16:creationId xmlns:a16="http://schemas.microsoft.com/office/drawing/2014/main" xmlns="" id="{985355BE-FDDA-404B-BA52-B6FAF910EE6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Course Coverage</a:t>
            </a:r>
          </a:p>
        </p:txBody>
      </p:sp>
      <p:sp>
        <p:nvSpPr>
          <p:cNvPr id="25" name="직사각형 24">
            <a:extLst>
              <a:ext uri="{FF2B5EF4-FFF2-40B4-BE49-F238E27FC236}">
                <a16:creationId xmlns:a16="http://schemas.microsoft.com/office/drawing/2014/main" xmlns="" id="{2C71F9DC-4A26-4F77-A47D-016C6FB7F5C5}"/>
              </a:ext>
            </a:extLst>
          </p:cNvPr>
          <p:cNvSpPr/>
          <p:nvPr/>
        </p:nvSpPr>
        <p:spPr>
          <a:xfrm>
            <a:off x="5132720" y="2287749"/>
            <a:ext cx="4249551"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course in Samsung Innovation Campus will deal with the majority of key concepts and techniques of AI, except reinforcement learning.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reinforcement learning is an advanced AI technique, it is not easy to learn in the short term. For those interested, starting to learn the topic by yourself during or after the course is highly recommended.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course will focus mainly on practical knowledge of how to code by yourself.</a:t>
            </a:r>
          </a:p>
        </p:txBody>
      </p:sp>
    </p:spTree>
    <p:custDataLst>
      <p:tags r:id="rId1"/>
    </p:custDataLst>
    <p:extLst>
      <p:ext uri="{BB962C8B-B14F-4D97-AF65-F5344CB8AC3E}">
        <p14:creationId xmlns:p14="http://schemas.microsoft.com/office/powerpoint/2010/main" val="388445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280AA56E-4DB3-4A70-978C-34AEC2045A14}"/>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5.1. Artificial Intelligence Course Roadmap</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Category of Machine Learning Techniques (Full)</a:t>
            </a:r>
          </a:p>
        </p:txBody>
      </p:sp>
    </p:spTree>
    <p:custDataLst>
      <p:tags r:id="rId1"/>
    </p:custDataLst>
    <p:extLst>
      <p:ext uri="{BB962C8B-B14F-4D97-AF65-F5344CB8AC3E}">
        <p14:creationId xmlns:p14="http://schemas.microsoft.com/office/powerpoint/2010/main" val="3401035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그룹 6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5.2. Category of Machine Learning Techniques (Full)</a:t>
              </a:r>
            </a:p>
          </p:txBody>
        </p:sp>
        <p:sp>
          <p:nvSpPr>
            <p:cNvPr id="69" name="직사각형 6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73" name="Group 1">
            <a:extLst>
              <a:ext uri="{FF2B5EF4-FFF2-40B4-BE49-F238E27FC236}">
                <a16:creationId xmlns:a16="http://schemas.microsoft.com/office/drawing/2014/main" xmlns="" id="{3D2AD9FB-7FB8-4E7E-9239-372D89FA5F60}"/>
              </a:ext>
            </a:extLst>
          </p:cNvPr>
          <p:cNvGrpSpPr/>
          <p:nvPr/>
        </p:nvGrpSpPr>
        <p:grpSpPr>
          <a:xfrm>
            <a:off x="449998" y="2348880"/>
            <a:ext cx="9120514" cy="3611018"/>
            <a:chOff x="437143" y="2558211"/>
            <a:chExt cx="9120514" cy="3611018"/>
          </a:xfrm>
        </p:grpSpPr>
        <p:sp>
          <p:nvSpPr>
            <p:cNvPr id="74" name="Rectangle 15">
              <a:extLst>
                <a:ext uri="{FF2B5EF4-FFF2-40B4-BE49-F238E27FC236}">
                  <a16:creationId xmlns:a16="http://schemas.microsoft.com/office/drawing/2014/main" xmlns="" id="{6BBDAA85-CF49-4189-BB53-B6ED587C97B1}"/>
                </a:ext>
              </a:extLst>
            </p:cNvPr>
            <p:cNvSpPr/>
            <p:nvPr/>
          </p:nvSpPr>
          <p:spPr>
            <a:xfrm>
              <a:off x="8027774" y="5332705"/>
              <a:ext cx="1316251"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Linear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Polynomial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Ridge/Lasso Regression</a:t>
              </a:r>
              <a:endParaRPr lang="ko-KR" altLang="en-US" sz="900" dirty="0">
                <a:latin typeface="SamsungOne 400" panose="020B0503030303020204" pitchFamily="34" charset="0"/>
              </a:endParaRPr>
            </a:p>
          </p:txBody>
        </p:sp>
        <p:cxnSp>
          <p:nvCxnSpPr>
            <p:cNvPr id="75" name="직선 연결선 160">
              <a:extLst>
                <a:ext uri="{FF2B5EF4-FFF2-40B4-BE49-F238E27FC236}">
                  <a16:creationId xmlns:a16="http://schemas.microsoft.com/office/drawing/2014/main" xmlns="" id="{AB9A43AA-A148-47F1-AC21-DCC03CBF38EE}"/>
                </a:ext>
              </a:extLst>
            </p:cNvPr>
            <p:cNvCxnSpPr/>
            <p:nvPr/>
          </p:nvCxnSpPr>
          <p:spPr>
            <a:xfrm>
              <a:off x="1745804" y="4133456"/>
              <a:ext cx="398357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141">
              <a:extLst>
                <a:ext uri="{FF2B5EF4-FFF2-40B4-BE49-F238E27FC236}">
                  <a16:creationId xmlns:a16="http://schemas.microsoft.com/office/drawing/2014/main" xmlns="" id="{B87268E0-D5A2-4DD8-8DD9-F2924BF91CB1}"/>
                </a:ext>
              </a:extLst>
            </p:cNvPr>
            <p:cNvCxnSpPr/>
            <p:nvPr/>
          </p:nvCxnSpPr>
          <p:spPr>
            <a:xfrm flipH="1">
              <a:off x="5738427" y="3355841"/>
              <a:ext cx="122570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20">
              <a:extLst>
                <a:ext uri="{FF2B5EF4-FFF2-40B4-BE49-F238E27FC236}">
                  <a16:creationId xmlns:a16="http://schemas.microsoft.com/office/drawing/2014/main" xmlns="" id="{82EA5751-9AB9-45C8-ABA1-87FBA36526EF}"/>
                </a:ext>
              </a:extLst>
            </p:cNvPr>
            <p:cNvCxnSpPr/>
            <p:nvPr/>
          </p:nvCxnSpPr>
          <p:spPr>
            <a:xfrm flipH="1" flipV="1">
              <a:off x="3992437" y="3327817"/>
              <a:ext cx="9144" cy="220210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8" name="모서리가 둥근 직사각형 27">
              <a:extLst>
                <a:ext uri="{FF2B5EF4-FFF2-40B4-BE49-F238E27FC236}">
                  <a16:creationId xmlns:a16="http://schemas.microsoft.com/office/drawing/2014/main" xmlns="" id="{858CC6EB-6730-491A-B6B6-33BAA8DC747E}"/>
                </a:ext>
              </a:extLst>
            </p:cNvPr>
            <p:cNvSpPr/>
            <p:nvPr/>
          </p:nvSpPr>
          <p:spPr>
            <a:xfrm>
              <a:off x="3547009" y="3784141"/>
              <a:ext cx="900000" cy="720000"/>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u="sng" dirty="0">
                <a:latin typeface="SamsungOne 400" panose="020B0503030303020204" pitchFamily="34" charset="0"/>
              </a:endParaRPr>
            </a:p>
          </p:txBody>
        </p:sp>
        <p:sp>
          <p:nvSpPr>
            <p:cNvPr id="79" name="TextBox 78">
              <a:extLst>
                <a:ext uri="{FF2B5EF4-FFF2-40B4-BE49-F238E27FC236}">
                  <a16:creationId xmlns:a16="http://schemas.microsoft.com/office/drawing/2014/main" xmlns="" id="{52129C35-707A-4DFB-80B4-2566C4A72191}"/>
                </a:ext>
              </a:extLst>
            </p:cNvPr>
            <p:cNvSpPr txBox="1"/>
            <p:nvPr/>
          </p:nvSpPr>
          <p:spPr>
            <a:xfrm>
              <a:off x="3562034" y="3959475"/>
              <a:ext cx="869951" cy="430887"/>
            </a:xfrm>
            <a:prstGeom prst="rect">
              <a:avLst/>
            </a:prstGeom>
            <a:noFill/>
          </p:spPr>
          <p:txBody>
            <a:bodyPr wrap="square" rtlCol="0">
              <a:spAutoFit/>
            </a:bodyPr>
            <a:lstStyle/>
            <a:p>
              <a:pPr algn="ctr"/>
              <a:r>
                <a:rPr lang="en-US" altLang="ko-KR" sz="1100" dirty="0">
                  <a:solidFill>
                    <a:schemeClr val="bg1"/>
                  </a:solidFill>
                  <a:latin typeface="SamsungOne 400" panose="020B0503030303020204" pitchFamily="34" charset="0"/>
                  <a:ea typeface="SamsungOne 400" panose="020B0503030303020204" pitchFamily="34" charset="0"/>
                </a:rPr>
                <a:t>MACHINE</a:t>
              </a:r>
            </a:p>
            <a:p>
              <a:pPr algn="ctr"/>
              <a:r>
                <a:rPr lang="en-US" altLang="ko-KR" sz="1100" dirty="0">
                  <a:solidFill>
                    <a:schemeClr val="bg1"/>
                  </a:solidFill>
                  <a:latin typeface="SamsungOne 400" panose="020B0503030303020204" pitchFamily="34" charset="0"/>
                  <a:ea typeface="SamsungOne 400" panose="020B0503030303020204" pitchFamily="34" charset="0"/>
                </a:rPr>
                <a:t>LEARNING</a:t>
              </a:r>
              <a:endParaRPr lang="ko-KR" altLang="en-US" sz="1100" dirty="0">
                <a:solidFill>
                  <a:schemeClr val="bg1"/>
                </a:solidFill>
                <a:latin typeface="SamsungOne 400" panose="020B0503030303020204" pitchFamily="34" charset="0"/>
              </a:endParaRPr>
            </a:p>
          </p:txBody>
        </p:sp>
        <p:cxnSp>
          <p:nvCxnSpPr>
            <p:cNvPr id="80" name="직선 연결선 65">
              <a:extLst>
                <a:ext uri="{FF2B5EF4-FFF2-40B4-BE49-F238E27FC236}">
                  <a16:creationId xmlns:a16="http://schemas.microsoft.com/office/drawing/2014/main" xmlns="" id="{CB6CCC10-B382-4BF3-A373-1F398C60939C}"/>
                </a:ext>
              </a:extLst>
            </p:cNvPr>
            <p:cNvCxnSpPr/>
            <p:nvPr/>
          </p:nvCxnSpPr>
          <p:spPr>
            <a:xfrm flipH="1">
              <a:off x="5738428" y="5211951"/>
              <a:ext cx="1097509"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66">
              <a:extLst>
                <a:ext uri="{FF2B5EF4-FFF2-40B4-BE49-F238E27FC236}">
                  <a16:creationId xmlns:a16="http://schemas.microsoft.com/office/drawing/2014/main" xmlns="" id="{774113A7-5CB1-45A5-940A-8724F3105F1D}"/>
                </a:ext>
              </a:extLst>
            </p:cNvPr>
            <p:cNvCxnSpPr/>
            <p:nvPr/>
          </p:nvCxnSpPr>
          <p:spPr>
            <a:xfrm>
              <a:off x="5738427" y="3355841"/>
              <a:ext cx="0" cy="185611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73">
              <a:extLst>
                <a:ext uri="{FF2B5EF4-FFF2-40B4-BE49-F238E27FC236}">
                  <a16:creationId xmlns:a16="http://schemas.microsoft.com/office/drawing/2014/main" xmlns="" id="{9F01CE7B-2C25-4CE3-8F50-4008E957574A}"/>
                </a:ext>
              </a:extLst>
            </p:cNvPr>
            <p:cNvCxnSpPr/>
            <p:nvPr/>
          </p:nvCxnSpPr>
          <p:spPr>
            <a:xfrm>
              <a:off x="2018557" y="3103414"/>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74">
              <a:extLst>
                <a:ext uri="{FF2B5EF4-FFF2-40B4-BE49-F238E27FC236}">
                  <a16:creationId xmlns:a16="http://schemas.microsoft.com/office/drawing/2014/main" xmlns="" id="{AFC6DED0-27BA-4C95-B7BD-166D984C0E12}"/>
                </a:ext>
              </a:extLst>
            </p:cNvPr>
            <p:cNvCxnSpPr/>
            <p:nvPr/>
          </p:nvCxnSpPr>
          <p:spPr>
            <a:xfrm>
              <a:off x="2025702" y="516349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75">
              <a:extLst>
                <a:ext uri="{FF2B5EF4-FFF2-40B4-BE49-F238E27FC236}">
                  <a16:creationId xmlns:a16="http://schemas.microsoft.com/office/drawing/2014/main" xmlns="" id="{28CE344B-DE3A-45DD-9D11-BAFC44EC0D1E}"/>
                </a:ext>
              </a:extLst>
            </p:cNvPr>
            <p:cNvCxnSpPr/>
            <p:nvPr/>
          </p:nvCxnSpPr>
          <p:spPr>
            <a:xfrm>
              <a:off x="2237092" y="3103414"/>
              <a:ext cx="0" cy="206008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5" name="모서리가 둥근 직사각형 86">
              <a:extLst>
                <a:ext uri="{FF2B5EF4-FFF2-40B4-BE49-F238E27FC236}">
                  <a16:creationId xmlns:a16="http://schemas.microsoft.com/office/drawing/2014/main" xmlns="" id="{F5B96C2B-1024-49E8-AD69-BDDCE5075F7E}"/>
                </a:ext>
              </a:extLst>
            </p:cNvPr>
            <p:cNvSpPr/>
            <p:nvPr/>
          </p:nvSpPr>
          <p:spPr>
            <a:xfrm>
              <a:off x="3612255" y="5591818"/>
              <a:ext cx="840125" cy="236978"/>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900" dirty="0">
                <a:latin typeface="SamsungOne 400" panose="020B0503030303020204" pitchFamily="34" charset="0"/>
              </a:endParaRPr>
            </a:p>
          </p:txBody>
        </p:sp>
        <p:sp>
          <p:nvSpPr>
            <p:cNvPr id="86" name="Rectangle 15">
              <a:extLst>
                <a:ext uri="{FF2B5EF4-FFF2-40B4-BE49-F238E27FC236}">
                  <a16:creationId xmlns:a16="http://schemas.microsoft.com/office/drawing/2014/main" xmlns="" id="{4B311644-838A-4298-94BF-5A031CFE9F16}"/>
                </a:ext>
              </a:extLst>
            </p:cNvPr>
            <p:cNvSpPr/>
            <p:nvPr/>
          </p:nvSpPr>
          <p:spPr>
            <a:xfrm>
              <a:off x="3034495" y="2659653"/>
              <a:ext cx="1203409"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Genetic Algorithm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A3C</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SARSA</a:t>
              </a:r>
              <a:endParaRPr lang="ko-KR" altLang="en-US" sz="900" dirty="0">
                <a:latin typeface="SamsungOne 400" panose="020B0503030303020204" pitchFamily="34" charset="0"/>
              </a:endParaRPr>
            </a:p>
          </p:txBody>
        </p:sp>
        <p:sp>
          <p:nvSpPr>
            <p:cNvPr id="87" name="Rectangle 15">
              <a:extLst>
                <a:ext uri="{FF2B5EF4-FFF2-40B4-BE49-F238E27FC236}">
                  <a16:creationId xmlns:a16="http://schemas.microsoft.com/office/drawing/2014/main" xmlns="" id="{6FCD79D2-3917-4833-9A04-EFF0564DE772}"/>
                </a:ext>
              </a:extLst>
            </p:cNvPr>
            <p:cNvSpPr/>
            <p:nvPr/>
          </p:nvSpPr>
          <p:spPr>
            <a:xfrm>
              <a:off x="4120356" y="2659653"/>
              <a:ext cx="1091278"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Q-Learning</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Deep Q-Network</a:t>
              </a:r>
            </a:p>
            <a:p>
              <a:r>
                <a:rPr lang="en-US" altLang="ko-KR" sz="900" dirty="0">
                  <a:latin typeface="SamsungOne 400" panose="020B0503030303020204" pitchFamily="34" charset="0"/>
                  <a:ea typeface="SamsungOne 400" panose="020B0503030303020204" pitchFamily="34" charset="0"/>
                </a:rPr>
                <a:t>  (DQN)</a:t>
              </a:r>
              <a:endParaRPr lang="ko-KR" altLang="en-US" sz="900" dirty="0">
                <a:latin typeface="SamsungOne 400" panose="020B0503030303020204" pitchFamily="34" charset="0"/>
              </a:endParaRPr>
            </a:p>
          </p:txBody>
        </p:sp>
        <p:sp>
          <p:nvSpPr>
            <p:cNvPr id="88" name="모서리가 둥근 직사각형 71">
              <a:extLst>
                <a:ext uri="{FF2B5EF4-FFF2-40B4-BE49-F238E27FC236}">
                  <a16:creationId xmlns:a16="http://schemas.microsoft.com/office/drawing/2014/main" xmlns="" id="{ACCC7824-9B64-44E5-B254-235AEFA42690}"/>
                </a:ext>
              </a:extLst>
            </p:cNvPr>
            <p:cNvSpPr/>
            <p:nvPr/>
          </p:nvSpPr>
          <p:spPr>
            <a:xfrm>
              <a:off x="5801798" y="3265841"/>
              <a:ext cx="921593" cy="167928"/>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2000" dirty="0">
                <a:latin typeface="SamsungOne 400" panose="020B0503030303020204" pitchFamily="34" charset="0"/>
              </a:endParaRPr>
            </a:p>
          </p:txBody>
        </p:sp>
        <p:sp>
          <p:nvSpPr>
            <p:cNvPr id="89" name="모서리가 둥근 직사각형 72">
              <a:extLst>
                <a:ext uri="{FF2B5EF4-FFF2-40B4-BE49-F238E27FC236}">
                  <a16:creationId xmlns:a16="http://schemas.microsoft.com/office/drawing/2014/main" xmlns="" id="{AE93E4C5-3705-469A-B9EC-53037E1EAE01}"/>
                </a:ext>
              </a:extLst>
            </p:cNvPr>
            <p:cNvSpPr/>
            <p:nvPr/>
          </p:nvSpPr>
          <p:spPr>
            <a:xfrm>
              <a:off x="5801798" y="5121951"/>
              <a:ext cx="9216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2000" dirty="0">
                <a:latin typeface="SamsungOne 400" panose="020B0503030303020204" pitchFamily="34" charset="0"/>
              </a:endParaRPr>
            </a:p>
          </p:txBody>
        </p:sp>
        <p:cxnSp>
          <p:nvCxnSpPr>
            <p:cNvPr id="90" name="직선 연결선 131">
              <a:extLst>
                <a:ext uri="{FF2B5EF4-FFF2-40B4-BE49-F238E27FC236}">
                  <a16:creationId xmlns:a16="http://schemas.microsoft.com/office/drawing/2014/main" xmlns="" id="{61DD43E7-ED76-4913-8958-8DFDB4733030}"/>
                </a:ext>
              </a:extLst>
            </p:cNvPr>
            <p:cNvCxnSpPr/>
            <p:nvPr/>
          </p:nvCxnSpPr>
          <p:spPr>
            <a:xfrm>
              <a:off x="2014917" y="3618435"/>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133">
              <a:extLst>
                <a:ext uri="{FF2B5EF4-FFF2-40B4-BE49-F238E27FC236}">
                  <a16:creationId xmlns:a16="http://schemas.microsoft.com/office/drawing/2014/main" xmlns="" id="{962F11DF-53DF-4552-926F-FC796CA93D89}"/>
                </a:ext>
              </a:extLst>
            </p:cNvPr>
            <p:cNvCxnSpPr/>
            <p:nvPr/>
          </p:nvCxnSpPr>
          <p:spPr>
            <a:xfrm>
              <a:off x="2021926" y="4648477"/>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2" name="모서리가 둥근 직사각형 95">
              <a:extLst>
                <a:ext uri="{FF2B5EF4-FFF2-40B4-BE49-F238E27FC236}">
                  <a16:creationId xmlns:a16="http://schemas.microsoft.com/office/drawing/2014/main" xmlns="" id="{4666E563-B610-422A-B6D4-7F7B71D50556}"/>
                </a:ext>
              </a:extLst>
            </p:cNvPr>
            <p:cNvSpPr/>
            <p:nvPr/>
          </p:nvSpPr>
          <p:spPr>
            <a:xfrm>
              <a:off x="982233" y="3917456"/>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Generative</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Adversarial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(GAN)</a:t>
              </a:r>
              <a:endParaRPr lang="ko-KR" altLang="en-US" sz="2000" dirty="0">
                <a:latin typeface="SamsungOne 400" panose="020B0503030303020204" pitchFamily="34" charset="0"/>
              </a:endParaRPr>
            </a:p>
          </p:txBody>
        </p:sp>
        <p:sp>
          <p:nvSpPr>
            <p:cNvPr id="93" name="모서리가 둥근 직사각형 97">
              <a:extLst>
                <a:ext uri="{FF2B5EF4-FFF2-40B4-BE49-F238E27FC236}">
                  <a16:creationId xmlns:a16="http://schemas.microsoft.com/office/drawing/2014/main" xmlns="" id="{BD2C3FE2-B0DD-4EBB-B20C-5C53C9861C39}"/>
                </a:ext>
              </a:extLst>
            </p:cNvPr>
            <p:cNvSpPr/>
            <p:nvPr/>
          </p:nvSpPr>
          <p:spPr>
            <a:xfrm>
              <a:off x="982233" y="4947498"/>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Perceptron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(MLP)</a:t>
              </a:r>
            </a:p>
          </p:txBody>
        </p:sp>
        <p:sp>
          <p:nvSpPr>
            <p:cNvPr id="94" name="모서리가 둥근 직사각형 93">
              <a:extLst>
                <a:ext uri="{FF2B5EF4-FFF2-40B4-BE49-F238E27FC236}">
                  <a16:creationId xmlns:a16="http://schemas.microsoft.com/office/drawing/2014/main" xmlns="" id="{7D40A1F5-5C3D-4AE5-B049-40B9AC512ECF}"/>
                </a:ext>
              </a:extLst>
            </p:cNvPr>
            <p:cNvSpPr/>
            <p:nvPr/>
          </p:nvSpPr>
          <p:spPr>
            <a:xfrm>
              <a:off x="982233" y="2887414"/>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Convolutional</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(CNN)</a:t>
              </a:r>
              <a:endParaRPr lang="ko-KR" altLang="en-US" sz="2000" dirty="0">
                <a:latin typeface="SamsungOne 400" panose="020B0503030303020204" pitchFamily="34" charset="0"/>
              </a:endParaRPr>
            </a:p>
          </p:txBody>
        </p:sp>
        <p:sp>
          <p:nvSpPr>
            <p:cNvPr id="95" name="Rectangle 15">
              <a:extLst>
                <a:ext uri="{FF2B5EF4-FFF2-40B4-BE49-F238E27FC236}">
                  <a16:creationId xmlns:a16="http://schemas.microsoft.com/office/drawing/2014/main" xmlns="" id="{E10A2B6B-E78F-4207-A818-BFD85E555E61}"/>
                </a:ext>
              </a:extLst>
            </p:cNvPr>
            <p:cNvSpPr/>
            <p:nvPr/>
          </p:nvSpPr>
          <p:spPr>
            <a:xfrm>
              <a:off x="437143" y="3041859"/>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DCNN</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6" name="모서리가 둥근 직사각형 94">
              <a:extLst>
                <a:ext uri="{FF2B5EF4-FFF2-40B4-BE49-F238E27FC236}">
                  <a16:creationId xmlns:a16="http://schemas.microsoft.com/office/drawing/2014/main" xmlns="" id="{5ED27D3F-5197-4F0B-BD56-0C237081C3C0}"/>
                </a:ext>
              </a:extLst>
            </p:cNvPr>
            <p:cNvSpPr/>
            <p:nvPr/>
          </p:nvSpPr>
          <p:spPr>
            <a:xfrm>
              <a:off x="982233" y="3402435"/>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Recurrent</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(RNN)</a:t>
              </a:r>
              <a:endParaRPr lang="ko-KR" altLang="en-US" sz="2000" dirty="0">
                <a:latin typeface="SamsungOne 400" panose="020B0503030303020204" pitchFamily="34" charset="0"/>
              </a:endParaRPr>
            </a:p>
          </p:txBody>
        </p:sp>
        <p:sp>
          <p:nvSpPr>
            <p:cNvPr id="97" name="Rectangle 15">
              <a:extLst>
                <a:ext uri="{FF2B5EF4-FFF2-40B4-BE49-F238E27FC236}">
                  <a16:creationId xmlns:a16="http://schemas.microsoft.com/office/drawing/2014/main" xmlns="" id="{ED97E59F-32F1-47AC-852A-652FAA476E6C}"/>
                </a:ext>
              </a:extLst>
            </p:cNvPr>
            <p:cNvSpPr/>
            <p:nvPr/>
          </p:nvSpPr>
          <p:spPr>
            <a:xfrm>
              <a:off x="437143" y="3433769"/>
              <a:ext cx="659389"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LSTM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GRU</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8" name="모서리가 둥근 직사각형 96">
              <a:extLst>
                <a:ext uri="{FF2B5EF4-FFF2-40B4-BE49-F238E27FC236}">
                  <a16:creationId xmlns:a16="http://schemas.microsoft.com/office/drawing/2014/main" xmlns="" id="{61869300-E5CE-422D-AC9D-5951B6F3A42F}"/>
                </a:ext>
              </a:extLst>
            </p:cNvPr>
            <p:cNvSpPr/>
            <p:nvPr/>
          </p:nvSpPr>
          <p:spPr>
            <a:xfrm>
              <a:off x="982233" y="4432477"/>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Autoencoders</a:t>
              </a:r>
              <a:endParaRPr lang="ko-KR" altLang="en-US" sz="2000" dirty="0">
                <a:latin typeface="SamsungOne 400" panose="020B0503030303020204" pitchFamily="34" charset="0"/>
              </a:endParaRPr>
            </a:p>
          </p:txBody>
        </p:sp>
        <p:sp>
          <p:nvSpPr>
            <p:cNvPr id="99" name="Rectangle 15">
              <a:extLst>
                <a:ext uri="{FF2B5EF4-FFF2-40B4-BE49-F238E27FC236}">
                  <a16:creationId xmlns:a16="http://schemas.microsoft.com/office/drawing/2014/main" xmlns="" id="{40B2C7AF-8846-4867-A745-79CE1522B474}"/>
                </a:ext>
              </a:extLst>
            </p:cNvPr>
            <p:cNvSpPr/>
            <p:nvPr/>
          </p:nvSpPr>
          <p:spPr>
            <a:xfrm>
              <a:off x="437143" y="4586922"/>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Seq2seq</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0" name="모서리가 둥근 직사각형 60">
              <a:extLst>
                <a:ext uri="{FF2B5EF4-FFF2-40B4-BE49-F238E27FC236}">
                  <a16:creationId xmlns:a16="http://schemas.microsoft.com/office/drawing/2014/main" xmlns="" id="{FB9299EC-5BAA-4CAD-8BD2-727CF7883AAD}"/>
                </a:ext>
              </a:extLst>
            </p:cNvPr>
            <p:cNvSpPr/>
            <p:nvPr/>
          </p:nvSpPr>
          <p:spPr>
            <a:xfrm>
              <a:off x="2369695"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NEURAL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NETS AND</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DEEP 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1" name="모서리가 둥근 직사각형 80">
              <a:extLst>
                <a:ext uri="{FF2B5EF4-FFF2-40B4-BE49-F238E27FC236}">
                  <a16:creationId xmlns:a16="http://schemas.microsoft.com/office/drawing/2014/main" xmlns="" id="{7E33F2B9-E2FE-4411-9B49-9C1414A3E6FD}"/>
                </a:ext>
              </a:extLst>
            </p:cNvPr>
            <p:cNvSpPr/>
            <p:nvPr/>
          </p:nvSpPr>
          <p:spPr>
            <a:xfrm>
              <a:off x="3467609" y="3143543"/>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REINFORCEMENT</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2" name="모서리가 둥근 직사각형 81">
              <a:extLst>
                <a:ext uri="{FF2B5EF4-FFF2-40B4-BE49-F238E27FC236}">
                  <a16:creationId xmlns:a16="http://schemas.microsoft.com/office/drawing/2014/main" xmlns="" id="{78700ED5-29D4-4FF7-80C5-C5E19CDB8876}"/>
                </a:ext>
              </a:extLst>
            </p:cNvPr>
            <p:cNvSpPr/>
            <p:nvPr/>
          </p:nvSpPr>
          <p:spPr>
            <a:xfrm>
              <a:off x="3467609" y="4687296"/>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ENSEMBLE</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METHODS</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3" name="모서리가 둥근 직사각형 92">
              <a:extLst>
                <a:ext uri="{FF2B5EF4-FFF2-40B4-BE49-F238E27FC236}">
                  <a16:creationId xmlns:a16="http://schemas.microsoft.com/office/drawing/2014/main" xmlns="" id="{2C9EA8F6-234F-4CBB-976E-178A1D366418}"/>
                </a:ext>
              </a:extLst>
            </p:cNvPr>
            <p:cNvSpPr/>
            <p:nvPr/>
          </p:nvSpPr>
          <p:spPr>
            <a:xfrm>
              <a:off x="4579038"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CLASSICAL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cxnSp>
          <p:nvCxnSpPr>
            <p:cNvPr id="104" name="직선 연결선 140">
              <a:extLst>
                <a:ext uri="{FF2B5EF4-FFF2-40B4-BE49-F238E27FC236}">
                  <a16:creationId xmlns:a16="http://schemas.microsoft.com/office/drawing/2014/main" xmlns="" id="{56F339FD-BA60-4FCB-80F1-430D1D3CA399}"/>
                </a:ext>
              </a:extLst>
            </p:cNvPr>
            <p:cNvCxnSpPr/>
            <p:nvPr/>
          </p:nvCxnSpPr>
          <p:spPr>
            <a:xfrm flipH="1">
              <a:off x="6811504" y="277421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42">
              <a:extLst>
                <a:ext uri="{FF2B5EF4-FFF2-40B4-BE49-F238E27FC236}">
                  <a16:creationId xmlns:a16="http://schemas.microsoft.com/office/drawing/2014/main" xmlns="" id="{76912E47-6573-40E2-87A2-09488CD7A8F7}"/>
                </a:ext>
              </a:extLst>
            </p:cNvPr>
            <p:cNvCxnSpPr/>
            <p:nvPr/>
          </p:nvCxnSpPr>
          <p:spPr>
            <a:xfrm flipH="1">
              <a:off x="6811504" y="393747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43">
              <a:extLst>
                <a:ext uri="{FF2B5EF4-FFF2-40B4-BE49-F238E27FC236}">
                  <a16:creationId xmlns:a16="http://schemas.microsoft.com/office/drawing/2014/main" xmlns="" id="{0FC64B31-C8A4-4127-8766-8A652CE5BC6E}"/>
                </a:ext>
              </a:extLst>
            </p:cNvPr>
            <p:cNvCxnSpPr/>
            <p:nvPr/>
          </p:nvCxnSpPr>
          <p:spPr>
            <a:xfrm flipH="1">
              <a:off x="6835937" y="490805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44">
              <a:extLst>
                <a:ext uri="{FF2B5EF4-FFF2-40B4-BE49-F238E27FC236}">
                  <a16:creationId xmlns:a16="http://schemas.microsoft.com/office/drawing/2014/main" xmlns="" id="{B84632C8-2B1A-4F74-BB85-956FA1ECE336}"/>
                </a:ext>
              </a:extLst>
            </p:cNvPr>
            <p:cNvCxnSpPr/>
            <p:nvPr/>
          </p:nvCxnSpPr>
          <p:spPr>
            <a:xfrm flipH="1">
              <a:off x="6835937" y="548562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8" name="모서리가 둥근 직사각형 102">
              <a:extLst>
                <a:ext uri="{FF2B5EF4-FFF2-40B4-BE49-F238E27FC236}">
                  <a16:creationId xmlns:a16="http://schemas.microsoft.com/office/drawing/2014/main" xmlns="" id="{09303337-D7B3-4083-B64B-D40FC5763EAB}"/>
                </a:ext>
              </a:extLst>
            </p:cNvPr>
            <p:cNvSpPr/>
            <p:nvPr/>
          </p:nvSpPr>
          <p:spPr>
            <a:xfrm>
              <a:off x="6938575" y="255821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DIMENSION REDUCTION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(generalization)</a:t>
              </a:r>
              <a:endParaRPr lang="ko-KR" altLang="en-US" sz="2000" dirty="0">
                <a:latin typeface="SamsungOne 400" panose="020B0503030303020204" pitchFamily="34" charset="0"/>
              </a:endParaRPr>
            </a:p>
          </p:txBody>
        </p:sp>
        <p:sp>
          <p:nvSpPr>
            <p:cNvPr id="109" name="Rectangle 15">
              <a:extLst>
                <a:ext uri="{FF2B5EF4-FFF2-40B4-BE49-F238E27FC236}">
                  <a16:creationId xmlns:a16="http://schemas.microsoft.com/office/drawing/2014/main" xmlns="" id="{B82D4E50-E05A-4874-814B-89211F057C23}"/>
                </a:ext>
              </a:extLst>
            </p:cNvPr>
            <p:cNvSpPr/>
            <p:nvPr/>
          </p:nvSpPr>
          <p:spPr>
            <a:xfrm>
              <a:off x="8027774" y="2589545"/>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t-SNE	• PCA</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LSA 	• SVD</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LDA</a:t>
              </a:r>
              <a:endParaRPr lang="ko-KR" altLang="en-US" sz="900" dirty="0">
                <a:latin typeface="SamsungOne 400" panose="020B0503030303020204" pitchFamily="34" charset="0"/>
              </a:endParaRPr>
            </a:p>
          </p:txBody>
        </p:sp>
        <p:sp>
          <p:nvSpPr>
            <p:cNvPr id="110" name="모서리가 둥근 직사각형 103">
              <a:extLst>
                <a:ext uri="{FF2B5EF4-FFF2-40B4-BE49-F238E27FC236}">
                  <a16:creationId xmlns:a16="http://schemas.microsoft.com/office/drawing/2014/main" xmlns="" id="{0E8C6886-7597-4893-BAA2-5502954ACEA0}"/>
                </a:ext>
              </a:extLst>
            </p:cNvPr>
            <p:cNvSpPr/>
            <p:nvPr/>
          </p:nvSpPr>
          <p:spPr>
            <a:xfrm>
              <a:off x="6938575" y="313984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Pattern search</a:t>
              </a:r>
              <a:endParaRPr lang="ko-KR" altLang="en-US" sz="2000" dirty="0">
                <a:latin typeface="SamsungOne 400" panose="020B0503030303020204" pitchFamily="34" charset="0"/>
              </a:endParaRPr>
            </a:p>
          </p:txBody>
        </p:sp>
        <p:sp>
          <p:nvSpPr>
            <p:cNvPr id="111" name="Rectangle 15">
              <a:extLst>
                <a:ext uri="{FF2B5EF4-FFF2-40B4-BE49-F238E27FC236}">
                  <a16:creationId xmlns:a16="http://schemas.microsoft.com/office/drawing/2014/main" xmlns="" id="{3A86E874-0F7C-44AA-A6EE-4FD6352C257F}"/>
                </a:ext>
              </a:extLst>
            </p:cNvPr>
            <p:cNvSpPr/>
            <p:nvPr/>
          </p:nvSpPr>
          <p:spPr>
            <a:xfrm>
              <a:off x="8027774" y="3148147"/>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Euclat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Apriori </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FP-Growth</a:t>
              </a:r>
              <a:endParaRPr lang="ko-KR" altLang="en-US" sz="900" dirty="0">
                <a:latin typeface="SamsungOne 400" panose="020B0503030303020204" pitchFamily="34" charset="0"/>
              </a:endParaRPr>
            </a:p>
          </p:txBody>
        </p:sp>
        <p:sp>
          <p:nvSpPr>
            <p:cNvPr id="112" name="모서리가 둥근 직사각형 104">
              <a:extLst>
                <a:ext uri="{FF2B5EF4-FFF2-40B4-BE49-F238E27FC236}">
                  <a16:creationId xmlns:a16="http://schemas.microsoft.com/office/drawing/2014/main" xmlns="" id="{6A7A405D-3061-4905-9D2A-D88E3BF7E796}"/>
                </a:ext>
              </a:extLst>
            </p:cNvPr>
            <p:cNvSpPr/>
            <p:nvPr/>
          </p:nvSpPr>
          <p:spPr>
            <a:xfrm>
              <a:off x="6938575" y="372147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Clustering</a:t>
              </a:r>
              <a:endParaRPr lang="ko-KR" altLang="en-US" sz="2000" dirty="0">
                <a:latin typeface="SamsungOne 400" panose="020B0503030303020204" pitchFamily="34" charset="0"/>
              </a:endParaRPr>
            </a:p>
          </p:txBody>
        </p:sp>
        <p:sp>
          <p:nvSpPr>
            <p:cNvPr id="113" name="Rectangle 15">
              <a:extLst>
                <a:ext uri="{FF2B5EF4-FFF2-40B4-BE49-F238E27FC236}">
                  <a16:creationId xmlns:a16="http://schemas.microsoft.com/office/drawing/2014/main" xmlns="" id="{87077599-2F11-466F-907B-ED34A084D63F}"/>
                </a:ext>
              </a:extLst>
            </p:cNvPr>
            <p:cNvSpPr/>
            <p:nvPr/>
          </p:nvSpPr>
          <p:spPr>
            <a:xfrm>
              <a:off x="8027774" y="3629695"/>
              <a:ext cx="1186908" cy="69249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DBSCAN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K-Means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Agglomerative</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Mean-Shift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Fuzzy C-Means</a:t>
              </a:r>
              <a:endParaRPr lang="ko-KR" altLang="en-US" sz="900" dirty="0">
                <a:latin typeface="SamsungOne 400" panose="020B0503030303020204" pitchFamily="34" charset="0"/>
              </a:endParaRPr>
            </a:p>
          </p:txBody>
        </p:sp>
        <p:sp>
          <p:nvSpPr>
            <p:cNvPr id="114" name="모서리가 둥근 직사각형 109">
              <a:extLst>
                <a:ext uri="{FF2B5EF4-FFF2-40B4-BE49-F238E27FC236}">
                  <a16:creationId xmlns:a16="http://schemas.microsoft.com/office/drawing/2014/main" xmlns="" id="{1AC91126-6449-4660-8319-4B8EC25B834A}"/>
                </a:ext>
              </a:extLst>
            </p:cNvPr>
            <p:cNvSpPr/>
            <p:nvPr/>
          </p:nvSpPr>
          <p:spPr>
            <a:xfrm>
              <a:off x="6948061" y="4692058"/>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2000" dirty="0">
                <a:latin typeface="SamsungOne 400" panose="020B0503030303020204" pitchFamily="34" charset="0"/>
              </a:endParaRPr>
            </a:p>
          </p:txBody>
        </p:sp>
        <p:sp>
          <p:nvSpPr>
            <p:cNvPr id="115" name="Rectangle 15">
              <a:extLst>
                <a:ext uri="{FF2B5EF4-FFF2-40B4-BE49-F238E27FC236}">
                  <a16:creationId xmlns:a16="http://schemas.microsoft.com/office/drawing/2014/main" xmlns="" id="{235E6B86-7BA4-46D9-B5F2-984419C9651F}"/>
                </a:ext>
              </a:extLst>
            </p:cNvPr>
            <p:cNvSpPr/>
            <p:nvPr/>
          </p:nvSpPr>
          <p:spPr>
            <a:xfrm>
              <a:off x="8027774" y="4661837"/>
              <a:ext cx="1529883"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Naive Bayes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K-NN	  • SVM</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Decision Trees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Logistic Regression</a:t>
              </a:r>
              <a:endParaRPr lang="ko-KR" altLang="en-US" sz="900" dirty="0">
                <a:latin typeface="SamsungOne 400" panose="020B0503030303020204" pitchFamily="34" charset="0"/>
              </a:endParaRPr>
            </a:p>
          </p:txBody>
        </p:sp>
        <p:sp>
          <p:nvSpPr>
            <p:cNvPr id="116" name="모서리가 둥근 직사각형 110">
              <a:extLst>
                <a:ext uri="{FF2B5EF4-FFF2-40B4-BE49-F238E27FC236}">
                  <a16:creationId xmlns:a16="http://schemas.microsoft.com/office/drawing/2014/main" xmlns="" id="{1657A960-5D2C-4CBB-B267-F86F63A11C89}"/>
                </a:ext>
              </a:extLst>
            </p:cNvPr>
            <p:cNvSpPr/>
            <p:nvPr/>
          </p:nvSpPr>
          <p:spPr>
            <a:xfrm>
              <a:off x="6948061" y="526962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Regression</a:t>
              </a:r>
              <a:endParaRPr lang="ko-KR" altLang="en-US" sz="2000" dirty="0">
                <a:latin typeface="SamsungOne 400" panose="020B0503030303020204" pitchFamily="34" charset="0"/>
              </a:endParaRPr>
            </a:p>
          </p:txBody>
        </p:sp>
        <p:cxnSp>
          <p:nvCxnSpPr>
            <p:cNvPr id="117" name="직선 연결선 145">
              <a:extLst>
                <a:ext uri="{FF2B5EF4-FFF2-40B4-BE49-F238E27FC236}">
                  <a16:creationId xmlns:a16="http://schemas.microsoft.com/office/drawing/2014/main" xmlns="" id="{94F9F5FA-9527-4268-8D02-86DAAF398D91}"/>
                </a:ext>
              </a:extLst>
            </p:cNvPr>
            <p:cNvCxnSpPr/>
            <p:nvPr/>
          </p:nvCxnSpPr>
          <p:spPr>
            <a:xfrm>
              <a:off x="6817434" y="2784747"/>
              <a:ext cx="0" cy="115272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48">
              <a:extLst>
                <a:ext uri="{FF2B5EF4-FFF2-40B4-BE49-F238E27FC236}">
                  <a16:creationId xmlns:a16="http://schemas.microsoft.com/office/drawing/2014/main" xmlns="" id="{8A734F37-2B61-443C-965E-574A7B906FED}"/>
                </a:ext>
              </a:extLst>
            </p:cNvPr>
            <p:cNvCxnSpPr/>
            <p:nvPr/>
          </p:nvCxnSpPr>
          <p:spPr>
            <a:xfrm>
              <a:off x="6835937" y="4909259"/>
              <a:ext cx="0" cy="57636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63">
              <a:extLst>
                <a:ext uri="{FF2B5EF4-FFF2-40B4-BE49-F238E27FC236}">
                  <a16:creationId xmlns:a16="http://schemas.microsoft.com/office/drawing/2014/main" xmlns="" id="{5713D514-9224-4206-B0CB-E49D8129F928}"/>
                </a:ext>
              </a:extLst>
            </p:cNvPr>
            <p:cNvCxnSpPr/>
            <p:nvPr/>
          </p:nvCxnSpPr>
          <p:spPr>
            <a:xfrm flipV="1">
              <a:off x="3112671" y="5253749"/>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65">
              <a:extLst>
                <a:ext uri="{FF2B5EF4-FFF2-40B4-BE49-F238E27FC236}">
                  <a16:creationId xmlns:a16="http://schemas.microsoft.com/office/drawing/2014/main" xmlns="" id="{DD6807B4-CFEC-48B8-AECB-3D1028C042CC}"/>
                </a:ext>
              </a:extLst>
            </p:cNvPr>
            <p:cNvCxnSpPr/>
            <p:nvPr/>
          </p:nvCxnSpPr>
          <p:spPr>
            <a:xfrm flipV="1">
              <a:off x="4881348" y="5247691"/>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66">
              <a:extLst>
                <a:ext uri="{FF2B5EF4-FFF2-40B4-BE49-F238E27FC236}">
                  <a16:creationId xmlns:a16="http://schemas.microsoft.com/office/drawing/2014/main" xmlns="" id="{03D95A02-28AA-413A-AF1D-21ECE4F6FE60}"/>
                </a:ext>
              </a:extLst>
            </p:cNvPr>
            <p:cNvCxnSpPr/>
            <p:nvPr/>
          </p:nvCxnSpPr>
          <p:spPr>
            <a:xfrm>
              <a:off x="3106321" y="5253749"/>
              <a:ext cx="17686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2" name="모서리가 둥근 직사각형 82">
              <a:extLst>
                <a:ext uri="{FF2B5EF4-FFF2-40B4-BE49-F238E27FC236}">
                  <a16:creationId xmlns:a16="http://schemas.microsoft.com/office/drawing/2014/main" xmlns="" id="{A04B1C8F-8DDD-4916-9A22-2249ED2B9ABE}"/>
                </a:ext>
              </a:extLst>
            </p:cNvPr>
            <p:cNvSpPr/>
            <p:nvPr/>
          </p:nvSpPr>
          <p:spPr>
            <a:xfrm>
              <a:off x="2716671"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Stacking</a:t>
              </a:r>
              <a:endParaRPr lang="ko-KR" altLang="en-US" sz="900" dirty="0">
                <a:latin typeface="SamsungOne 400" panose="020B0503030303020204" pitchFamily="34" charset="0"/>
              </a:endParaRPr>
            </a:p>
          </p:txBody>
        </p:sp>
        <p:sp>
          <p:nvSpPr>
            <p:cNvPr id="123" name="모서리가 둥근 직사각형 84">
              <a:extLst>
                <a:ext uri="{FF2B5EF4-FFF2-40B4-BE49-F238E27FC236}">
                  <a16:creationId xmlns:a16="http://schemas.microsoft.com/office/drawing/2014/main" xmlns="" id="{BC9ABF26-F465-44DF-814C-4F04A431B78B}"/>
                </a:ext>
              </a:extLst>
            </p:cNvPr>
            <p:cNvSpPr/>
            <p:nvPr/>
          </p:nvSpPr>
          <p:spPr>
            <a:xfrm>
              <a:off x="3601010"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Bagging</a:t>
              </a:r>
              <a:endParaRPr lang="ko-KR" altLang="en-US" sz="900" dirty="0">
                <a:latin typeface="SamsungOne 400" panose="020B0503030303020204" pitchFamily="34" charset="0"/>
              </a:endParaRPr>
            </a:p>
          </p:txBody>
        </p:sp>
        <p:sp>
          <p:nvSpPr>
            <p:cNvPr id="124" name="Rectangle 15">
              <a:extLst>
                <a:ext uri="{FF2B5EF4-FFF2-40B4-BE49-F238E27FC236}">
                  <a16:creationId xmlns:a16="http://schemas.microsoft.com/office/drawing/2014/main" xmlns="" id="{9D2D8C05-59FD-4CC1-BD47-E0146ED3CAA9}"/>
                </a:ext>
              </a:extLst>
            </p:cNvPr>
            <p:cNvSpPr/>
            <p:nvPr/>
          </p:nvSpPr>
          <p:spPr>
            <a:xfrm>
              <a:off x="3493009" y="5626613"/>
              <a:ext cx="882001"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Random Forest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25" name="모서리가 둥근 직사각형 85">
              <a:extLst>
                <a:ext uri="{FF2B5EF4-FFF2-40B4-BE49-F238E27FC236}">
                  <a16:creationId xmlns:a16="http://schemas.microsoft.com/office/drawing/2014/main" xmlns="" id="{D893C062-0B2B-4CE0-A52E-E6B1A37F5DF3}"/>
                </a:ext>
              </a:extLst>
            </p:cNvPr>
            <p:cNvSpPr/>
            <p:nvPr/>
          </p:nvSpPr>
          <p:spPr>
            <a:xfrm>
              <a:off x="4485348"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Boosting</a:t>
              </a:r>
              <a:endParaRPr lang="ko-KR" altLang="en-US" sz="900" dirty="0">
                <a:latin typeface="SamsungOne 400" panose="020B0503030303020204" pitchFamily="34" charset="0"/>
              </a:endParaRPr>
            </a:p>
          </p:txBody>
        </p:sp>
        <p:sp>
          <p:nvSpPr>
            <p:cNvPr id="126" name="Rectangle 15">
              <a:extLst>
                <a:ext uri="{FF2B5EF4-FFF2-40B4-BE49-F238E27FC236}">
                  <a16:creationId xmlns:a16="http://schemas.microsoft.com/office/drawing/2014/main" xmlns="" id="{8D80D78A-ECA0-4022-BDE4-1037A7403D85}"/>
                </a:ext>
              </a:extLst>
            </p:cNvPr>
            <p:cNvSpPr/>
            <p:nvPr/>
          </p:nvSpPr>
          <p:spPr>
            <a:xfrm>
              <a:off x="4576463" y="5615231"/>
              <a:ext cx="684624"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AdaBoost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CatBoost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LightGBM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XGBoost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0" name="직사각형 59">
            <a:extLst>
              <a:ext uri="{FF2B5EF4-FFF2-40B4-BE49-F238E27FC236}">
                <a16:creationId xmlns:a16="http://schemas.microsoft.com/office/drawing/2014/main" xmlns="" id="{DB896CD5-A0B0-4F39-9F23-22CE6C96BB3D}"/>
              </a:ext>
            </a:extLst>
          </p:cNvPr>
          <p:cNvSpPr/>
          <p:nvPr/>
        </p:nvSpPr>
        <p:spPr>
          <a:xfrm>
            <a:off x="449998" y="146127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Category of Machine Learning Techniques (Full)</a:t>
            </a:r>
          </a:p>
        </p:txBody>
      </p:sp>
    </p:spTree>
    <p:custDataLst>
      <p:tags r:id="rId1"/>
    </p:custDataLst>
    <p:extLst>
      <p:ext uri="{BB962C8B-B14F-4D97-AF65-F5344CB8AC3E}">
        <p14:creationId xmlns:p14="http://schemas.microsoft.com/office/powerpoint/2010/main" val="20336983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ustDataLst>
      <p:tags r:id="rId1"/>
    </p:custDataLst>
    <p:extLst>
      <p:ext uri="{BB962C8B-B14F-4D97-AF65-F5344CB8AC3E}">
        <p14:creationId xmlns:p14="http://schemas.microsoft.com/office/powerpoint/2010/main" val="199496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215" y="2780928"/>
            <a:ext cx="2838796" cy="19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a:extLst>
              <a:ext uri="{FF2B5EF4-FFF2-40B4-BE49-F238E27FC236}">
                <a16:creationId xmlns:a16="http://schemas.microsoft.com/office/drawing/2014/main" xmlns="" id="{557C0D87-79F6-4506-95F1-86136DF7D540}"/>
              </a:ext>
            </a:extLst>
          </p:cNvPr>
          <p:cNvSpPr/>
          <p:nvPr/>
        </p:nvSpPr>
        <p:spPr>
          <a:xfrm>
            <a:off x="702940" y="4994397"/>
            <a:ext cx="8632825"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task T is to classify dogs and cats, and the performance P represents a measure of classifying dogs and cats. E can be said to be “learning” if the performance of classifying dogs and cats gradually improves through experience, or data (10,000 photos).</a:t>
            </a:r>
          </a:p>
        </p:txBody>
      </p:sp>
      <p:sp>
        <p:nvSpPr>
          <p:cNvPr id="18" name="직사각형 17">
            <a:extLst>
              <a:ext uri="{FF2B5EF4-FFF2-40B4-BE49-F238E27FC236}">
                <a16:creationId xmlns:a16="http://schemas.microsoft.com/office/drawing/2014/main" xmlns="" id="{0552648F-C8C7-47A2-89CF-62610787942C}"/>
              </a:ext>
            </a:extLst>
          </p:cNvPr>
          <p:cNvSpPr/>
          <p:nvPr/>
        </p:nvSpPr>
        <p:spPr>
          <a:xfrm>
            <a:off x="558924" y="1626502"/>
            <a:ext cx="9180558"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field of research that develops algorithms that allow machines to learn from data and execute actions that are not explicitly specified by code“ - Arthur Samuel, 1959</a:t>
            </a:r>
          </a:p>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p>
        </p:txBody>
      </p:sp>
    </p:spTree>
    <p:custDataLst>
      <p:tags r:id="rId1"/>
    </p:custDataLst>
    <p:extLst>
      <p:ext uri="{BB962C8B-B14F-4D97-AF65-F5344CB8AC3E}">
        <p14:creationId xmlns:p14="http://schemas.microsoft.com/office/powerpoint/2010/main" val="444375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5489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a16="http://schemas.microsoft.com/office/drawing/2014/main" xmlns="" id="{B1A360EA-1E3C-4FAB-893A-868595BFE4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64869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1362132" y="2760372"/>
            <a:ext cx="7717506" cy="3310253"/>
            <a:chOff x="1279004" y="2708920"/>
            <a:chExt cx="7717506" cy="3310253"/>
          </a:xfrm>
        </p:grpSpPr>
        <p:sp>
          <p:nvSpPr>
            <p:cNvPr id="45" name="직사각형 44">
              <a:extLst>
                <a:ext uri="{FF2B5EF4-FFF2-40B4-BE49-F238E27FC236}">
                  <a16:creationId xmlns:a16="http://schemas.microsoft.com/office/drawing/2014/main" xmlns="" id="{96FC1F66-1BC1-4116-8A50-D1CBA951A38F}"/>
                </a:ext>
              </a:extLst>
            </p:cNvPr>
            <p:cNvSpPr/>
            <p:nvPr/>
          </p:nvSpPr>
          <p:spPr>
            <a:xfrm>
              <a:off x="6229701" y="4132413"/>
              <a:ext cx="276680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Relationship Between Machine Learning and Various Disciplines</a:t>
              </a:r>
            </a:p>
          </p:txBody>
        </p:sp>
        <p:grpSp>
          <p:nvGrpSpPr>
            <p:cNvPr id="5" name="그룹 4">
              <a:extLst>
                <a:ext uri="{FF2B5EF4-FFF2-40B4-BE49-F238E27FC236}">
                  <a16:creationId xmlns:a16="http://schemas.microsoft.com/office/drawing/2014/main" xmlns="" id="{1119643F-900D-49D6-89D9-ED4749F787DF}"/>
                </a:ext>
              </a:extLst>
            </p:cNvPr>
            <p:cNvGrpSpPr/>
            <p:nvPr/>
          </p:nvGrpSpPr>
          <p:grpSpPr>
            <a:xfrm>
              <a:off x="1279004" y="2708920"/>
              <a:ext cx="4968552" cy="3310253"/>
              <a:chOff x="2374461" y="2276871"/>
              <a:chExt cx="5289782" cy="3524270"/>
            </a:xfrm>
          </p:grpSpPr>
          <p:sp>
            <p:nvSpPr>
              <p:cNvPr id="15" name="타원 14"/>
              <p:cNvSpPr/>
              <p:nvPr/>
            </p:nvSpPr>
            <p:spPr>
              <a:xfrm rot="3279454">
                <a:off x="3669958" y="3222222"/>
                <a:ext cx="3032653" cy="1141951"/>
              </a:xfrm>
              <a:prstGeom prst="ellipse">
                <a:avLst/>
              </a:prstGeom>
              <a:solidFill>
                <a:srgbClr val="9999FF">
                  <a:alpha val="42745"/>
                </a:srgbClr>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1" name="타원 40"/>
              <p:cNvSpPr/>
              <p:nvPr/>
            </p:nvSpPr>
            <p:spPr>
              <a:xfrm rot="20736843">
                <a:off x="2374461" y="3738664"/>
                <a:ext cx="3740559" cy="2062477"/>
              </a:xfrm>
              <a:prstGeom prst="ellipse">
                <a:avLst/>
              </a:prstGeom>
              <a:solidFill>
                <a:srgbClr val="996633">
                  <a:alpha val="42745"/>
                </a:srgbClr>
              </a:solidFill>
              <a:ln w="12700">
                <a:solidFill>
                  <a:srgbClr val="66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1" name="타원 30"/>
              <p:cNvSpPr/>
              <p:nvPr/>
            </p:nvSpPr>
            <p:spPr>
              <a:xfrm rot="1203219">
                <a:off x="5234641" y="4268044"/>
                <a:ext cx="2429602"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2" name="직사각형 41"/>
              <p:cNvSpPr/>
              <p:nvPr/>
            </p:nvSpPr>
            <p:spPr>
              <a:xfrm>
                <a:off x="2572421" y="4786748"/>
                <a:ext cx="657552"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9" name="타원 38"/>
              <p:cNvSpPr/>
              <p:nvPr/>
            </p:nvSpPr>
            <p:spPr>
              <a:xfrm>
                <a:off x="3299248" y="3982517"/>
                <a:ext cx="2067341" cy="1540583"/>
              </a:xfrm>
              <a:prstGeom prst="ellipse">
                <a:avLst/>
              </a:prstGeom>
              <a:solidFill>
                <a:schemeClr val="accent1">
                  <a:lumMod val="20000"/>
                  <a:lumOff val="80000"/>
                </a:schemeClr>
              </a:solidFill>
              <a:ln w="127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0" name="직사각형 39"/>
              <p:cNvSpPr/>
              <p:nvPr/>
            </p:nvSpPr>
            <p:spPr>
              <a:xfrm>
                <a:off x="3271937" y="4647268"/>
                <a:ext cx="1217198" cy="261610"/>
              </a:xfrm>
              <a:prstGeom prst="rect">
                <a:avLst/>
              </a:prstGeom>
              <a:noFill/>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 Mining</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7" name="타원 36"/>
              <p:cNvSpPr/>
              <p:nvPr/>
            </p:nvSpPr>
            <p:spPr>
              <a:xfrm rot="1453541">
                <a:off x="2619032" y="2994704"/>
                <a:ext cx="2911804"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8" name="직사각형 37"/>
              <p:cNvSpPr/>
              <p:nvPr/>
            </p:nvSpPr>
            <p:spPr>
              <a:xfrm>
                <a:off x="2992108" y="3324500"/>
                <a:ext cx="1217198" cy="261610"/>
              </a:xfrm>
              <a:prstGeom prst="rect">
                <a:avLst/>
              </a:prstGeom>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Statistics</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22" name="타원 21"/>
              <p:cNvSpPr/>
              <p:nvPr/>
            </p:nvSpPr>
            <p:spPr>
              <a:xfrm>
                <a:off x="4620050" y="2522396"/>
                <a:ext cx="2756454" cy="2411897"/>
              </a:xfrm>
              <a:prstGeom prst="ellipse">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Artificial Intelligence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3" name="타원 32"/>
              <p:cNvSpPr/>
              <p:nvPr/>
            </p:nvSpPr>
            <p:spPr>
              <a:xfrm>
                <a:off x="4907181" y="3326362"/>
                <a:ext cx="1607931" cy="1607931"/>
              </a:xfrm>
              <a:prstGeom prst="ellipse">
                <a:avLst/>
              </a:prstGeom>
              <a:solidFill>
                <a:srgbClr val="0077C8">
                  <a:alpha val="68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defTabSz="914400" latinLnBrk="1"/>
                <a:endParaRPr lang="ko-KR" altLang="en-US" sz="1050" b="1" dirty="0">
                  <a:solidFill>
                    <a:schemeClr val="bg1"/>
                  </a:solidFill>
                  <a:latin typeface="SamsungOne 400" panose="020B0503030303020204" pitchFamily="34" charset="0"/>
                  <a:ea typeface="SamsungOne 400" pitchFamily="34" charset="0"/>
                </a:endParaRPr>
              </a:p>
            </p:txBody>
          </p:sp>
          <p:sp>
            <p:nvSpPr>
              <p:cNvPr id="34" name="직사각형 33"/>
              <p:cNvSpPr/>
              <p:nvPr/>
            </p:nvSpPr>
            <p:spPr>
              <a:xfrm>
                <a:off x="5180437" y="3688440"/>
                <a:ext cx="1098698" cy="430887"/>
              </a:xfrm>
              <a:prstGeom prst="rect">
                <a:avLst/>
              </a:prstGeom>
              <a:ln w="12700">
                <a:noFill/>
              </a:ln>
            </p:spPr>
            <p:txBody>
              <a:bodyPr wrap="square">
                <a:spAutoFit/>
              </a:bodyPr>
              <a:lstStyle/>
              <a:p>
                <a:pPr algn="ctr" defTabSz="914400" latinLnBrk="1"/>
                <a:r>
                  <a:rPr lang="en-US" altLang="ko-KR" sz="1050" b="1" dirty="0">
                    <a:solidFill>
                      <a:schemeClr val="bg1"/>
                    </a:solidFill>
                    <a:latin typeface="SamsungOne 400" panose="020B0503030303020204" pitchFamily="34" charset="0"/>
                    <a:ea typeface="SamsungOne 400" pitchFamily="34" charset="0"/>
                  </a:rPr>
                  <a:t>Machine </a:t>
                </a:r>
                <a:br>
                  <a:rPr lang="en-US" altLang="ko-KR" sz="1050" b="1" dirty="0">
                    <a:solidFill>
                      <a:schemeClr val="bg1"/>
                    </a:solidFill>
                    <a:latin typeface="SamsungOne 400" panose="020B0503030303020204" pitchFamily="34" charset="0"/>
                    <a:ea typeface="SamsungOne 400" pitchFamily="34" charset="0"/>
                  </a:rPr>
                </a:br>
                <a:r>
                  <a:rPr lang="en-US" altLang="ko-KR" sz="1050" b="1" dirty="0">
                    <a:solidFill>
                      <a:schemeClr val="bg1"/>
                    </a:solidFill>
                    <a:latin typeface="SamsungOne 400" panose="020B0503030303020204" pitchFamily="34" charset="0"/>
                    <a:ea typeface="SamsungOne 400" pitchFamily="34" charset="0"/>
                  </a:rPr>
                  <a:t>Learning</a:t>
                </a:r>
                <a:endParaRPr lang="ko-KR" altLang="en-US" sz="1050" b="1" dirty="0">
                  <a:solidFill>
                    <a:schemeClr val="bg1"/>
                  </a:solidFill>
                  <a:latin typeface="SamsungOne 400" panose="020B0503030303020204" pitchFamily="34" charset="0"/>
                  <a:ea typeface="SamsungOne 400" pitchFamily="34" charset="0"/>
                </a:endParaRPr>
              </a:p>
            </p:txBody>
          </p:sp>
          <p:sp>
            <p:nvSpPr>
              <p:cNvPr id="32" name="직사각형 31"/>
              <p:cNvSpPr/>
              <p:nvPr/>
            </p:nvSpPr>
            <p:spPr>
              <a:xfrm>
                <a:off x="6188028" y="5019927"/>
                <a:ext cx="1109599"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Computational</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Neuro 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0" name="타원 29"/>
              <p:cNvSpPr/>
              <p:nvPr/>
            </p:nvSpPr>
            <p:spPr>
              <a:xfrm>
                <a:off x="5366590" y="4245179"/>
                <a:ext cx="689113" cy="689113"/>
              </a:xfrm>
              <a:prstGeom prst="ellipse">
                <a:avLst/>
              </a:prstGeom>
              <a:solidFill>
                <a:srgbClr val="0077C8">
                  <a:alpha val="74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latinLnBrk="1"/>
                <a:r>
                  <a:rPr lang="en-US" altLang="ko-KR" sz="900" b="1" dirty="0">
                    <a:solidFill>
                      <a:schemeClr val="bg1"/>
                    </a:solidFill>
                    <a:latin typeface="SamsungOne 400" panose="020B0503030303020204" pitchFamily="34" charset="0"/>
                    <a:ea typeface="SamsungOne 400" pitchFamily="34" charset="0"/>
                  </a:rPr>
                  <a:t>Deep Learning</a:t>
                </a:r>
                <a:endParaRPr lang="ko-KR" altLang="en-US" sz="900" b="1" dirty="0">
                  <a:solidFill>
                    <a:schemeClr val="bg1"/>
                  </a:solidFill>
                  <a:latin typeface="SamsungOne 400" panose="020B0503030303020204" pitchFamily="34" charset="0"/>
                  <a:ea typeface="SamsungOne 400" pitchFamily="34" charset="0"/>
                </a:endParaRPr>
              </a:p>
            </p:txBody>
          </p:sp>
          <p:sp>
            <p:nvSpPr>
              <p:cNvPr id="18" name="직사각형 17"/>
              <p:cNvSpPr/>
              <p:nvPr/>
            </p:nvSpPr>
            <p:spPr>
              <a:xfrm>
                <a:off x="4168184" y="2860006"/>
                <a:ext cx="1217198" cy="430887"/>
              </a:xfrm>
              <a:prstGeom prst="rect">
                <a:avLst/>
              </a:prstGeom>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Pattern</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Recognition</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5" name="타원 34"/>
              <p:cNvSpPr/>
              <p:nvPr/>
            </p:nvSpPr>
            <p:spPr>
              <a:xfrm rot="20012538">
                <a:off x="2763330" y="4939665"/>
                <a:ext cx="2727492" cy="785142"/>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6" name="직사각형 35"/>
              <p:cNvSpPr/>
              <p:nvPr/>
            </p:nvSpPr>
            <p:spPr>
              <a:xfrm>
                <a:off x="3477886" y="5264111"/>
                <a:ext cx="764953" cy="261610"/>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Database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grpSp>
      </p:grpSp>
      <p:sp>
        <p:nvSpPr>
          <p:cNvPr id="47" name="직사각형 46">
            <a:extLst>
              <a:ext uri="{FF2B5EF4-FFF2-40B4-BE49-F238E27FC236}">
                <a16:creationId xmlns:a16="http://schemas.microsoft.com/office/drawing/2014/main" xmlns="" id="{D8BF98C4-B566-4812-B5F0-560CFBA969E7}"/>
              </a:ext>
            </a:extLst>
          </p:cNvPr>
          <p:cNvSpPr/>
          <p:nvPr/>
        </p:nvSpPr>
        <p:spPr>
          <a:xfrm>
            <a:off x="702940" y="206823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an interdisciplinary study that combines academic backgrounds and achievements in various fields rather than limited to the technology or methodology in one area. These fields include probability and statistics, computer science, database theory, cognitive science, neuroscience, and pattern recognition.</a:t>
            </a:r>
          </a:p>
        </p:txBody>
      </p:sp>
      <p:sp>
        <p:nvSpPr>
          <p:cNvPr id="48" name="직사각형 47">
            <a:extLst>
              <a:ext uri="{FF2B5EF4-FFF2-40B4-BE49-F238E27FC236}">
                <a16:creationId xmlns:a16="http://schemas.microsoft.com/office/drawing/2014/main" xmlns="" id="{7697581B-B950-43A9-B25A-7634F0ADE766}"/>
              </a:ext>
            </a:extLst>
          </p:cNvPr>
          <p:cNvSpPr/>
          <p:nvPr/>
        </p:nvSpPr>
        <p:spPr>
          <a:xfrm>
            <a:off x="558924" y="185316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Studies Related to Machine Learning</a:t>
            </a:r>
          </a:p>
        </p:txBody>
      </p:sp>
      <p:sp>
        <p:nvSpPr>
          <p:cNvPr id="50" name="직사각형 4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Disciplines Related to Machine Learning</a:t>
            </a:r>
          </a:p>
        </p:txBody>
      </p:sp>
    </p:spTree>
    <p:custDataLst>
      <p:tags r:id="rId1"/>
    </p:custDataLst>
    <p:extLst>
      <p:ext uri="{BB962C8B-B14F-4D97-AF65-F5344CB8AC3E}">
        <p14:creationId xmlns:p14="http://schemas.microsoft.com/office/powerpoint/2010/main" val="203756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D8BF98C4-B566-4812-B5F0-560CFBA969E7}"/>
              </a:ext>
            </a:extLst>
          </p:cNvPr>
          <p:cNvSpPr/>
          <p:nvPr/>
        </p:nvSpPr>
        <p:spPr>
          <a:xfrm>
            <a:off x="702940" y="1700808"/>
            <a:ext cx="8632825" cy="275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Statistics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traditionally regarded as the theoretical foundation that provides a scientific and systematic method for converting data into information. The areas particularly emphasized in statistics are inference and verification. Various methodologies and theories have been established to </a:t>
            </a:r>
            <a:r>
              <a:rPr lang="en-US" altLang="ko-KR" sz="1300" b="1" dirty="0">
                <a:solidFill>
                  <a:srgbClr val="1429A0"/>
                </a:solidFill>
                <a:latin typeface="SamsungOne 400" panose="020B0503030303020204" pitchFamily="34" charset="0"/>
                <a:ea typeface="SamsungOne 400" panose="020B0503030303020204" pitchFamily="34" charset="0"/>
              </a:rPr>
              <a:t>explain how well the given data conform to the researcher’s hypothesis and theory</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how accurately the values derived from observations estimate the actual population parameters).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Meanwhile,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mainly used to </a:t>
            </a:r>
            <a:r>
              <a:rPr lang="en-US" altLang="ko-KR" sz="1300" b="1" dirty="0">
                <a:solidFill>
                  <a:srgbClr val="1429A0"/>
                </a:solidFill>
                <a:latin typeface="SamsungOne 400" panose="020B0503030303020204" pitchFamily="34" charset="0"/>
                <a:ea typeface="SamsungOne 400" panose="020B0503030303020204" pitchFamily="34" charset="0"/>
              </a:rPr>
              <a:t>solve tasks that are difficult to design or program explicit algorithms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Most machine learning algorithms are first used to </a:t>
            </a:r>
            <a:r>
              <a:rPr lang="en-US" altLang="ko-KR" sz="1300" b="1" dirty="0">
                <a:solidFill>
                  <a:srgbClr val="1429A0"/>
                </a:solidFill>
                <a:latin typeface="SamsungOne 400" panose="020B0503030303020204" pitchFamily="34" charset="0"/>
                <a:ea typeface="SamsungOne 400" panose="020B0503030303020204" pitchFamily="34" charset="0"/>
              </a:rPr>
              <a:t>quantify complex relationships by identifying the feature of potential mechanisms generated by data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then to </a:t>
            </a:r>
            <a:r>
              <a:rPr lang="en-US" altLang="ko-KR" sz="1300" b="1" dirty="0">
                <a:solidFill>
                  <a:srgbClr val="1429A0"/>
                </a:solidFill>
                <a:latin typeface="SamsungOne 400" panose="020B0503030303020204" pitchFamily="34" charset="0"/>
                <a:ea typeface="SamsungOne 400" panose="020B0503030303020204" pitchFamily="34" charset="0"/>
              </a:rPr>
              <a:t>make predictions on new data using this identified pattern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first glance, the approaches of statistics and machine learning may look the complete opposite. But except for some aspects, the methodologies that form the basis of each discipline are very similar. In fact, it can be said that </a:t>
            </a:r>
            <a:r>
              <a:rPr lang="en-US" altLang="ko-KR" sz="1300" b="1" dirty="0">
                <a:solidFill>
                  <a:srgbClr val="1429A0"/>
                </a:solidFill>
                <a:latin typeface="SamsungOne 400" panose="020B0503030303020204" pitchFamily="34" charset="0"/>
              </a:rPr>
              <a:t>many methodologies of machine learning are based on statistical learning from statistics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7697581B-B950-43A9-B25A-7634F0ADE7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Statistics</a:t>
            </a:r>
          </a:p>
        </p:txBody>
      </p:sp>
      <p:grpSp>
        <p:nvGrpSpPr>
          <p:cNvPr id="9" name="그룹 8">
            <a:extLst>
              <a:ext uri="{FF2B5EF4-FFF2-40B4-BE49-F238E27FC236}">
                <a16:creationId xmlns:a16="http://schemas.microsoft.com/office/drawing/2014/main" xmlns="" id="{AB556189-68F0-49CB-A022-E95152069C88}"/>
              </a:ext>
            </a:extLst>
          </p:cNvPr>
          <p:cNvGrpSpPr/>
          <p:nvPr/>
        </p:nvGrpSpPr>
        <p:grpSpPr>
          <a:xfrm>
            <a:off x="883622" y="4725144"/>
            <a:ext cx="8316262" cy="1512168"/>
            <a:chOff x="1027763" y="4797152"/>
            <a:chExt cx="8316262" cy="1512168"/>
          </a:xfrm>
        </p:grpSpPr>
        <p:grpSp>
          <p:nvGrpSpPr>
            <p:cNvPr id="10" name="그룹 9">
              <a:extLst>
                <a:ext uri="{FF2B5EF4-FFF2-40B4-BE49-F238E27FC236}">
                  <a16:creationId xmlns:a16="http://schemas.microsoft.com/office/drawing/2014/main" xmlns="" id="{B99B4724-FA3A-492F-996B-FF80906F5CFA}"/>
                </a:ext>
              </a:extLst>
            </p:cNvPr>
            <p:cNvGrpSpPr/>
            <p:nvPr/>
          </p:nvGrpSpPr>
          <p:grpSpPr>
            <a:xfrm>
              <a:off x="1027763" y="4797152"/>
              <a:ext cx="8316262" cy="1512168"/>
              <a:chOff x="467241" y="4437112"/>
              <a:chExt cx="9504301" cy="1728192"/>
            </a:xfrm>
          </p:grpSpPr>
          <p:sp>
            <p:nvSpPr>
              <p:cNvPr id="17" name="직사각형 16">
                <a:extLst>
                  <a:ext uri="{FF2B5EF4-FFF2-40B4-BE49-F238E27FC236}">
                    <a16:creationId xmlns:a16="http://schemas.microsoft.com/office/drawing/2014/main" xmlns="" id="{E426954A-3DBA-4A05-94B5-558A3D288AC6}"/>
                  </a:ext>
                </a:extLst>
              </p:cNvPr>
              <p:cNvSpPr/>
              <p:nvPr/>
            </p:nvSpPr>
            <p:spPr>
              <a:xfrm>
                <a:off x="467241" y="4437112"/>
                <a:ext cx="9504301" cy="1728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xmlns="" id="{46B1C3C1-B3ED-4108-BD08-F378FAF565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2142" y="4552064"/>
                <a:ext cx="3799284" cy="1495217"/>
              </a:xfrm>
              <a:prstGeom prst="rect">
                <a:avLst/>
              </a:prstGeom>
            </p:spPr>
          </p:pic>
        </p:grpSp>
        <p:sp>
          <p:nvSpPr>
            <p:cNvPr id="15" name="직사각형 14">
              <a:extLst>
                <a:ext uri="{FF2B5EF4-FFF2-40B4-BE49-F238E27FC236}">
                  <a16:creationId xmlns:a16="http://schemas.microsoft.com/office/drawing/2014/main" xmlns="" id="{9C34EBBB-14AD-4E20-9C5F-6240CF9F6E23}"/>
                </a:ext>
              </a:extLst>
            </p:cNvPr>
            <p:cNvSpPr/>
            <p:nvPr/>
          </p:nvSpPr>
          <p:spPr>
            <a:xfrm>
              <a:off x="6842868" y="5494662"/>
              <a:ext cx="877163" cy="292388"/>
            </a:xfrm>
            <a:prstGeom prst="rect">
              <a:avLst/>
            </a:prstGeom>
          </p:spPr>
          <p:txBody>
            <a:bodyPr wrap="square">
              <a:spAutoFit/>
            </a:bodyPr>
            <a:lstStyle/>
            <a:p>
              <a:pPr algn="ctr">
                <a:spcAft>
                  <a:spcPts val="600"/>
                </a:spcAft>
                <a:buClr>
                  <a:srgbClr val="A5A5A5"/>
                </a:buCl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Statistics</a:t>
              </a:r>
              <a:endParaRPr lang="ko-KR" altLang="en-US" sz="1300" dirty="0">
                <a:solidFill>
                  <a:prstClr val="black">
                    <a:lumMod val="85000"/>
                    <a:lumOff val="15000"/>
                  </a:prstClr>
                </a:solidFill>
                <a:latin typeface="SamsungOne 700" panose="020B0803030303020204" pitchFamily="34" charset="0"/>
              </a:endParaRPr>
            </a:p>
          </p:txBody>
        </p:sp>
        <p:sp>
          <p:nvSpPr>
            <p:cNvPr id="16" name="직사각형 15">
              <a:extLst>
                <a:ext uri="{FF2B5EF4-FFF2-40B4-BE49-F238E27FC236}">
                  <a16:creationId xmlns:a16="http://schemas.microsoft.com/office/drawing/2014/main" xmlns="" id="{B09FF949-5B49-4C95-AC9F-927F5E16F923}"/>
                </a:ext>
              </a:extLst>
            </p:cNvPr>
            <p:cNvSpPr/>
            <p:nvPr/>
          </p:nvSpPr>
          <p:spPr>
            <a:xfrm>
              <a:off x="1940793" y="5431507"/>
              <a:ext cx="1656183" cy="292388"/>
            </a:xfrm>
            <a:prstGeom prst="rect">
              <a:avLst/>
            </a:prstGeom>
          </p:spPr>
          <p:txBody>
            <a:bodyPr wrap="square">
              <a:spAutoFit/>
            </a:bodyPr>
            <a:lstStyle/>
            <a:p>
              <a:pPr algn="ctr">
                <a:spcAft>
                  <a:spcPts val="600"/>
                </a:spcAft>
                <a:buClr>
                  <a:srgbClr val="A5A5A5"/>
                </a:buClr>
                <a:defRP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Machine Learning </a:t>
              </a:r>
              <a:endParaRPr lang="ko-KR" altLang="en-US" sz="1300" dirty="0">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71627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is 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a process of mining useful information [gold nuggets] from a large data warehouse [stone pile].</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series of processes that help companies make decisions to secure competitiveness. These processes involve finding and modeling relationships, patterns, and rules between data existing in large amounts of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also deeply related to data mining because it extracts useful rules, knowledge expression, or judgment criteria from data.</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Data mining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is a process of systematically and automatically discovering meaningful rules or patterns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within large-scale stored data and intellectualizing them.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somehow different as it is a process in which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computer programs learn, make predictions, and research and build algorithms for said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a16="http://schemas.microsoft.com/office/drawing/2014/main" xmlns="" id="{92BA8964-C933-43C0-9010-6C6BE755A8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Data Mining</a:t>
            </a:r>
          </a:p>
        </p:txBody>
      </p:sp>
      <p:grpSp>
        <p:nvGrpSpPr>
          <p:cNvPr id="4" name="그룹 3">
            <a:extLst>
              <a:ext uri="{FF2B5EF4-FFF2-40B4-BE49-F238E27FC236}">
                <a16:creationId xmlns:a16="http://schemas.microsoft.com/office/drawing/2014/main" xmlns="" id="{CB71EBDF-6F2A-4989-9E8F-635C878ED575}"/>
              </a:ext>
            </a:extLst>
          </p:cNvPr>
          <p:cNvGrpSpPr/>
          <p:nvPr/>
        </p:nvGrpSpPr>
        <p:grpSpPr>
          <a:xfrm>
            <a:off x="846956" y="4390270"/>
            <a:ext cx="8304163" cy="1775035"/>
            <a:chOff x="725497" y="4304816"/>
            <a:chExt cx="8473761" cy="1811287"/>
          </a:xfrm>
        </p:grpSpPr>
        <p:pic>
          <p:nvPicPr>
            <p:cNvPr id="27" name="그림 26">
              <a:extLst>
                <a:ext uri="{FF2B5EF4-FFF2-40B4-BE49-F238E27FC236}">
                  <a16:creationId xmlns:a16="http://schemas.microsoft.com/office/drawing/2014/main" xmlns="" id="{C3E66982-9B6C-439E-9C73-705096DF3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97" y="4426093"/>
              <a:ext cx="3976761" cy="1656306"/>
            </a:xfrm>
            <a:prstGeom prst="rect">
              <a:avLst/>
            </a:prstGeom>
          </p:spPr>
        </p:pic>
        <p:pic>
          <p:nvPicPr>
            <p:cNvPr id="30" name="그림 29">
              <a:extLst>
                <a:ext uri="{FF2B5EF4-FFF2-40B4-BE49-F238E27FC236}">
                  <a16:creationId xmlns:a16="http://schemas.microsoft.com/office/drawing/2014/main" xmlns="" id="{3AA643A5-DB14-4EB4-BAC9-A848B04A78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330" y="4304816"/>
              <a:ext cx="4312928" cy="1811287"/>
            </a:xfrm>
            <a:prstGeom prst="rect">
              <a:avLst/>
            </a:prstGeom>
          </p:spPr>
        </p:pic>
      </p:grpSp>
    </p:spTree>
    <p:custDataLst>
      <p:tags r:id="rId1"/>
    </p:custDataLst>
    <p:extLst>
      <p:ext uri="{BB962C8B-B14F-4D97-AF65-F5344CB8AC3E}">
        <p14:creationId xmlns:p14="http://schemas.microsoft.com/office/powerpoint/2010/main" val="277868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데이터 마이닝 대 기계 학습 대 인공 지능의 차이 - 다른"/>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028" name="Picture 4" descr="데이터 마이닝 대 기계 학습 대 인공 지능의 차이 - 다른"/>
          <p:cNvPicPr>
            <a:picLocks noChangeAspect="1" noChangeArrowheads="1"/>
          </p:cNvPicPr>
          <p:nvPr/>
        </p:nvPicPr>
        <p:blipFill rotWithShape="1">
          <a:blip r:embed="rId4">
            <a:extLst>
              <a:ext uri="{28A0092B-C50C-407E-A947-70E740481C1C}">
                <a14:useLocalDpi xmlns:a14="http://schemas.microsoft.com/office/drawing/2010/main" val="0"/>
              </a:ext>
            </a:extLst>
          </a:blip>
          <a:srcRect l="5507" t="3582" r="3521" b="3393"/>
          <a:stretch/>
        </p:blipFill>
        <p:spPr bwMode="auto">
          <a:xfrm>
            <a:off x="7286895" y="4005064"/>
            <a:ext cx="1768973" cy="17393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588DD848-7B91-4F1B-8118-EB5A385A2BE6}"/>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Traditional Statistical Analysis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a target group, analysis is conducted based on different assumptions on the distribution or model of a population.</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inferring the entire parameter of a population by observing a sample.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no prerequisites for the distribution or model that is inevitably involved in the sample survey or experiment.</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extracting necessary information or knowledge using the entire data of a population.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 requires a large amount of data.</a:t>
            </a:r>
          </a:p>
        </p:txBody>
      </p:sp>
      <p:sp>
        <p:nvSpPr>
          <p:cNvPr id="15" name="직사각형 14">
            <a:extLst>
              <a:ext uri="{FF2B5EF4-FFF2-40B4-BE49-F238E27FC236}">
                <a16:creationId xmlns:a16="http://schemas.microsoft.com/office/drawing/2014/main" xmlns="" id="{3962CC36-78C6-43CB-A99E-CAB9AF2104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Analysis vs. Data Mining</a:t>
            </a:r>
          </a:p>
        </p:txBody>
      </p:sp>
    </p:spTree>
    <p:custDataLst>
      <p:tags r:id="rId1"/>
    </p:custDataLst>
    <p:extLst>
      <p:ext uri="{BB962C8B-B14F-4D97-AF65-F5344CB8AC3E}">
        <p14:creationId xmlns:p14="http://schemas.microsoft.com/office/powerpoint/2010/main" val="411090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a16="http://schemas.microsoft.com/office/drawing/2014/main" xmlns="" id="{B9F98A7E-0155-4617-AC68-4B4CFAE4C637}"/>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3447085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그룹 13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9" name="직사각형 13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0" name="직사각형 13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D62BC09B-8CC1-4660-8987-22561C985BAD}"/>
              </a:ext>
            </a:extLst>
          </p:cNvPr>
          <p:cNvGrpSpPr/>
          <p:nvPr/>
        </p:nvGrpSpPr>
        <p:grpSpPr>
          <a:xfrm>
            <a:off x="558800" y="2132856"/>
            <a:ext cx="8784209" cy="4176464"/>
            <a:chOff x="558800" y="1916832"/>
            <a:chExt cx="8784209" cy="4176464"/>
          </a:xfrm>
        </p:grpSpPr>
        <p:sp>
          <p:nvSpPr>
            <p:cNvPr id="142" name="직사각형 141"/>
            <p:cNvSpPr/>
            <p:nvPr/>
          </p:nvSpPr>
          <p:spPr>
            <a:xfrm>
              <a:off x="558800" y="2081312"/>
              <a:ext cx="8784209" cy="401198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9">
              <a:extLst>
                <a:ext uri="{FF2B5EF4-FFF2-40B4-BE49-F238E27FC236}">
                  <a16:creationId xmlns:a16="http://schemas.microsoft.com/office/drawing/2014/main" xmlns="" id="{19D09BE8-181E-4B71-8FF9-8CE3E133865B}"/>
                </a:ext>
              </a:extLst>
            </p:cNvPr>
            <p:cNvSpPr/>
            <p:nvPr/>
          </p:nvSpPr>
          <p:spPr>
            <a:xfrm>
              <a:off x="3438228" y="1916832"/>
              <a:ext cx="3025352" cy="369332"/>
            </a:xfrm>
            <a:prstGeom prst="rect">
              <a:avLst/>
            </a:prstGeom>
            <a:solidFill>
              <a:schemeClr val="bg1"/>
            </a:solidFill>
          </p:spPr>
          <p:txBody>
            <a:bodyPr wrap="square">
              <a:spAutoFit/>
            </a:bodyPr>
            <a:lstStyle/>
            <a:p>
              <a:pPr algn="ctr"/>
              <a:r>
                <a:rPr lang="en-US" altLang="ko-KR" b="1" dirty="0">
                  <a:solidFill>
                    <a:srgbClr val="1429A0"/>
                  </a:solidFill>
                  <a:latin typeface="SamsungOne 400" pitchFamily="34" charset="0"/>
                  <a:ea typeface="SamsungOne 400" pitchFamily="34" charset="0"/>
                </a:rPr>
                <a:t>Machine Learning Workflow</a:t>
              </a:r>
              <a:endParaRPr lang="ko-KR" altLang="en-US" b="1" dirty="0">
                <a:solidFill>
                  <a:srgbClr val="1429A0"/>
                </a:solidFill>
                <a:latin typeface="SamsungOne 400" pitchFamily="34" charset="0"/>
              </a:endParaRPr>
            </a:p>
          </p:txBody>
        </p:sp>
        <p:sp>
          <p:nvSpPr>
            <p:cNvPr id="144" name="사각형: 둥근 모서리 32">
              <a:extLst>
                <a:ext uri="{FF2B5EF4-FFF2-40B4-BE49-F238E27FC236}">
                  <a16:creationId xmlns:a16="http://schemas.microsoft.com/office/drawing/2014/main" xmlns="" id="{9F9FFF6C-7C72-4E08-8072-03F5113CBF51}"/>
                </a:ext>
              </a:extLst>
            </p:cNvPr>
            <p:cNvSpPr/>
            <p:nvPr/>
          </p:nvSpPr>
          <p:spPr>
            <a:xfrm>
              <a:off x="8014847" y="5805264"/>
              <a:ext cx="1196539"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MathWorks</a:t>
              </a:r>
            </a:p>
          </p:txBody>
        </p:sp>
        <p:sp>
          <p:nvSpPr>
            <p:cNvPr id="146" name="직사각형 86">
              <a:extLst>
                <a:ext uri="{FF2B5EF4-FFF2-40B4-BE49-F238E27FC236}">
                  <a16:creationId xmlns:a16="http://schemas.microsoft.com/office/drawing/2014/main" xmlns="" id="{8CC60548-36B1-4CA9-9DF8-126F618BFC9E}"/>
                </a:ext>
              </a:extLst>
            </p:cNvPr>
            <p:cNvSpPr/>
            <p:nvPr/>
          </p:nvSpPr>
          <p:spPr>
            <a:xfrm>
              <a:off x="6771235" y="3231683"/>
              <a:ext cx="1384028" cy="1384026"/>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D7FB1B29-DADB-42CD-A1F1-A83E271FDA43}"/>
                </a:ext>
              </a:extLst>
            </p:cNvPr>
            <p:cNvGrpSpPr/>
            <p:nvPr/>
          </p:nvGrpSpPr>
          <p:grpSpPr>
            <a:xfrm>
              <a:off x="6947598" y="3381690"/>
              <a:ext cx="1060555" cy="1060555"/>
              <a:chOff x="6851314" y="3334131"/>
              <a:chExt cx="1216948" cy="1216948"/>
            </a:xfrm>
          </p:grpSpPr>
          <p:pic>
            <p:nvPicPr>
              <p:cNvPr id="147"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1314" y="3334131"/>
                <a:ext cx="1216948" cy="1216948"/>
              </a:xfrm>
              <a:prstGeom prst="rect">
                <a:avLst/>
              </a:prstGeom>
              <a:noFill/>
              <a:extLst>
                <a:ext uri="{909E8E84-426E-40DD-AFC4-6F175D3DCCD1}">
                  <a14:hiddenFill xmlns:a14="http://schemas.microsoft.com/office/drawing/2010/main">
                    <a:solidFill>
                      <a:srgbClr val="FFFFFF"/>
                    </a:solidFill>
                  </a14:hiddenFill>
                </a:ext>
              </a:extLst>
            </p:spPr>
          </p:pic>
          <p:sp>
            <p:nvSpPr>
              <p:cNvPr id="148" name="타원 164">
                <a:extLst>
                  <a:ext uri="{FF2B5EF4-FFF2-40B4-BE49-F238E27FC236}">
                    <a16:creationId xmlns:a16="http://schemas.microsoft.com/office/drawing/2014/main" xmlns="" id="{0398915E-A178-42F9-864C-5EDB1348E849}"/>
                  </a:ext>
                </a:extLst>
              </p:cNvPr>
              <p:cNvSpPr/>
              <p:nvPr/>
            </p:nvSpPr>
            <p:spPr>
              <a:xfrm>
                <a:off x="6914547" y="3418579"/>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타원 165">
                <a:extLst>
                  <a:ext uri="{FF2B5EF4-FFF2-40B4-BE49-F238E27FC236}">
                    <a16:creationId xmlns:a16="http://schemas.microsoft.com/office/drawing/2014/main" xmlns="" id="{CAE30F70-FF99-4437-A744-B9B1E290B7C5}"/>
                  </a:ext>
                </a:extLst>
              </p:cNvPr>
              <p:cNvSpPr/>
              <p:nvPr/>
            </p:nvSpPr>
            <p:spPr>
              <a:xfrm>
                <a:off x="7604259" y="34327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타원 166">
                <a:extLst>
                  <a:ext uri="{FF2B5EF4-FFF2-40B4-BE49-F238E27FC236}">
                    <a16:creationId xmlns:a16="http://schemas.microsoft.com/office/drawing/2014/main" xmlns="" id="{2BC9CA1B-5898-4018-A964-F302F65C5CC4}"/>
                  </a:ext>
                </a:extLst>
              </p:cNvPr>
              <p:cNvSpPr/>
              <p:nvPr/>
            </p:nvSpPr>
            <p:spPr>
              <a:xfrm>
                <a:off x="711168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1" name="타원 167">
                <a:extLst>
                  <a:ext uri="{FF2B5EF4-FFF2-40B4-BE49-F238E27FC236}">
                    <a16:creationId xmlns:a16="http://schemas.microsoft.com/office/drawing/2014/main" xmlns="" id="{35C14718-B113-4EB8-BE14-AA199794216A}"/>
                  </a:ext>
                </a:extLst>
              </p:cNvPr>
              <p:cNvSpPr/>
              <p:nvPr/>
            </p:nvSpPr>
            <p:spPr>
              <a:xfrm>
                <a:off x="746565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2" name="타원 168">
                <a:extLst>
                  <a:ext uri="{FF2B5EF4-FFF2-40B4-BE49-F238E27FC236}">
                    <a16:creationId xmlns:a16="http://schemas.microsoft.com/office/drawing/2014/main" xmlns="" id="{9360AB24-47F3-4F21-BEC9-E3791CC9731A}"/>
                  </a:ext>
                </a:extLst>
              </p:cNvPr>
              <p:cNvSpPr/>
              <p:nvPr/>
            </p:nvSpPr>
            <p:spPr>
              <a:xfrm>
                <a:off x="7530468" y="381616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69">
                <a:extLst>
                  <a:ext uri="{FF2B5EF4-FFF2-40B4-BE49-F238E27FC236}">
                    <a16:creationId xmlns:a16="http://schemas.microsoft.com/office/drawing/2014/main" xmlns="" id="{CCAE329C-BADE-4AE0-871E-04D07136203D}"/>
                  </a:ext>
                </a:extLst>
              </p:cNvPr>
              <p:cNvSpPr/>
              <p:nvPr/>
            </p:nvSpPr>
            <p:spPr>
              <a:xfrm>
                <a:off x="7075683" y="3887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타원 170">
                <a:extLst>
                  <a:ext uri="{FF2B5EF4-FFF2-40B4-BE49-F238E27FC236}">
                    <a16:creationId xmlns:a16="http://schemas.microsoft.com/office/drawing/2014/main" xmlns="" id="{BCAC0417-D9A8-4214-8592-7C9F3F8F0514}"/>
                  </a:ext>
                </a:extLst>
              </p:cNvPr>
              <p:cNvSpPr/>
              <p:nvPr/>
            </p:nvSpPr>
            <p:spPr>
              <a:xfrm>
                <a:off x="7313572" y="3851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타원 171">
                <a:extLst>
                  <a:ext uri="{FF2B5EF4-FFF2-40B4-BE49-F238E27FC236}">
                    <a16:creationId xmlns:a16="http://schemas.microsoft.com/office/drawing/2014/main" xmlns="" id="{8CC98573-8DDF-462E-867F-764AA03EF8FF}"/>
                  </a:ext>
                </a:extLst>
              </p:cNvPr>
              <p:cNvSpPr/>
              <p:nvPr/>
            </p:nvSpPr>
            <p:spPr>
              <a:xfrm>
                <a:off x="7604259" y="4423516"/>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6" name="타원 172">
                <a:extLst>
                  <a:ext uri="{FF2B5EF4-FFF2-40B4-BE49-F238E27FC236}">
                    <a16:creationId xmlns:a16="http://schemas.microsoft.com/office/drawing/2014/main" xmlns="" id="{63788275-9FB0-4BD9-9FB9-D722B404B52E}"/>
                  </a:ext>
                </a:extLst>
              </p:cNvPr>
              <p:cNvSpPr/>
              <p:nvPr/>
            </p:nvSpPr>
            <p:spPr>
              <a:xfrm>
                <a:off x="7147683" y="4343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7" name="타원 173">
                <a:extLst>
                  <a:ext uri="{FF2B5EF4-FFF2-40B4-BE49-F238E27FC236}">
                    <a16:creationId xmlns:a16="http://schemas.microsoft.com/office/drawing/2014/main" xmlns="" id="{6B70B356-73C9-4735-9035-FCDA2B7389A6}"/>
                  </a:ext>
                </a:extLst>
              </p:cNvPr>
              <p:cNvSpPr/>
              <p:nvPr/>
            </p:nvSpPr>
            <p:spPr>
              <a:xfrm>
                <a:off x="7411952" y="4415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타원 174">
                <a:extLst>
                  <a:ext uri="{FF2B5EF4-FFF2-40B4-BE49-F238E27FC236}">
                    <a16:creationId xmlns:a16="http://schemas.microsoft.com/office/drawing/2014/main" xmlns="" id="{167AE807-B32D-4A93-B4A7-7AAF6814CF7E}"/>
                  </a:ext>
                </a:extLst>
              </p:cNvPr>
              <p:cNvSpPr/>
              <p:nvPr/>
            </p:nvSpPr>
            <p:spPr>
              <a:xfrm>
                <a:off x="7926247" y="401135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9" name="그룹 158"/>
            <p:cNvGrpSpPr/>
            <p:nvPr/>
          </p:nvGrpSpPr>
          <p:grpSpPr>
            <a:xfrm>
              <a:off x="2904396" y="2671173"/>
              <a:ext cx="831653" cy="823143"/>
              <a:chOff x="2987853" y="2557926"/>
              <a:chExt cx="831653" cy="823143"/>
            </a:xfrm>
          </p:grpSpPr>
          <p:grpSp>
            <p:nvGrpSpPr>
              <p:cNvPr id="263" name="그룹 262"/>
              <p:cNvGrpSpPr/>
              <p:nvPr/>
            </p:nvGrpSpPr>
            <p:grpSpPr>
              <a:xfrm>
                <a:off x="2987853" y="2557926"/>
                <a:ext cx="831653" cy="823143"/>
                <a:chOff x="2987853" y="2557926"/>
                <a:chExt cx="831653" cy="823143"/>
              </a:xfrm>
            </p:grpSpPr>
            <p:sp>
              <p:nvSpPr>
                <p:cNvPr id="265" name="직사각형 43">
                  <a:extLst>
                    <a:ext uri="{FF2B5EF4-FFF2-40B4-BE49-F238E27FC236}">
                      <a16:creationId xmlns:a16="http://schemas.microsoft.com/office/drawing/2014/main" xmlns="" id="{02B0E7FC-28AE-4861-B650-C052C5033A7B}"/>
                    </a:ext>
                  </a:extLst>
                </p:cNvPr>
                <p:cNvSpPr/>
                <p:nvPr/>
              </p:nvSpPr>
              <p:spPr>
                <a:xfrm>
                  <a:off x="3114371" y="255792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6" name="직사각형 46">
                  <a:extLst>
                    <a:ext uri="{FF2B5EF4-FFF2-40B4-BE49-F238E27FC236}">
                      <a16:creationId xmlns:a16="http://schemas.microsoft.com/office/drawing/2014/main" xmlns="" id="{E8621871-2FB4-4CD9-8FBB-9A33181A56AA}"/>
                    </a:ext>
                  </a:extLst>
                </p:cNvPr>
                <p:cNvSpPr/>
                <p:nvPr/>
              </p:nvSpPr>
              <p:spPr>
                <a:xfrm>
                  <a:off x="3051112" y="261693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7" name="직사각형 48">
                  <a:extLst>
                    <a:ext uri="{FF2B5EF4-FFF2-40B4-BE49-F238E27FC236}">
                      <a16:creationId xmlns:a16="http://schemas.microsoft.com/office/drawing/2014/main" xmlns="" id="{89B02F4A-156B-4790-9059-03F927177A4E}"/>
                    </a:ext>
                  </a:extLst>
                </p:cNvPr>
                <p:cNvSpPr/>
                <p:nvPr/>
              </p:nvSpPr>
              <p:spPr>
                <a:xfrm>
                  <a:off x="2987853" y="267593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64"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703" y="2775526"/>
                <a:ext cx="513480" cy="513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그룹 76">
              <a:extLst>
                <a:ext uri="{FF2B5EF4-FFF2-40B4-BE49-F238E27FC236}">
                  <a16:creationId xmlns:a16="http://schemas.microsoft.com/office/drawing/2014/main" xmlns="" id="{FF7B8D9C-110D-4111-AD65-3FB11CFCBAEC}"/>
                </a:ext>
              </a:extLst>
            </p:cNvPr>
            <p:cNvGrpSpPr/>
            <p:nvPr/>
          </p:nvGrpSpPr>
          <p:grpSpPr>
            <a:xfrm>
              <a:off x="2904396" y="4444886"/>
              <a:ext cx="831653" cy="823143"/>
              <a:chOff x="1242272" y="4698669"/>
              <a:chExt cx="831653" cy="823143"/>
            </a:xfrm>
          </p:grpSpPr>
          <p:sp>
            <p:nvSpPr>
              <p:cNvPr id="260" name="직사각형 69">
                <a:extLst>
                  <a:ext uri="{FF2B5EF4-FFF2-40B4-BE49-F238E27FC236}">
                    <a16:creationId xmlns:a16="http://schemas.microsoft.com/office/drawing/2014/main" xmlns="" id="{D1080295-7218-4A43-9103-6746C90019D4}"/>
                  </a:ext>
                </a:extLst>
              </p:cNvPr>
              <p:cNvSpPr/>
              <p:nvPr/>
            </p:nvSpPr>
            <p:spPr>
              <a:xfrm>
                <a:off x="1368790"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직사각형 70">
                <a:extLst>
                  <a:ext uri="{FF2B5EF4-FFF2-40B4-BE49-F238E27FC236}">
                    <a16:creationId xmlns:a16="http://schemas.microsoft.com/office/drawing/2014/main" xmlns="" id="{ED2FE2A7-C581-42ED-B136-332BFEF204E8}"/>
                  </a:ext>
                </a:extLst>
              </p:cNvPr>
              <p:cNvSpPr/>
              <p:nvPr/>
            </p:nvSpPr>
            <p:spPr>
              <a:xfrm>
                <a:off x="1305531"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직사각형 72">
                <a:extLst>
                  <a:ext uri="{FF2B5EF4-FFF2-40B4-BE49-F238E27FC236}">
                    <a16:creationId xmlns:a16="http://schemas.microsoft.com/office/drawing/2014/main" xmlns="" id="{4E1DFE28-D850-4B70-BE6A-9FC9B35F9EB9}"/>
                  </a:ext>
                </a:extLst>
              </p:cNvPr>
              <p:cNvSpPr/>
              <p:nvPr/>
            </p:nvSpPr>
            <p:spPr>
              <a:xfrm>
                <a:off x="1242272"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1"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0059" y="4634915"/>
              <a:ext cx="561094" cy="561094"/>
            </a:xfrm>
            <a:prstGeom prst="rect">
              <a:avLst/>
            </a:prstGeom>
            <a:noFill/>
            <a:extLst>
              <a:ext uri="{909E8E84-426E-40DD-AFC4-6F175D3DCCD1}">
                <a14:hiddenFill xmlns:a14="http://schemas.microsoft.com/office/drawing/2010/main">
                  <a:solidFill>
                    <a:srgbClr val="FFFFFF"/>
                  </a:solidFill>
                </a14:hiddenFill>
              </a:ext>
            </a:extLst>
          </p:spPr>
        </p:pic>
        <p:sp>
          <p:nvSpPr>
            <p:cNvPr id="162" name="타원 159">
              <a:extLst>
                <a:ext uri="{FF2B5EF4-FFF2-40B4-BE49-F238E27FC236}">
                  <a16:creationId xmlns:a16="http://schemas.microsoft.com/office/drawing/2014/main" xmlns="" id="{8591B58F-792B-422E-954B-FDBB50424A98}"/>
                </a:ext>
              </a:extLst>
            </p:cNvPr>
            <p:cNvSpPr/>
            <p:nvPr/>
          </p:nvSpPr>
          <p:spPr>
            <a:xfrm>
              <a:off x="3075081" y="4735832"/>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3" name="타원 160">
              <a:extLst>
                <a:ext uri="{FF2B5EF4-FFF2-40B4-BE49-F238E27FC236}">
                  <a16:creationId xmlns:a16="http://schemas.microsoft.com/office/drawing/2014/main" xmlns="" id="{7179E257-3924-4C26-A1A2-C815890EA6B8}"/>
                </a:ext>
              </a:extLst>
            </p:cNvPr>
            <p:cNvSpPr/>
            <p:nvPr/>
          </p:nvSpPr>
          <p:spPr>
            <a:xfrm>
              <a:off x="3142192" y="470867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타원 161">
              <a:extLst>
                <a:ext uri="{FF2B5EF4-FFF2-40B4-BE49-F238E27FC236}">
                  <a16:creationId xmlns:a16="http://schemas.microsoft.com/office/drawing/2014/main" xmlns="" id="{C4822E62-9BEF-4BF3-B083-8D679D34FA1A}"/>
                </a:ext>
              </a:extLst>
            </p:cNvPr>
            <p:cNvSpPr/>
            <p:nvPr/>
          </p:nvSpPr>
          <p:spPr>
            <a:xfrm>
              <a:off x="3173881" y="4800199"/>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타원 162">
              <a:extLst>
                <a:ext uri="{FF2B5EF4-FFF2-40B4-BE49-F238E27FC236}">
                  <a16:creationId xmlns:a16="http://schemas.microsoft.com/office/drawing/2014/main" xmlns="" id="{DE841FF2-1043-4237-A178-5871F71217A7}"/>
                </a:ext>
              </a:extLst>
            </p:cNvPr>
            <p:cNvSpPr/>
            <p:nvPr/>
          </p:nvSpPr>
          <p:spPr>
            <a:xfrm>
              <a:off x="3169165" y="4856458"/>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6" name="타원 163">
              <a:extLst>
                <a:ext uri="{FF2B5EF4-FFF2-40B4-BE49-F238E27FC236}">
                  <a16:creationId xmlns:a16="http://schemas.microsoft.com/office/drawing/2014/main" xmlns="" id="{A0816E6A-B87C-4118-B03F-868E3E273755}"/>
                </a:ext>
              </a:extLst>
            </p:cNvPr>
            <p:cNvSpPr/>
            <p:nvPr/>
          </p:nvSpPr>
          <p:spPr>
            <a:xfrm>
              <a:off x="3209211" y="505128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타원 158">
              <a:extLst>
                <a:ext uri="{FF2B5EF4-FFF2-40B4-BE49-F238E27FC236}">
                  <a16:creationId xmlns:a16="http://schemas.microsoft.com/office/drawing/2014/main" xmlns="" id="{3329F811-63A7-4214-BB27-1BBE43A07C93}"/>
                </a:ext>
              </a:extLst>
            </p:cNvPr>
            <p:cNvSpPr/>
            <p:nvPr/>
          </p:nvSpPr>
          <p:spPr>
            <a:xfrm>
              <a:off x="3280606" y="4920964"/>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8" name="그룹 37">
              <a:extLst>
                <a:ext uri="{FF2B5EF4-FFF2-40B4-BE49-F238E27FC236}">
                  <a16:creationId xmlns:a16="http://schemas.microsoft.com/office/drawing/2014/main" xmlns="" id="{4F779372-DD46-4591-8D45-3B2580A12C65}"/>
                </a:ext>
              </a:extLst>
            </p:cNvPr>
            <p:cNvGrpSpPr/>
            <p:nvPr/>
          </p:nvGrpSpPr>
          <p:grpSpPr>
            <a:xfrm>
              <a:off x="2904396" y="3558029"/>
              <a:ext cx="831653" cy="823143"/>
              <a:chOff x="1242272" y="3783237"/>
              <a:chExt cx="831653" cy="823143"/>
            </a:xfrm>
          </p:grpSpPr>
          <p:sp>
            <p:nvSpPr>
              <p:cNvPr id="257" name="직사각형 57">
                <a:extLst>
                  <a:ext uri="{FF2B5EF4-FFF2-40B4-BE49-F238E27FC236}">
                    <a16:creationId xmlns:a16="http://schemas.microsoft.com/office/drawing/2014/main" xmlns="" id="{C590512B-927A-4FA3-AAD3-D536B151F7DE}"/>
                  </a:ext>
                </a:extLst>
              </p:cNvPr>
              <p:cNvSpPr/>
              <p:nvPr/>
            </p:nvSpPr>
            <p:spPr>
              <a:xfrm>
                <a:off x="1368790"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직사각형 58">
                <a:extLst>
                  <a:ext uri="{FF2B5EF4-FFF2-40B4-BE49-F238E27FC236}">
                    <a16:creationId xmlns:a16="http://schemas.microsoft.com/office/drawing/2014/main" xmlns="" id="{D2FD95EF-D8B7-4F01-A906-6701873363A0}"/>
                  </a:ext>
                </a:extLst>
              </p:cNvPr>
              <p:cNvSpPr/>
              <p:nvPr/>
            </p:nvSpPr>
            <p:spPr>
              <a:xfrm>
                <a:off x="1305531"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직사각형 60">
                <a:extLst>
                  <a:ext uri="{FF2B5EF4-FFF2-40B4-BE49-F238E27FC236}">
                    <a16:creationId xmlns:a16="http://schemas.microsoft.com/office/drawing/2014/main" xmlns="" id="{478EC8A1-7A97-4348-9F17-05D5FA3FFCE1}"/>
                  </a:ext>
                </a:extLst>
              </p:cNvPr>
              <p:cNvSpPr/>
              <p:nvPr/>
            </p:nvSpPr>
            <p:spPr>
              <a:xfrm>
                <a:off x="1242272"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9"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1843" y="3746198"/>
              <a:ext cx="550240" cy="550240"/>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그룹 34">
              <a:extLst>
                <a:ext uri="{FF2B5EF4-FFF2-40B4-BE49-F238E27FC236}">
                  <a16:creationId xmlns:a16="http://schemas.microsoft.com/office/drawing/2014/main" xmlns="" id="{5F34478F-BBA3-450E-8DDD-09CC2390838A}"/>
                </a:ext>
              </a:extLst>
            </p:cNvPr>
            <p:cNvGrpSpPr/>
            <p:nvPr/>
          </p:nvGrpSpPr>
          <p:grpSpPr>
            <a:xfrm>
              <a:off x="1588153" y="3558029"/>
              <a:ext cx="831653" cy="823143"/>
              <a:chOff x="129476" y="3783237"/>
              <a:chExt cx="831653" cy="823143"/>
            </a:xfrm>
          </p:grpSpPr>
          <p:sp>
            <p:nvSpPr>
              <p:cNvPr id="254" name="직사각형 51">
                <a:extLst>
                  <a:ext uri="{FF2B5EF4-FFF2-40B4-BE49-F238E27FC236}">
                    <a16:creationId xmlns:a16="http://schemas.microsoft.com/office/drawing/2014/main" xmlns="" id="{40EAA8DE-30F0-4206-8D7E-698C2512FF9E}"/>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직사각형 52">
                <a:extLst>
                  <a:ext uri="{FF2B5EF4-FFF2-40B4-BE49-F238E27FC236}">
                    <a16:creationId xmlns:a16="http://schemas.microsoft.com/office/drawing/2014/main" xmlns="" id="{DF8CEE32-225A-4C6D-9FCE-8BE5F951FDDD}"/>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직사각형 54">
                <a:extLst>
                  <a:ext uri="{FF2B5EF4-FFF2-40B4-BE49-F238E27FC236}">
                    <a16:creationId xmlns:a16="http://schemas.microsoft.com/office/drawing/2014/main" xmlns="" id="{C4B09A56-242D-4B5B-89FB-92EA485003FB}"/>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1" name="그룹 24">
              <a:extLst>
                <a:ext uri="{FF2B5EF4-FFF2-40B4-BE49-F238E27FC236}">
                  <a16:creationId xmlns:a16="http://schemas.microsoft.com/office/drawing/2014/main" xmlns="" id="{551DC6C9-E182-4D4F-8CC2-F1B868B3D8C3}"/>
                </a:ext>
              </a:extLst>
            </p:cNvPr>
            <p:cNvGrpSpPr/>
            <p:nvPr/>
          </p:nvGrpSpPr>
          <p:grpSpPr>
            <a:xfrm>
              <a:off x="1588153" y="2671173"/>
              <a:ext cx="831653" cy="823143"/>
              <a:chOff x="129476" y="2867806"/>
              <a:chExt cx="831653" cy="823143"/>
            </a:xfrm>
          </p:grpSpPr>
          <p:sp>
            <p:nvSpPr>
              <p:cNvPr id="251" name="직사각형 36">
                <a:extLst>
                  <a:ext uri="{FF2B5EF4-FFF2-40B4-BE49-F238E27FC236}">
                    <a16:creationId xmlns:a16="http://schemas.microsoft.com/office/drawing/2014/main" xmlns="" id="{2832027A-961D-462B-9F01-8844D14019D4}"/>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직사각형 35">
                <a:extLst>
                  <a:ext uri="{FF2B5EF4-FFF2-40B4-BE49-F238E27FC236}">
                    <a16:creationId xmlns:a16="http://schemas.microsoft.com/office/drawing/2014/main" xmlns="" id="{307CD315-A353-43E0-AA2B-7EF02671A274}"/>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3" name="직사각형 11">
                <a:extLst>
                  <a:ext uri="{FF2B5EF4-FFF2-40B4-BE49-F238E27FC236}">
                    <a16:creationId xmlns:a16="http://schemas.microsoft.com/office/drawing/2014/main" xmlns="" id="{E2471DA1-47D5-4D68-9A2A-22B86209EDD6}"/>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2" name="양쪽 중괄호 4">
              <a:extLst>
                <a:ext uri="{FF2B5EF4-FFF2-40B4-BE49-F238E27FC236}">
                  <a16:creationId xmlns:a16="http://schemas.microsoft.com/office/drawing/2014/main" xmlns="" id="{0F9934A1-972B-4560-A5A7-4C5EA4162513}"/>
                </a:ext>
              </a:extLst>
            </p:cNvPr>
            <p:cNvSpPr/>
            <p:nvPr/>
          </p:nvSpPr>
          <p:spPr>
            <a:xfrm>
              <a:off x="3852376" y="2760607"/>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sp>
          <p:nvSpPr>
            <p:cNvPr id="173" name="Rectangle 15">
              <a:extLst>
                <a:ext uri="{FF2B5EF4-FFF2-40B4-BE49-F238E27FC236}">
                  <a16:creationId xmlns:a16="http://schemas.microsoft.com/office/drawing/2014/main" xmlns="" id="{F5AA69A2-E4D6-4048-89E7-46C307EF2E14}"/>
                </a:ext>
              </a:extLst>
            </p:cNvPr>
            <p:cNvSpPr/>
            <p:nvPr/>
          </p:nvSpPr>
          <p:spPr>
            <a:xfrm>
              <a:off x="1512003" y="2443660"/>
              <a:ext cx="990657"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Training</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a:t>
              </a:r>
              <a:endParaRPr lang="ko-KR" altLang="en-US" sz="1300" dirty="0">
                <a:solidFill>
                  <a:schemeClr val="tx1">
                    <a:lumMod val="85000"/>
                    <a:lumOff val="15000"/>
                  </a:schemeClr>
                </a:solidFill>
                <a:latin typeface="SamsungOne 400" panose="020B0503030303020204" pitchFamily="34" charset="0"/>
              </a:endParaRPr>
            </a:p>
          </p:txBody>
        </p:sp>
        <p:sp>
          <p:nvSpPr>
            <p:cNvPr id="174" name="Rectangle 15">
              <a:extLst>
                <a:ext uri="{FF2B5EF4-FFF2-40B4-BE49-F238E27FC236}">
                  <a16:creationId xmlns:a16="http://schemas.microsoft.com/office/drawing/2014/main" xmlns="" id="{8F9B882D-4053-4ED3-B3F6-EE0D2C3CA75B}"/>
                </a:ext>
              </a:extLst>
            </p:cNvPr>
            <p:cNvSpPr/>
            <p:nvPr/>
          </p:nvSpPr>
          <p:spPr>
            <a:xfrm>
              <a:off x="2706030" y="2443660"/>
              <a:ext cx="1362552"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Feature Extraction</a:t>
              </a:r>
              <a:endParaRPr lang="ko-KR" altLang="en-US" sz="1300" dirty="0">
                <a:solidFill>
                  <a:schemeClr val="tx1">
                    <a:lumMod val="85000"/>
                    <a:lumOff val="15000"/>
                  </a:schemeClr>
                </a:solidFill>
                <a:latin typeface="SamsungOne 400" panose="020B0503030303020204" pitchFamily="34" charset="0"/>
              </a:endParaRPr>
            </a:p>
          </p:txBody>
        </p:sp>
        <p:sp>
          <p:nvSpPr>
            <p:cNvPr id="175" name="오른쪽 화살표 22">
              <a:extLst>
                <a:ext uri="{FF2B5EF4-FFF2-40B4-BE49-F238E27FC236}">
                  <a16:creationId xmlns:a16="http://schemas.microsoft.com/office/drawing/2014/main" xmlns="" id="{F5EC0F20-E5DF-4998-9692-DF686461BC18}"/>
                </a:ext>
              </a:extLst>
            </p:cNvPr>
            <p:cNvSpPr/>
            <p:nvPr/>
          </p:nvSpPr>
          <p:spPr>
            <a:xfrm>
              <a:off x="2370412"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6" name="오른쪽 화살표 81">
              <a:extLst>
                <a:ext uri="{FF2B5EF4-FFF2-40B4-BE49-F238E27FC236}">
                  <a16:creationId xmlns:a16="http://schemas.microsoft.com/office/drawing/2014/main" xmlns="" id="{B6BFECEA-53E2-4AC6-9AF0-343D4C04357E}"/>
                </a:ext>
              </a:extLst>
            </p:cNvPr>
            <p:cNvSpPr/>
            <p:nvPr/>
          </p:nvSpPr>
          <p:spPr>
            <a:xfrm>
              <a:off x="3776886"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오른쪽 화살표 82">
              <a:extLst>
                <a:ext uri="{FF2B5EF4-FFF2-40B4-BE49-F238E27FC236}">
                  <a16:creationId xmlns:a16="http://schemas.microsoft.com/office/drawing/2014/main" xmlns="" id="{7BC66AA5-46FC-4E78-BCB0-35A393726290}"/>
                </a:ext>
              </a:extLst>
            </p:cNvPr>
            <p:cNvSpPr/>
            <p:nvPr/>
          </p:nvSpPr>
          <p:spPr>
            <a:xfrm>
              <a:off x="6054163"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8" name="모서리가 둥근 직사각형 23">
              <a:extLst>
                <a:ext uri="{FF2B5EF4-FFF2-40B4-BE49-F238E27FC236}">
                  <a16:creationId xmlns:a16="http://schemas.microsoft.com/office/drawing/2014/main" xmlns="" id="{18A1EEA0-8D23-4ECA-8C2A-689F54042798}"/>
                </a:ext>
              </a:extLst>
            </p:cNvPr>
            <p:cNvSpPr/>
            <p:nvPr/>
          </p:nvSpPr>
          <p:spPr>
            <a:xfrm>
              <a:off x="1529480" y="5365118"/>
              <a:ext cx="900000"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IMAGES</a:t>
              </a:r>
              <a:endParaRPr lang="ko-KR" altLang="en-US" sz="1400" b="1" dirty="0">
                <a:solidFill>
                  <a:schemeClr val="tx1">
                    <a:lumMod val="75000"/>
                    <a:lumOff val="25000"/>
                  </a:schemeClr>
                </a:solidFill>
                <a:latin typeface="SamsungOne 400" panose="020B0503030303020204" pitchFamily="34" charset="0"/>
              </a:endParaRPr>
            </a:p>
          </p:txBody>
        </p:sp>
        <p:sp>
          <p:nvSpPr>
            <p:cNvPr id="179" name="모서리가 둥근 직사각형 78">
              <a:extLst>
                <a:ext uri="{FF2B5EF4-FFF2-40B4-BE49-F238E27FC236}">
                  <a16:creationId xmlns:a16="http://schemas.microsoft.com/office/drawing/2014/main" xmlns="" id="{AE55A78E-010A-43DD-A4D3-7CE9CB8B9D9A}"/>
                </a:ext>
              </a:extLst>
            </p:cNvPr>
            <p:cNvSpPr/>
            <p:nvPr/>
          </p:nvSpPr>
          <p:spPr>
            <a:xfrm>
              <a:off x="2681005" y="5365118"/>
              <a:ext cx="11385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FEATURES</a:t>
              </a:r>
              <a:endParaRPr lang="ko-KR" altLang="en-US" sz="1400" b="1" dirty="0">
                <a:solidFill>
                  <a:schemeClr val="tx1">
                    <a:lumMod val="75000"/>
                    <a:lumOff val="25000"/>
                  </a:schemeClr>
                </a:solidFill>
                <a:latin typeface="SamsungOne 400" panose="020B0503030303020204" pitchFamily="34" charset="0"/>
              </a:endParaRPr>
            </a:p>
          </p:txBody>
        </p:sp>
        <p:sp>
          <p:nvSpPr>
            <p:cNvPr id="180" name="모서리가 둥근 직사각형 79">
              <a:extLst>
                <a:ext uri="{FF2B5EF4-FFF2-40B4-BE49-F238E27FC236}">
                  <a16:creationId xmlns:a16="http://schemas.microsoft.com/office/drawing/2014/main" xmlns="" id="{35BA87E1-8A59-4AFA-9191-76621FDFFC58}"/>
                </a:ext>
              </a:extLst>
            </p:cNvPr>
            <p:cNvSpPr/>
            <p:nvPr/>
          </p:nvSpPr>
          <p:spPr>
            <a:xfrm>
              <a:off x="4185281" y="5248980"/>
              <a:ext cx="1948467" cy="484276"/>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tx1">
                      <a:lumMod val="75000"/>
                      <a:lumOff val="25000"/>
                    </a:schemeClr>
                  </a:solidFill>
                  <a:latin typeface="SamsungOne 700" panose="020B0803030303020204" pitchFamily="34" charset="0"/>
                  <a:ea typeface="SamsungOne 700" panose="020B0803030303020204" pitchFamily="34" charset="0"/>
                </a:rPr>
                <a:t>MACHINE LEARNING</a:t>
              </a:r>
              <a:endParaRPr lang="ko-KR" altLang="en-US" sz="1400" dirty="0">
                <a:solidFill>
                  <a:schemeClr val="tx1">
                    <a:lumMod val="75000"/>
                    <a:lumOff val="25000"/>
                  </a:schemeClr>
                </a:solidFill>
                <a:latin typeface="SamsungOne 700" panose="020B0803030303020204" pitchFamily="34" charset="0"/>
              </a:endParaRPr>
            </a:p>
          </p:txBody>
        </p:sp>
        <p:sp>
          <p:nvSpPr>
            <p:cNvPr id="181" name="모서리가 둥근 직사각형 80">
              <a:extLst>
                <a:ext uri="{FF2B5EF4-FFF2-40B4-BE49-F238E27FC236}">
                  <a16:creationId xmlns:a16="http://schemas.microsoft.com/office/drawing/2014/main" xmlns="" id="{42F8E279-8ABD-4D34-856A-DCE27FB6A172}"/>
                </a:ext>
              </a:extLst>
            </p:cNvPr>
            <p:cNvSpPr/>
            <p:nvPr/>
          </p:nvSpPr>
          <p:spPr>
            <a:xfrm>
              <a:off x="6494840" y="5365118"/>
              <a:ext cx="1894966"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WHAT THE OBJECT IS</a:t>
              </a:r>
              <a:endParaRPr lang="ko-KR" altLang="en-US" sz="1400" b="1" dirty="0">
                <a:solidFill>
                  <a:schemeClr val="tx1">
                    <a:lumMod val="75000"/>
                    <a:lumOff val="25000"/>
                  </a:schemeClr>
                </a:solidFill>
                <a:latin typeface="SamsungOne 400" panose="020B0503030303020204" pitchFamily="34" charset="0"/>
              </a:endParaRPr>
            </a:p>
          </p:txBody>
        </p:sp>
        <p:sp>
          <p:nvSpPr>
            <p:cNvPr id="182" name="Rectangle 15">
              <a:extLst>
                <a:ext uri="{FF2B5EF4-FFF2-40B4-BE49-F238E27FC236}">
                  <a16:creationId xmlns:a16="http://schemas.microsoft.com/office/drawing/2014/main" xmlns="" id="{A65C1D40-FA37-41BA-9D3A-F1AFB34E0A3B}"/>
                </a:ext>
              </a:extLst>
            </p:cNvPr>
            <p:cNvSpPr/>
            <p:nvPr/>
          </p:nvSpPr>
          <p:spPr>
            <a:xfrm>
              <a:off x="6999303" y="3019425"/>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Test Data</a:t>
              </a:r>
              <a:endParaRPr lang="ko-KR" altLang="en-US" sz="1300" dirty="0">
                <a:solidFill>
                  <a:schemeClr val="tx1">
                    <a:lumMod val="85000"/>
                    <a:lumOff val="15000"/>
                  </a:schemeClr>
                </a:solidFill>
                <a:latin typeface="SamsungOne 400" panose="020B0503030303020204" pitchFamily="34" charset="0"/>
              </a:endParaRPr>
            </a:p>
          </p:txBody>
        </p:sp>
        <p:sp>
          <p:nvSpPr>
            <p:cNvPr id="183" name="Rectangle 15">
              <a:extLst>
                <a:ext uri="{FF2B5EF4-FFF2-40B4-BE49-F238E27FC236}">
                  <a16:creationId xmlns:a16="http://schemas.microsoft.com/office/drawing/2014/main" xmlns="" id="{D4D551BE-D034-45CE-90ED-A39C7ACE1DB6}"/>
                </a:ext>
              </a:extLst>
            </p:cNvPr>
            <p:cNvSpPr/>
            <p:nvPr/>
          </p:nvSpPr>
          <p:spPr>
            <a:xfrm>
              <a:off x="6999303" y="4667368"/>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84" name="갈매기형 수장 128">
              <a:extLst>
                <a:ext uri="{FF2B5EF4-FFF2-40B4-BE49-F238E27FC236}">
                  <a16:creationId xmlns:a16="http://schemas.microsoft.com/office/drawing/2014/main" xmlns="" id="{E1218E90-AC15-4AE9-B716-EC1114DC2C06}"/>
                </a:ext>
              </a:extLst>
            </p:cNvPr>
            <p:cNvSpPr/>
            <p:nvPr/>
          </p:nvSpPr>
          <p:spPr>
            <a:xfrm>
              <a:off x="6095648" y="3673097"/>
              <a:ext cx="399192" cy="501199"/>
            </a:xfrm>
            <a:prstGeom prst="chevron">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85" name="그룹 176">
              <a:extLst>
                <a:ext uri="{FF2B5EF4-FFF2-40B4-BE49-F238E27FC236}">
                  <a16:creationId xmlns:a16="http://schemas.microsoft.com/office/drawing/2014/main" xmlns="" id="{5CF7215E-E6FB-4556-9F28-312D68D2100C}"/>
                </a:ext>
              </a:extLst>
            </p:cNvPr>
            <p:cNvGrpSpPr/>
            <p:nvPr/>
          </p:nvGrpSpPr>
          <p:grpSpPr>
            <a:xfrm>
              <a:off x="4069595" y="2789182"/>
              <a:ext cx="1984568" cy="2058301"/>
              <a:chOff x="4357064" y="3174154"/>
              <a:chExt cx="1984568" cy="2058301"/>
            </a:xfrm>
          </p:grpSpPr>
          <p:sp>
            <p:nvSpPr>
              <p:cNvPr id="214" name="Rectangle 15">
                <a:extLst>
                  <a:ext uri="{FF2B5EF4-FFF2-40B4-BE49-F238E27FC236}">
                    <a16:creationId xmlns:a16="http://schemas.microsoft.com/office/drawing/2014/main" xmlns="" id="{1C65D13F-506A-4A5C-B056-86369ECAD60D}"/>
                  </a:ext>
                </a:extLst>
              </p:cNvPr>
              <p:cNvSpPr/>
              <p:nvPr/>
            </p:nvSpPr>
            <p:spPr>
              <a:xfrm>
                <a:off x="4357064" y="3174154"/>
                <a:ext cx="1984568" cy="400110"/>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Machine Learning</a:t>
                </a:r>
              </a:p>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Model Classification</a:t>
                </a:r>
                <a:endParaRPr lang="ko-KR" altLang="en-US" sz="1300" dirty="0">
                  <a:solidFill>
                    <a:schemeClr val="tx1">
                      <a:lumMod val="85000"/>
                      <a:lumOff val="15000"/>
                    </a:schemeClr>
                  </a:solidFill>
                  <a:latin typeface="SamsungOne 400" panose="020B0503030303020204" pitchFamily="34" charset="0"/>
                </a:endParaRPr>
              </a:p>
            </p:txBody>
          </p:sp>
          <p:grpSp>
            <p:nvGrpSpPr>
              <p:cNvPr id="215" name="그룹 175">
                <a:extLst>
                  <a:ext uri="{FF2B5EF4-FFF2-40B4-BE49-F238E27FC236}">
                    <a16:creationId xmlns:a16="http://schemas.microsoft.com/office/drawing/2014/main" xmlns="" id="{5A3FE9FB-6678-4E53-98B5-9F3ADB228BFC}"/>
                  </a:ext>
                </a:extLst>
              </p:cNvPr>
              <p:cNvGrpSpPr/>
              <p:nvPr/>
            </p:nvGrpSpPr>
            <p:grpSpPr>
              <a:xfrm>
                <a:off x="4677891" y="3564934"/>
                <a:ext cx="1476773" cy="1667521"/>
                <a:chOff x="4677891" y="3564934"/>
                <a:chExt cx="1476773" cy="1667521"/>
              </a:xfrm>
            </p:grpSpPr>
            <p:sp>
              <p:nvSpPr>
                <p:cNvPr id="216" name="직사각형 99">
                  <a:extLst>
                    <a:ext uri="{FF2B5EF4-FFF2-40B4-BE49-F238E27FC236}">
                      <a16:creationId xmlns:a16="http://schemas.microsoft.com/office/drawing/2014/main" xmlns="" id="{7DB28E37-4694-4738-A1CD-0E76D5E986F4}"/>
                    </a:ext>
                  </a:extLst>
                </p:cNvPr>
                <p:cNvSpPr/>
                <p:nvPr/>
              </p:nvSpPr>
              <p:spPr>
                <a:xfrm>
                  <a:off x="4926788" y="3618830"/>
                  <a:ext cx="948716" cy="138547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직사각형 97">
                  <a:extLst>
                    <a:ext uri="{FF2B5EF4-FFF2-40B4-BE49-F238E27FC236}">
                      <a16:creationId xmlns:a16="http://schemas.microsoft.com/office/drawing/2014/main" xmlns="" id="{D4287250-4668-44A8-A3BF-1289C1281E80}"/>
                    </a:ext>
                  </a:extLst>
                </p:cNvPr>
                <p:cNvSpPr/>
                <p:nvPr/>
              </p:nvSpPr>
              <p:spPr>
                <a:xfrm>
                  <a:off x="4677891"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직사각형 97">
                  <a:extLst>
                    <a:ext uri="{FF2B5EF4-FFF2-40B4-BE49-F238E27FC236}">
                      <a16:creationId xmlns:a16="http://schemas.microsoft.com/office/drawing/2014/main" xmlns="" id="{4CD0EFF6-0B4A-4F4E-AB20-89A5343B8F8C}"/>
                    </a:ext>
                  </a:extLst>
                </p:cNvPr>
                <p:cNvSpPr/>
                <p:nvPr/>
              </p:nvSpPr>
              <p:spPr>
                <a:xfrm flipH="1" flipV="1">
                  <a:off x="5543153"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9" name="직선 연결선 50">
                  <a:extLst>
                    <a:ext uri="{FF2B5EF4-FFF2-40B4-BE49-F238E27FC236}">
                      <a16:creationId xmlns:a16="http://schemas.microsoft.com/office/drawing/2014/main" xmlns="" id="{74A1D07B-9473-4913-85B3-9FDADEA3085F}"/>
                    </a:ext>
                  </a:extLst>
                </p:cNvPr>
                <p:cNvCxnSpPr/>
                <p:nvPr/>
              </p:nvCxnSpPr>
              <p:spPr>
                <a:xfrm>
                  <a:off x="4677891" y="3564934"/>
                  <a:ext cx="0" cy="1440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96">
                  <a:extLst>
                    <a:ext uri="{FF2B5EF4-FFF2-40B4-BE49-F238E27FC236}">
                      <a16:creationId xmlns:a16="http://schemas.microsoft.com/office/drawing/2014/main" xmlns="" id="{38A8A244-E7CF-4C32-8950-B99157E51D44}"/>
                    </a:ext>
                  </a:extLst>
                </p:cNvPr>
                <p:cNvCxnSpPr/>
                <p:nvPr/>
              </p:nvCxnSpPr>
              <p:spPr>
                <a:xfrm>
                  <a:off x="4677891" y="5004300"/>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타원 100">
                  <a:extLst>
                    <a:ext uri="{FF2B5EF4-FFF2-40B4-BE49-F238E27FC236}">
                      <a16:creationId xmlns:a16="http://schemas.microsoft.com/office/drawing/2014/main" xmlns="" id="{C0F2BFA3-0810-4506-AB9F-03358E9A017D}"/>
                    </a:ext>
                  </a:extLst>
                </p:cNvPr>
                <p:cNvSpPr/>
                <p:nvPr/>
              </p:nvSpPr>
              <p:spPr>
                <a:xfrm>
                  <a:off x="4778403" y="477932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타원 101">
                  <a:extLst>
                    <a:ext uri="{FF2B5EF4-FFF2-40B4-BE49-F238E27FC236}">
                      <a16:creationId xmlns:a16="http://schemas.microsoft.com/office/drawing/2014/main" xmlns="" id="{9C65E157-E506-40B4-A85A-B340467AC1B9}"/>
                    </a:ext>
                  </a:extLst>
                </p:cNvPr>
                <p:cNvSpPr/>
                <p:nvPr/>
              </p:nvSpPr>
              <p:spPr>
                <a:xfrm>
                  <a:off x="4882412" y="475521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타원 102">
                  <a:extLst>
                    <a:ext uri="{FF2B5EF4-FFF2-40B4-BE49-F238E27FC236}">
                      <a16:creationId xmlns:a16="http://schemas.microsoft.com/office/drawing/2014/main" xmlns="" id="{7298E3D4-2DF0-40B1-88EC-6A1AECF9100F}"/>
                    </a:ext>
                  </a:extLst>
                </p:cNvPr>
                <p:cNvSpPr/>
                <p:nvPr/>
              </p:nvSpPr>
              <p:spPr>
                <a:xfrm>
                  <a:off x="4990412" y="4774424"/>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4" name="타원 103">
                  <a:extLst>
                    <a:ext uri="{FF2B5EF4-FFF2-40B4-BE49-F238E27FC236}">
                      <a16:creationId xmlns:a16="http://schemas.microsoft.com/office/drawing/2014/main" xmlns="" id="{2B9E619C-BF52-4AD1-B477-3A362C28564D}"/>
                    </a:ext>
                  </a:extLst>
                </p:cNvPr>
                <p:cNvSpPr/>
                <p:nvPr/>
              </p:nvSpPr>
              <p:spPr>
                <a:xfrm>
                  <a:off x="4753852" y="48810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5" name="타원 104">
                  <a:extLst>
                    <a:ext uri="{FF2B5EF4-FFF2-40B4-BE49-F238E27FC236}">
                      <a16:creationId xmlns:a16="http://schemas.microsoft.com/office/drawing/2014/main" xmlns="" id="{179AEDF4-1F1B-4FB0-9B06-2DC9A3B2A1AC}"/>
                    </a:ext>
                  </a:extLst>
                </p:cNvPr>
                <p:cNvSpPr/>
                <p:nvPr/>
              </p:nvSpPr>
              <p:spPr>
                <a:xfrm>
                  <a:off x="4866818" y="48577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6" name="타원 105">
                  <a:extLst>
                    <a:ext uri="{FF2B5EF4-FFF2-40B4-BE49-F238E27FC236}">
                      <a16:creationId xmlns:a16="http://schemas.microsoft.com/office/drawing/2014/main" xmlns="" id="{64408AA3-AB54-4653-9F36-DB3299B74CA4}"/>
                    </a:ext>
                  </a:extLst>
                </p:cNvPr>
                <p:cNvSpPr/>
                <p:nvPr/>
              </p:nvSpPr>
              <p:spPr>
                <a:xfrm>
                  <a:off x="4974130" y="488434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타원 226">
                  <a:extLst>
                    <a:ext uri="{FF2B5EF4-FFF2-40B4-BE49-F238E27FC236}">
                      <a16:creationId xmlns:a16="http://schemas.microsoft.com/office/drawing/2014/main" xmlns="" id="{57C5D731-8B35-4005-ABDA-F561AECC137C}"/>
                    </a:ext>
                  </a:extLst>
                </p:cNvPr>
                <p:cNvSpPr/>
                <p:nvPr/>
              </p:nvSpPr>
              <p:spPr>
                <a:xfrm>
                  <a:off x="5261527" y="438510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타원 227">
                  <a:extLst>
                    <a:ext uri="{FF2B5EF4-FFF2-40B4-BE49-F238E27FC236}">
                      <a16:creationId xmlns:a16="http://schemas.microsoft.com/office/drawing/2014/main" xmlns="" id="{6424CC49-7B58-4D4B-9329-BD622697153C}"/>
                    </a:ext>
                  </a:extLst>
                </p:cNvPr>
                <p:cNvSpPr/>
                <p:nvPr/>
              </p:nvSpPr>
              <p:spPr>
                <a:xfrm>
                  <a:off x="5358685" y="439747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xmlns="" id="{F7FFCC08-1C5F-4FBB-A81D-48AEBCA6DDAE}"/>
                    </a:ext>
                  </a:extLst>
                </p:cNvPr>
                <p:cNvSpPr/>
                <p:nvPr/>
              </p:nvSpPr>
              <p:spPr>
                <a:xfrm>
                  <a:off x="5486323" y="43603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0" name="타원 229">
                  <a:extLst>
                    <a:ext uri="{FF2B5EF4-FFF2-40B4-BE49-F238E27FC236}">
                      <a16:creationId xmlns:a16="http://schemas.microsoft.com/office/drawing/2014/main" xmlns="" id="{2A5F22CB-F059-4FBD-9D93-35BEE8BC14F6}"/>
                    </a:ext>
                  </a:extLst>
                </p:cNvPr>
                <p:cNvSpPr/>
                <p:nvPr/>
              </p:nvSpPr>
              <p:spPr>
                <a:xfrm>
                  <a:off x="5412976" y="399932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타원 230">
                  <a:extLst>
                    <a:ext uri="{FF2B5EF4-FFF2-40B4-BE49-F238E27FC236}">
                      <a16:creationId xmlns:a16="http://schemas.microsoft.com/office/drawing/2014/main" xmlns="" id="{9EA72C9A-3C44-47EA-842F-AA999D8616A2}"/>
                    </a:ext>
                  </a:extLst>
                </p:cNvPr>
                <p:cNvSpPr/>
                <p:nvPr/>
              </p:nvSpPr>
              <p:spPr>
                <a:xfrm>
                  <a:off x="5445560" y="412798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타원 231">
                  <a:extLst>
                    <a:ext uri="{FF2B5EF4-FFF2-40B4-BE49-F238E27FC236}">
                      <a16:creationId xmlns:a16="http://schemas.microsoft.com/office/drawing/2014/main" xmlns="" id="{C84E6A28-C976-4943-AEF8-CED4C7986580}"/>
                    </a:ext>
                  </a:extLst>
                </p:cNvPr>
                <p:cNvSpPr/>
                <p:nvPr/>
              </p:nvSpPr>
              <p:spPr>
                <a:xfrm>
                  <a:off x="5501786" y="42207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3" name="타원 232">
                  <a:extLst>
                    <a:ext uri="{FF2B5EF4-FFF2-40B4-BE49-F238E27FC236}">
                      <a16:creationId xmlns:a16="http://schemas.microsoft.com/office/drawing/2014/main" xmlns="" id="{8BD3CCDF-A807-414C-9C3C-CF3FC2CED500}"/>
                    </a:ext>
                  </a:extLst>
                </p:cNvPr>
                <p:cNvSpPr/>
                <p:nvPr/>
              </p:nvSpPr>
              <p:spPr>
                <a:xfrm>
                  <a:off x="5404211" y="42654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4" name="타원 233">
                  <a:extLst>
                    <a:ext uri="{FF2B5EF4-FFF2-40B4-BE49-F238E27FC236}">
                      <a16:creationId xmlns:a16="http://schemas.microsoft.com/office/drawing/2014/main" xmlns="" id="{B38133C9-6CBC-482C-A84F-462AD315B436}"/>
                    </a:ext>
                  </a:extLst>
                </p:cNvPr>
                <p:cNvSpPr/>
                <p:nvPr/>
              </p:nvSpPr>
              <p:spPr>
                <a:xfrm>
                  <a:off x="5287462" y="426818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5" name="타원 234">
                  <a:extLst>
                    <a:ext uri="{FF2B5EF4-FFF2-40B4-BE49-F238E27FC236}">
                      <a16:creationId xmlns:a16="http://schemas.microsoft.com/office/drawing/2014/main" xmlns="" id="{43F271DE-C0F5-4E0E-8DD9-5C9CF0E5D773}"/>
                    </a:ext>
                  </a:extLst>
                </p:cNvPr>
                <p:cNvSpPr/>
                <p:nvPr/>
              </p:nvSpPr>
              <p:spPr>
                <a:xfrm>
                  <a:off x="534934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6" name="타원 235">
                  <a:extLst>
                    <a:ext uri="{FF2B5EF4-FFF2-40B4-BE49-F238E27FC236}">
                      <a16:creationId xmlns:a16="http://schemas.microsoft.com/office/drawing/2014/main" xmlns="" id="{CBAABB73-634A-4563-99B4-23AFF03F8F10}"/>
                    </a:ext>
                  </a:extLst>
                </p:cNvPr>
                <p:cNvSpPr/>
                <p:nvPr/>
              </p:nvSpPr>
              <p:spPr>
                <a:xfrm>
                  <a:off x="5339822" y="4057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7" name="타원 236">
                  <a:extLst>
                    <a:ext uri="{FF2B5EF4-FFF2-40B4-BE49-F238E27FC236}">
                      <a16:creationId xmlns:a16="http://schemas.microsoft.com/office/drawing/2014/main" xmlns="" id="{6CC4973D-0477-4246-9EFE-05D2F4CF0255}"/>
                    </a:ext>
                  </a:extLst>
                </p:cNvPr>
                <p:cNvSpPr/>
                <p:nvPr/>
              </p:nvSpPr>
              <p:spPr>
                <a:xfrm>
                  <a:off x="5619557" y="398133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8" name="타원 237">
                  <a:extLst>
                    <a:ext uri="{FF2B5EF4-FFF2-40B4-BE49-F238E27FC236}">
                      <a16:creationId xmlns:a16="http://schemas.microsoft.com/office/drawing/2014/main" xmlns="" id="{F60F6BDA-ED74-458C-8BD2-7BF4ED6ABCA5}"/>
                    </a:ext>
                  </a:extLst>
                </p:cNvPr>
                <p:cNvSpPr/>
                <p:nvPr/>
              </p:nvSpPr>
              <p:spPr>
                <a:xfrm>
                  <a:off x="5648500" y="407729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타원 238">
                  <a:extLst>
                    <a:ext uri="{FF2B5EF4-FFF2-40B4-BE49-F238E27FC236}">
                      <a16:creationId xmlns:a16="http://schemas.microsoft.com/office/drawing/2014/main" xmlns="" id="{47BEFC57-60A8-4994-9B72-D6FD793B1F76}"/>
                    </a:ext>
                  </a:extLst>
                </p:cNvPr>
                <p:cNvSpPr/>
                <p:nvPr/>
              </p:nvSpPr>
              <p:spPr>
                <a:xfrm>
                  <a:off x="564126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0" name="타원 239">
                  <a:extLst>
                    <a:ext uri="{FF2B5EF4-FFF2-40B4-BE49-F238E27FC236}">
                      <a16:creationId xmlns:a16="http://schemas.microsoft.com/office/drawing/2014/main" xmlns="" id="{8F887D15-F992-4D07-B553-A24CBAF19799}"/>
                    </a:ext>
                  </a:extLst>
                </p:cNvPr>
                <p:cNvSpPr/>
                <p:nvPr/>
              </p:nvSpPr>
              <p:spPr>
                <a:xfrm>
                  <a:off x="5667552" y="428059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1" name="타원 240">
                  <a:extLst>
                    <a:ext uri="{FF2B5EF4-FFF2-40B4-BE49-F238E27FC236}">
                      <a16:creationId xmlns:a16="http://schemas.microsoft.com/office/drawing/2014/main" xmlns="" id="{5015B0AB-226C-4EEE-AD19-486E6F836373}"/>
                    </a:ext>
                  </a:extLst>
                </p:cNvPr>
                <p:cNvSpPr/>
                <p:nvPr/>
              </p:nvSpPr>
              <p:spPr>
                <a:xfrm>
                  <a:off x="5724645" y="398091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타원 241">
                  <a:extLst>
                    <a:ext uri="{FF2B5EF4-FFF2-40B4-BE49-F238E27FC236}">
                      <a16:creationId xmlns:a16="http://schemas.microsoft.com/office/drawing/2014/main" xmlns="" id="{C17EB06F-1D29-40BA-AA9C-5574DE451A86}"/>
                    </a:ext>
                  </a:extLst>
                </p:cNvPr>
                <p:cNvSpPr/>
                <p:nvPr/>
              </p:nvSpPr>
              <p:spPr>
                <a:xfrm>
                  <a:off x="5809808" y="401950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타원 242">
                  <a:extLst>
                    <a:ext uri="{FF2B5EF4-FFF2-40B4-BE49-F238E27FC236}">
                      <a16:creationId xmlns:a16="http://schemas.microsoft.com/office/drawing/2014/main" xmlns="" id="{0B67A7B7-6612-40B7-BE3A-E69D9CA58073}"/>
                    </a:ext>
                  </a:extLst>
                </p:cNvPr>
                <p:cNvSpPr/>
                <p:nvPr/>
              </p:nvSpPr>
              <p:spPr>
                <a:xfrm>
                  <a:off x="5819452" y="4116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타원 243">
                  <a:extLst>
                    <a:ext uri="{FF2B5EF4-FFF2-40B4-BE49-F238E27FC236}">
                      <a16:creationId xmlns:a16="http://schemas.microsoft.com/office/drawing/2014/main" xmlns="" id="{876FFD9D-0D64-430A-9FBF-B63A29B7F416}"/>
                    </a:ext>
                  </a:extLst>
                </p:cNvPr>
                <p:cNvSpPr/>
                <p:nvPr/>
              </p:nvSpPr>
              <p:spPr>
                <a:xfrm>
                  <a:off x="5891452" y="4188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5" name="타원 244">
                  <a:extLst>
                    <a:ext uri="{FF2B5EF4-FFF2-40B4-BE49-F238E27FC236}">
                      <a16:creationId xmlns:a16="http://schemas.microsoft.com/office/drawing/2014/main" xmlns="" id="{B8C97526-45B1-4A28-9B55-21A0AA8634F4}"/>
                    </a:ext>
                  </a:extLst>
                </p:cNvPr>
                <p:cNvSpPr/>
                <p:nvPr/>
              </p:nvSpPr>
              <p:spPr>
                <a:xfrm>
                  <a:off x="5740829" y="4093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6" name="타원 245">
                  <a:extLst>
                    <a:ext uri="{FF2B5EF4-FFF2-40B4-BE49-F238E27FC236}">
                      <a16:creationId xmlns:a16="http://schemas.microsoft.com/office/drawing/2014/main" xmlns="" id="{01AAEDF2-D395-4B2D-B123-B3ABD664226F}"/>
                    </a:ext>
                  </a:extLst>
                </p:cNvPr>
                <p:cNvSpPr/>
                <p:nvPr/>
              </p:nvSpPr>
              <p:spPr>
                <a:xfrm>
                  <a:off x="5747452" y="4193055"/>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7" name="타원 246">
                  <a:extLst>
                    <a:ext uri="{FF2B5EF4-FFF2-40B4-BE49-F238E27FC236}">
                      <a16:creationId xmlns:a16="http://schemas.microsoft.com/office/drawing/2014/main" xmlns="" id="{62B72669-36A2-42DE-A103-AFDAECC0D4AD}"/>
                    </a:ext>
                  </a:extLst>
                </p:cNvPr>
                <p:cNvSpPr/>
                <p:nvPr/>
              </p:nvSpPr>
              <p:spPr>
                <a:xfrm>
                  <a:off x="5819452" y="426066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8" name="Rectangle 15">
                  <a:extLst>
                    <a:ext uri="{FF2B5EF4-FFF2-40B4-BE49-F238E27FC236}">
                      <a16:creationId xmlns:a16="http://schemas.microsoft.com/office/drawing/2014/main" xmlns="" id="{07D230F6-D4D7-4710-BDF2-8A6FD538BD6A}"/>
                    </a:ext>
                  </a:extLst>
                </p:cNvPr>
                <p:cNvSpPr/>
                <p:nvPr/>
              </p:nvSpPr>
              <p:spPr>
                <a:xfrm>
                  <a:off x="4693131"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249" name="Rectangle 15">
                  <a:extLst>
                    <a:ext uri="{FF2B5EF4-FFF2-40B4-BE49-F238E27FC236}">
                      <a16:creationId xmlns:a16="http://schemas.microsoft.com/office/drawing/2014/main" xmlns="" id="{51C2069E-B0B3-4610-8A3D-E7069A4E4CC1}"/>
                    </a:ext>
                  </a:extLst>
                </p:cNvPr>
                <p:cNvSpPr/>
                <p:nvPr/>
              </p:nvSpPr>
              <p:spPr>
                <a:xfrm>
                  <a:off x="5178025"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Dog</a:t>
                  </a:r>
                  <a:endParaRPr lang="ko-KR" altLang="en-US" sz="1300" dirty="0">
                    <a:solidFill>
                      <a:schemeClr val="tx1">
                        <a:lumMod val="85000"/>
                        <a:lumOff val="15000"/>
                      </a:schemeClr>
                    </a:solidFill>
                    <a:latin typeface="SamsungOne 400" panose="020B0503030303020204" pitchFamily="34" charset="0"/>
                  </a:endParaRPr>
                </a:p>
              </p:txBody>
            </p:sp>
            <p:sp>
              <p:nvSpPr>
                <p:cNvPr id="250" name="Rectangle 15">
                  <a:extLst>
                    <a:ext uri="{FF2B5EF4-FFF2-40B4-BE49-F238E27FC236}">
                      <a16:creationId xmlns:a16="http://schemas.microsoft.com/office/drawing/2014/main" xmlns="" id="{F8FC8CAE-F04B-44A2-815B-C7880B2A59C3}"/>
                    </a:ext>
                  </a:extLst>
                </p:cNvPr>
                <p:cNvSpPr/>
                <p:nvPr/>
              </p:nvSpPr>
              <p:spPr>
                <a:xfrm>
                  <a:off x="5647679"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Parrot</a:t>
                  </a:r>
                  <a:endParaRPr lang="ko-KR" altLang="en-US" sz="1300" dirty="0">
                    <a:solidFill>
                      <a:schemeClr val="tx1">
                        <a:lumMod val="85000"/>
                        <a:lumOff val="15000"/>
                      </a:schemeClr>
                    </a:solidFill>
                    <a:latin typeface="SamsungOne 400" panose="020B0503030303020204" pitchFamily="34" charset="0"/>
                  </a:endParaRPr>
                </a:p>
              </p:txBody>
            </p:sp>
          </p:grpSp>
        </p:grpSp>
        <p:sp>
          <p:nvSpPr>
            <p:cNvPr id="186" name="타원 135">
              <a:extLst>
                <a:ext uri="{FF2B5EF4-FFF2-40B4-BE49-F238E27FC236}">
                  <a16:creationId xmlns:a16="http://schemas.microsoft.com/office/drawing/2014/main" xmlns="" id="{0AB5E75A-BD1A-4575-8D88-0B829FA8BF19}"/>
                </a:ext>
              </a:extLst>
            </p:cNvPr>
            <p:cNvSpPr/>
            <p:nvPr/>
          </p:nvSpPr>
          <p:spPr>
            <a:xfrm>
              <a:off x="3369271" y="2935898"/>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7" name="타원 136">
              <a:extLst>
                <a:ext uri="{FF2B5EF4-FFF2-40B4-BE49-F238E27FC236}">
                  <a16:creationId xmlns:a16="http://schemas.microsoft.com/office/drawing/2014/main" xmlns="" id="{73DFC4BD-392F-41B0-85C1-D9557311EE28}"/>
                </a:ext>
              </a:extLst>
            </p:cNvPr>
            <p:cNvSpPr/>
            <p:nvPr/>
          </p:nvSpPr>
          <p:spPr>
            <a:xfrm>
              <a:off x="3217050" y="295707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타원 137">
              <a:extLst>
                <a:ext uri="{FF2B5EF4-FFF2-40B4-BE49-F238E27FC236}">
                  <a16:creationId xmlns:a16="http://schemas.microsoft.com/office/drawing/2014/main" xmlns="" id="{910E6293-0167-42EF-BBCC-BA955ACF2AE8}"/>
                </a:ext>
              </a:extLst>
            </p:cNvPr>
            <p:cNvSpPr/>
            <p:nvPr/>
          </p:nvSpPr>
          <p:spPr>
            <a:xfrm>
              <a:off x="3367100" y="3023749"/>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38">
              <a:extLst>
                <a:ext uri="{FF2B5EF4-FFF2-40B4-BE49-F238E27FC236}">
                  <a16:creationId xmlns:a16="http://schemas.microsoft.com/office/drawing/2014/main" xmlns="" id="{B711699A-DC89-4804-B0B0-6FF85DA6CE47}"/>
                </a:ext>
              </a:extLst>
            </p:cNvPr>
            <p:cNvSpPr/>
            <p:nvPr/>
          </p:nvSpPr>
          <p:spPr>
            <a:xfrm>
              <a:off x="3074057" y="2888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0" name="타원 139">
              <a:extLst>
                <a:ext uri="{FF2B5EF4-FFF2-40B4-BE49-F238E27FC236}">
                  <a16:creationId xmlns:a16="http://schemas.microsoft.com/office/drawing/2014/main" xmlns="" id="{583A46C7-7A13-4E7F-9897-DAE9343A1D1B}"/>
                </a:ext>
              </a:extLst>
            </p:cNvPr>
            <p:cNvSpPr/>
            <p:nvPr/>
          </p:nvSpPr>
          <p:spPr>
            <a:xfrm>
              <a:off x="3165489" y="2924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타원 140">
              <a:extLst>
                <a:ext uri="{FF2B5EF4-FFF2-40B4-BE49-F238E27FC236}">
                  <a16:creationId xmlns:a16="http://schemas.microsoft.com/office/drawing/2014/main" xmlns="" id="{003E8779-2DDE-4384-8B5E-CD8C43CC37D4}"/>
                </a:ext>
              </a:extLst>
            </p:cNvPr>
            <p:cNvSpPr/>
            <p:nvPr/>
          </p:nvSpPr>
          <p:spPr>
            <a:xfrm>
              <a:off x="3079352" y="294204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2" name="타원 141">
              <a:extLst>
                <a:ext uri="{FF2B5EF4-FFF2-40B4-BE49-F238E27FC236}">
                  <a16:creationId xmlns:a16="http://schemas.microsoft.com/office/drawing/2014/main" xmlns="" id="{266267A8-C71C-4CCB-9C17-5219544749D8}"/>
                </a:ext>
              </a:extLst>
            </p:cNvPr>
            <p:cNvSpPr/>
            <p:nvPr/>
          </p:nvSpPr>
          <p:spPr>
            <a:xfrm>
              <a:off x="3078804" y="30411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42">
              <a:extLst>
                <a:ext uri="{FF2B5EF4-FFF2-40B4-BE49-F238E27FC236}">
                  <a16:creationId xmlns:a16="http://schemas.microsoft.com/office/drawing/2014/main" xmlns="" id="{0574DE07-2CA5-4139-9BA6-548B110D1917}"/>
                </a:ext>
              </a:extLst>
            </p:cNvPr>
            <p:cNvSpPr/>
            <p:nvPr/>
          </p:nvSpPr>
          <p:spPr>
            <a:xfrm>
              <a:off x="3250256" y="3160232"/>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타원 143">
              <a:extLst>
                <a:ext uri="{FF2B5EF4-FFF2-40B4-BE49-F238E27FC236}">
                  <a16:creationId xmlns:a16="http://schemas.microsoft.com/office/drawing/2014/main" xmlns="" id="{5446E662-0699-4E72-862E-9C8BCFC464ED}"/>
                </a:ext>
              </a:extLst>
            </p:cNvPr>
            <p:cNvSpPr/>
            <p:nvPr/>
          </p:nvSpPr>
          <p:spPr>
            <a:xfrm>
              <a:off x="3387306" y="319844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타원 144">
              <a:extLst>
                <a:ext uri="{FF2B5EF4-FFF2-40B4-BE49-F238E27FC236}">
                  <a16:creationId xmlns:a16="http://schemas.microsoft.com/office/drawing/2014/main" xmlns="" id="{4473B0FE-4905-493F-99C5-89F961E83BEE}"/>
                </a:ext>
              </a:extLst>
            </p:cNvPr>
            <p:cNvSpPr/>
            <p:nvPr/>
          </p:nvSpPr>
          <p:spPr>
            <a:xfrm>
              <a:off x="3154996" y="336980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6" name="타원 145">
              <a:extLst>
                <a:ext uri="{FF2B5EF4-FFF2-40B4-BE49-F238E27FC236}">
                  <a16:creationId xmlns:a16="http://schemas.microsoft.com/office/drawing/2014/main" xmlns="" id="{CFA4216B-393B-4CFE-B3C1-91DB0B192DD3}"/>
                </a:ext>
              </a:extLst>
            </p:cNvPr>
            <p:cNvSpPr/>
            <p:nvPr/>
          </p:nvSpPr>
          <p:spPr>
            <a:xfrm>
              <a:off x="3106192" y="3258151"/>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7" name="타원 147">
              <a:extLst>
                <a:ext uri="{FF2B5EF4-FFF2-40B4-BE49-F238E27FC236}">
                  <a16:creationId xmlns:a16="http://schemas.microsoft.com/office/drawing/2014/main" xmlns="" id="{114A1673-5401-47D0-BA4C-1C3CA8F3753E}"/>
                </a:ext>
              </a:extLst>
            </p:cNvPr>
            <p:cNvSpPr/>
            <p:nvPr/>
          </p:nvSpPr>
          <p:spPr>
            <a:xfrm>
              <a:off x="3403100" y="3725115"/>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8" name="타원 148">
              <a:extLst>
                <a:ext uri="{FF2B5EF4-FFF2-40B4-BE49-F238E27FC236}">
                  <a16:creationId xmlns:a16="http://schemas.microsoft.com/office/drawing/2014/main" xmlns="" id="{73CA9EB9-C2AD-4C0C-ABBA-7A8B68B189FF}"/>
                </a:ext>
              </a:extLst>
            </p:cNvPr>
            <p:cNvSpPr/>
            <p:nvPr/>
          </p:nvSpPr>
          <p:spPr>
            <a:xfrm>
              <a:off x="3135262" y="381084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49">
              <a:extLst>
                <a:ext uri="{FF2B5EF4-FFF2-40B4-BE49-F238E27FC236}">
                  <a16:creationId xmlns:a16="http://schemas.microsoft.com/office/drawing/2014/main" xmlns="" id="{8FB62AFB-704E-4F34-AA73-C9348552DE75}"/>
                </a:ext>
              </a:extLst>
            </p:cNvPr>
            <p:cNvSpPr/>
            <p:nvPr/>
          </p:nvSpPr>
          <p:spPr>
            <a:xfrm>
              <a:off x="3387306" y="3799194"/>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타원 150">
              <a:extLst>
                <a:ext uri="{FF2B5EF4-FFF2-40B4-BE49-F238E27FC236}">
                  <a16:creationId xmlns:a16="http://schemas.microsoft.com/office/drawing/2014/main" xmlns="" id="{8E112F96-8F93-4889-A0E8-CDEBCD0687D8}"/>
                </a:ext>
              </a:extLst>
            </p:cNvPr>
            <p:cNvSpPr/>
            <p:nvPr/>
          </p:nvSpPr>
          <p:spPr>
            <a:xfrm>
              <a:off x="3287343" y="3814941"/>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1" name="타원 151">
              <a:extLst>
                <a:ext uri="{FF2B5EF4-FFF2-40B4-BE49-F238E27FC236}">
                  <a16:creationId xmlns:a16="http://schemas.microsoft.com/office/drawing/2014/main" xmlns="" id="{AA6062EE-B11B-487B-B4F1-94AE18C01DFD}"/>
                </a:ext>
              </a:extLst>
            </p:cNvPr>
            <p:cNvSpPr/>
            <p:nvPr/>
          </p:nvSpPr>
          <p:spPr>
            <a:xfrm>
              <a:off x="3313292" y="38822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2" name="타원 153">
              <a:extLst>
                <a:ext uri="{FF2B5EF4-FFF2-40B4-BE49-F238E27FC236}">
                  <a16:creationId xmlns:a16="http://schemas.microsoft.com/office/drawing/2014/main" xmlns="" id="{609DCC9B-9D1C-4A81-8D17-D61DF6FE20AD}"/>
                </a:ext>
              </a:extLst>
            </p:cNvPr>
            <p:cNvSpPr/>
            <p:nvPr/>
          </p:nvSpPr>
          <p:spPr>
            <a:xfrm>
              <a:off x="3171215" y="40346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3" name="타원 154">
              <a:extLst>
                <a:ext uri="{FF2B5EF4-FFF2-40B4-BE49-F238E27FC236}">
                  <a16:creationId xmlns:a16="http://schemas.microsoft.com/office/drawing/2014/main" xmlns="" id="{F8640F5D-0663-47AE-94AF-874BACFE2D66}"/>
                </a:ext>
              </a:extLst>
            </p:cNvPr>
            <p:cNvSpPr/>
            <p:nvPr/>
          </p:nvSpPr>
          <p:spPr>
            <a:xfrm>
              <a:off x="3096804" y="4226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4" name="타원 155">
              <a:extLst>
                <a:ext uri="{FF2B5EF4-FFF2-40B4-BE49-F238E27FC236}">
                  <a16:creationId xmlns:a16="http://schemas.microsoft.com/office/drawing/2014/main" xmlns="" id="{C241CBE8-E4EC-44FB-A39E-972E53564205}"/>
                </a:ext>
              </a:extLst>
            </p:cNvPr>
            <p:cNvSpPr/>
            <p:nvPr/>
          </p:nvSpPr>
          <p:spPr>
            <a:xfrm>
              <a:off x="3292848" y="4248889"/>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5" name="타원 156">
              <a:extLst>
                <a:ext uri="{FF2B5EF4-FFF2-40B4-BE49-F238E27FC236}">
                  <a16:creationId xmlns:a16="http://schemas.microsoft.com/office/drawing/2014/main" xmlns="" id="{46AAAF3A-B347-4F97-A114-7A42B7D4D574}"/>
                </a:ext>
              </a:extLst>
            </p:cNvPr>
            <p:cNvSpPr/>
            <p:nvPr/>
          </p:nvSpPr>
          <p:spPr>
            <a:xfrm>
              <a:off x="3453615" y="4244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6" name="타원 157">
              <a:extLst>
                <a:ext uri="{FF2B5EF4-FFF2-40B4-BE49-F238E27FC236}">
                  <a16:creationId xmlns:a16="http://schemas.microsoft.com/office/drawing/2014/main" xmlns="" id="{940A3DD8-042A-4836-A405-8CA499198098}"/>
                </a:ext>
              </a:extLst>
            </p:cNvPr>
            <p:cNvSpPr/>
            <p:nvPr/>
          </p:nvSpPr>
          <p:spPr>
            <a:xfrm>
              <a:off x="3293252" y="405457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7" name="그룹 38">
              <a:extLst>
                <a:ext uri="{FF2B5EF4-FFF2-40B4-BE49-F238E27FC236}">
                  <a16:creationId xmlns:a16="http://schemas.microsoft.com/office/drawing/2014/main" xmlns="" id="{282302C6-B266-4B03-A532-6597B7D34C7C}"/>
                </a:ext>
              </a:extLst>
            </p:cNvPr>
            <p:cNvGrpSpPr/>
            <p:nvPr/>
          </p:nvGrpSpPr>
          <p:grpSpPr>
            <a:xfrm>
              <a:off x="1588153" y="4444886"/>
              <a:ext cx="831653" cy="823143"/>
              <a:chOff x="129476" y="4698669"/>
              <a:chExt cx="831653" cy="823143"/>
            </a:xfrm>
          </p:grpSpPr>
          <p:sp>
            <p:nvSpPr>
              <p:cNvPr id="211" name="직사각형 63">
                <a:extLst>
                  <a:ext uri="{FF2B5EF4-FFF2-40B4-BE49-F238E27FC236}">
                    <a16:creationId xmlns:a16="http://schemas.microsoft.com/office/drawing/2014/main" xmlns="" id="{A2971034-E16D-4A10-BFF0-0E83FBC3E0BE}"/>
                  </a:ext>
                </a:extLst>
              </p:cNvPr>
              <p:cNvSpPr/>
              <p:nvPr/>
            </p:nvSpPr>
            <p:spPr>
              <a:xfrm>
                <a:off x="255994"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2" name="직사각형 64">
                <a:extLst>
                  <a:ext uri="{FF2B5EF4-FFF2-40B4-BE49-F238E27FC236}">
                    <a16:creationId xmlns:a16="http://schemas.microsoft.com/office/drawing/2014/main" xmlns="" id="{052E36AC-C14C-48EF-A4A1-81AE46CD212D}"/>
                  </a:ext>
                </a:extLst>
              </p:cNvPr>
              <p:cNvSpPr/>
              <p:nvPr/>
            </p:nvSpPr>
            <p:spPr>
              <a:xfrm>
                <a:off x="192735"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66">
                <a:extLst>
                  <a:ext uri="{FF2B5EF4-FFF2-40B4-BE49-F238E27FC236}">
                    <a16:creationId xmlns:a16="http://schemas.microsoft.com/office/drawing/2014/main" xmlns="" id="{7296136F-D4FB-47FE-9752-F9B3E5D7A43E}"/>
                  </a:ext>
                </a:extLst>
              </p:cNvPr>
              <p:cNvSpPr/>
              <p:nvPr/>
            </p:nvSpPr>
            <p:spPr>
              <a:xfrm>
                <a:off x="129476"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8"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1082" y="3746198"/>
              <a:ext cx="550240" cy="55024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1082" y="2888773"/>
              <a:ext cx="513480" cy="51348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5655" y="4634915"/>
              <a:ext cx="561094" cy="561094"/>
            </a:xfrm>
            <a:prstGeom prst="rect">
              <a:avLst/>
            </a:prstGeom>
            <a:noFill/>
            <a:extLst>
              <a:ext uri="{909E8E84-426E-40DD-AFC4-6F175D3DCCD1}">
                <a14:hiddenFill xmlns:a14="http://schemas.microsoft.com/office/drawing/2010/main">
                  <a:solidFill>
                    <a:srgbClr val="FFFFFF"/>
                  </a:solidFill>
                </a14:hiddenFill>
              </a:ext>
            </a:extLst>
          </p:spPr>
        </p:pic>
      </p:grpSp>
      <p:sp>
        <p:nvSpPr>
          <p:cNvPr id="268" name="직사각형 267">
            <a:extLst>
              <a:ext uri="{FF2B5EF4-FFF2-40B4-BE49-F238E27FC236}">
                <a16:creationId xmlns:a16="http://schemas.microsoft.com/office/drawing/2014/main" xmlns="" id="{B7DBAA6C-8E9F-417D-8768-8BABBFB22F34}"/>
              </a:ext>
            </a:extLst>
          </p:cNvPr>
          <p:cNvSpPr/>
          <p:nvPr/>
        </p:nvSpPr>
        <p:spPr>
          <a:xfrm>
            <a:off x="558924" y="183643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
        <p:nvSpPr>
          <p:cNvPr id="133" name="직사각형 132">
            <a:extLst>
              <a:ext uri="{FF2B5EF4-FFF2-40B4-BE49-F238E27FC236}">
                <a16:creationId xmlns:a16="http://schemas.microsoft.com/office/drawing/2014/main" xmlns="" id="{DB896CD5-A0B0-4F39-9F23-22CE6C96BB3D}"/>
              </a:ext>
            </a:extLst>
          </p:cNvPr>
          <p:cNvSpPr/>
          <p:nvPr/>
        </p:nvSpPr>
        <p:spPr>
          <a:xfrm>
            <a:off x="449998" y="1375101"/>
            <a:ext cx="9289484"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Types and Choices of Machine Learning-based Data Analysis</a:t>
            </a:r>
          </a:p>
        </p:txBody>
      </p:sp>
    </p:spTree>
    <p:custDataLst>
      <p:tags r:id="rId1"/>
    </p:custDataLst>
    <p:extLst>
      <p:ext uri="{BB962C8B-B14F-4D97-AF65-F5344CB8AC3E}">
        <p14:creationId xmlns:p14="http://schemas.microsoft.com/office/powerpoint/2010/main" val="312714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9769" y="2070436"/>
            <a:ext cx="7736103" cy="1602464"/>
            <a:chOff x="719769" y="2070436"/>
            <a:chExt cx="7736103" cy="1602464"/>
          </a:xfrm>
        </p:grpSpPr>
        <p:sp>
          <p:nvSpPr>
            <p:cNvPr id="6" name="직사각형 133">
              <a:extLst>
                <a:ext uri="{FF2B5EF4-FFF2-40B4-BE49-F238E27FC236}">
                  <a16:creationId xmlns:a16="http://schemas.microsoft.com/office/drawing/2014/main" xmlns="" id="{9ECD4F1E-56F2-4389-8493-B26C356AB15F}"/>
                </a:ext>
              </a:extLst>
            </p:cNvPr>
            <p:cNvSpPr/>
            <p:nvPr/>
          </p:nvSpPr>
          <p:spPr>
            <a:xfrm>
              <a:off x="989682" y="2583566"/>
              <a:ext cx="746619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 to Artificial Intelligence</a:t>
              </a: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19769" y="2095703"/>
              <a:ext cx="59989" cy="1577197"/>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grpSp>
        <p:nvGrpSpPr>
          <p:cNvPr id="3" name="그룹 2"/>
          <p:cNvGrpSpPr/>
          <p:nvPr/>
        </p:nvGrpSpPr>
        <p:grpSpPr>
          <a:xfrm>
            <a:off x="719769" y="4157524"/>
            <a:ext cx="3978740" cy="323061"/>
            <a:chOff x="719769" y="4157524"/>
            <a:chExt cx="3978740" cy="323061"/>
          </a:xfrm>
        </p:grpSpPr>
        <p:sp>
          <p:nvSpPr>
            <p:cNvPr id="7" name="직사각형 133">
              <a:extLst>
                <a:ext uri="{FF2B5EF4-FFF2-40B4-BE49-F238E27FC236}">
                  <a16:creationId xmlns:a16="http://schemas.microsoft.com/office/drawing/2014/main" xmlns=""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그룹 10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1" name="직사각형 1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2" name="직사각형 1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3" name="그룹 112"/>
          <p:cNvGrpSpPr/>
          <p:nvPr/>
        </p:nvGrpSpPr>
        <p:grpSpPr>
          <a:xfrm>
            <a:off x="558800" y="1844824"/>
            <a:ext cx="8784209" cy="4248472"/>
            <a:chOff x="558800" y="1772816"/>
            <a:chExt cx="8784209" cy="4248472"/>
          </a:xfrm>
        </p:grpSpPr>
        <p:sp>
          <p:nvSpPr>
            <p:cNvPr id="114" name="직사각형 113"/>
            <p:cNvSpPr/>
            <p:nvPr/>
          </p:nvSpPr>
          <p:spPr>
            <a:xfrm>
              <a:off x="558800" y="1772816"/>
              <a:ext cx="8784209" cy="424847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9">
              <a:extLst>
                <a:ext uri="{FF2B5EF4-FFF2-40B4-BE49-F238E27FC236}">
                  <a16:creationId xmlns:a16="http://schemas.microsoft.com/office/drawing/2014/main" xmlns="" id="{19D09BE8-181E-4B71-8FF9-8CE3E133865B}"/>
                </a:ext>
              </a:extLst>
            </p:cNvPr>
            <p:cNvSpPr/>
            <p:nvPr/>
          </p:nvSpPr>
          <p:spPr>
            <a:xfrm>
              <a:off x="3153100" y="1844824"/>
              <a:ext cx="3595608" cy="369332"/>
            </a:xfrm>
            <a:prstGeom prst="rect">
              <a:avLst/>
            </a:prstGeom>
          </p:spPr>
          <p:txBody>
            <a:bodyPr wrap="square">
              <a:spAutoFit/>
            </a:bodyPr>
            <a:lstStyle/>
            <a:p>
              <a:pPr algn="ctr"/>
              <a:r>
                <a:rPr lang="en-US" altLang="ko-KR" b="1" dirty="0">
                  <a:solidFill>
                    <a:srgbClr val="1429A0"/>
                  </a:solidFill>
                  <a:latin typeface="SamsungOne 400" pitchFamily="34" charset="0"/>
                  <a:ea typeface="SamsungOne 400" pitchFamily="34" charset="0"/>
                </a:rPr>
                <a:t>Deep Learning Workflow</a:t>
              </a:r>
              <a:endParaRPr lang="ko-KR" altLang="en-US" b="1" dirty="0">
                <a:solidFill>
                  <a:srgbClr val="1429A0"/>
                </a:solidFill>
                <a:latin typeface="SamsungOne 400" pitchFamily="34" charset="0"/>
              </a:endParaRPr>
            </a:p>
          </p:txBody>
        </p:sp>
        <p:sp>
          <p:nvSpPr>
            <p:cNvPr id="116" name="사각형: 둥근 모서리 32">
              <a:extLst>
                <a:ext uri="{FF2B5EF4-FFF2-40B4-BE49-F238E27FC236}">
                  <a16:creationId xmlns:a16="http://schemas.microsoft.com/office/drawing/2014/main" xmlns="" id="{9F9FFF6C-7C72-4E08-8072-03F5113CBF51}"/>
                </a:ext>
              </a:extLst>
            </p:cNvPr>
            <p:cNvSpPr/>
            <p:nvPr/>
          </p:nvSpPr>
          <p:spPr>
            <a:xfrm>
              <a:off x="7543701" y="5733256"/>
              <a:ext cx="1667686"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 MathWorks, Coursera</a:t>
              </a:r>
            </a:p>
          </p:txBody>
        </p:sp>
        <p:sp>
          <p:nvSpPr>
            <p:cNvPr id="117" name="직사각형 55">
              <a:extLst>
                <a:ext uri="{FF2B5EF4-FFF2-40B4-BE49-F238E27FC236}">
                  <a16:creationId xmlns:a16="http://schemas.microsoft.com/office/drawing/2014/main" xmlns="" id="{7BD75CC0-A02D-4F16-B78A-2DF8A0228A3A}"/>
                </a:ext>
              </a:extLst>
            </p:cNvPr>
            <p:cNvSpPr/>
            <p:nvPr/>
          </p:nvSpPr>
          <p:spPr>
            <a:xfrm>
              <a:off x="5697983" y="3443050"/>
              <a:ext cx="799956" cy="799955"/>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Rectangle 15">
              <a:extLst>
                <a:ext uri="{FF2B5EF4-FFF2-40B4-BE49-F238E27FC236}">
                  <a16:creationId xmlns:a16="http://schemas.microsoft.com/office/drawing/2014/main" xmlns="" id="{759DCA13-C4F4-4966-92A4-356CA82192BE}"/>
                </a:ext>
              </a:extLst>
            </p:cNvPr>
            <p:cNvSpPr/>
            <p:nvPr/>
          </p:nvSpPr>
          <p:spPr>
            <a:xfrm>
              <a:off x="5697984" y="4304170"/>
              <a:ext cx="799956"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a16="http://schemas.microsoft.com/office/drawing/2014/main" xmlns="" id="{2FACA236-D594-4983-A2F9-F909DAC82841}"/>
                </a:ext>
              </a:extLst>
            </p:cNvPr>
            <p:cNvSpPr/>
            <p:nvPr/>
          </p:nvSpPr>
          <p:spPr>
            <a:xfrm>
              <a:off x="3112738" y="4934267"/>
              <a:ext cx="1952459"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(Artificial) Neural Network</a:t>
              </a:r>
              <a:endParaRPr lang="ko-KR" altLang="en-US" sz="1300" dirty="0">
                <a:solidFill>
                  <a:schemeClr val="tx1">
                    <a:lumMod val="85000"/>
                    <a:lumOff val="15000"/>
                  </a:schemeClr>
                </a:solidFill>
                <a:latin typeface="SamsungOne 400" panose="020B0503030303020204" pitchFamily="34" charset="0"/>
              </a:endParaRPr>
            </a:p>
          </p:txBody>
        </p:sp>
        <p:sp>
          <p:nvSpPr>
            <p:cNvPr id="120" name="Rectangle 15">
              <a:extLst>
                <a:ext uri="{FF2B5EF4-FFF2-40B4-BE49-F238E27FC236}">
                  <a16:creationId xmlns:a16="http://schemas.microsoft.com/office/drawing/2014/main" xmlns="" id="{8B23E9DE-A0A7-4FCD-BA58-2825C4EB10D4}"/>
                </a:ext>
              </a:extLst>
            </p:cNvPr>
            <p:cNvSpPr/>
            <p:nvPr/>
          </p:nvSpPr>
          <p:spPr>
            <a:xfrm>
              <a:off x="3933602" y="2542423"/>
              <a:ext cx="1093994"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Neuron</a:t>
              </a:r>
              <a:endParaRPr lang="ko-KR" altLang="en-US" sz="1300" dirty="0">
                <a:solidFill>
                  <a:schemeClr val="tx1">
                    <a:lumMod val="85000"/>
                    <a:lumOff val="15000"/>
                  </a:schemeClr>
                </a:solidFill>
                <a:latin typeface="SamsungOne 400" panose="020B0503030303020204" pitchFamily="34" charset="0"/>
              </a:endParaRPr>
            </a:p>
          </p:txBody>
        </p:sp>
        <p:sp>
          <p:nvSpPr>
            <p:cNvPr id="121" name="Rectangle 34">
              <a:extLst>
                <a:ext uri="{FF2B5EF4-FFF2-40B4-BE49-F238E27FC236}">
                  <a16:creationId xmlns:a16="http://schemas.microsoft.com/office/drawing/2014/main" xmlns="" id="{1832BE17-23BB-41D1-BC66-862A9096BD4C}"/>
                </a:ext>
              </a:extLst>
            </p:cNvPr>
            <p:cNvSpPr/>
            <p:nvPr/>
          </p:nvSpPr>
          <p:spPr>
            <a:xfrm>
              <a:off x="5697983" y="4673057"/>
              <a:ext cx="35134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Neural networks were initially inspired </a:t>
              </a:r>
              <a:b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br>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by the brain, but the details of how they work are almost completely unrelated to how biological brains work.</a:t>
              </a:r>
              <a:endParaRPr lang="ko-KR" altLang="en-US" sz="1300" b="1" dirty="0">
                <a:solidFill>
                  <a:schemeClr val="tx1"/>
                </a:solidFill>
                <a:latin typeface="SamsungOne 400" panose="020B0503030303020204" pitchFamily="34" charset="0"/>
                <a:cs typeface="Samsung Sharp Sans" pitchFamily="2" charset="0"/>
              </a:endParaRPr>
            </a:p>
          </p:txBody>
        </p:sp>
        <p:grpSp>
          <p:nvGrpSpPr>
            <p:cNvPr id="122" name="그룹 141">
              <a:extLst>
                <a:ext uri="{FF2B5EF4-FFF2-40B4-BE49-F238E27FC236}">
                  <a16:creationId xmlns:a16="http://schemas.microsoft.com/office/drawing/2014/main" xmlns="" id="{64FCC871-8C25-49FB-AD0F-82E05852234A}"/>
                </a:ext>
              </a:extLst>
            </p:cNvPr>
            <p:cNvGrpSpPr/>
            <p:nvPr/>
          </p:nvGrpSpPr>
          <p:grpSpPr>
            <a:xfrm>
              <a:off x="2729548" y="2628738"/>
              <a:ext cx="840620" cy="1573631"/>
              <a:chOff x="3086061" y="3031707"/>
              <a:chExt cx="840620" cy="1573631"/>
            </a:xfrm>
          </p:grpSpPr>
          <p:cxnSp>
            <p:nvCxnSpPr>
              <p:cNvPr id="317" name="직선 화살표 연결선 7">
                <a:extLst>
                  <a:ext uri="{FF2B5EF4-FFF2-40B4-BE49-F238E27FC236}">
                    <a16:creationId xmlns:a16="http://schemas.microsoft.com/office/drawing/2014/main" xmlns="" id="{6B3E1446-34DB-46E6-8A04-3671863182F3}"/>
                  </a:ext>
                </a:extLst>
              </p:cNvPr>
              <p:cNvCxnSpPr/>
              <p:nvPr/>
            </p:nvCxnSpPr>
            <p:spPr>
              <a:xfrm>
                <a:off x="3086061" y="3045418"/>
                <a:ext cx="823952" cy="60027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8" name="직선 화살표 연결선 134">
                <a:extLst>
                  <a:ext uri="{FF2B5EF4-FFF2-40B4-BE49-F238E27FC236}">
                    <a16:creationId xmlns:a16="http://schemas.microsoft.com/office/drawing/2014/main" xmlns="" id="{B49C80FB-0E54-46BF-912F-ADB73BD198E5}"/>
                  </a:ext>
                </a:extLst>
              </p:cNvPr>
              <p:cNvCxnSpPr/>
              <p:nvPr/>
            </p:nvCxnSpPr>
            <p:spPr>
              <a:xfrm>
                <a:off x="3086061" y="3031708"/>
                <a:ext cx="823952" cy="9425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9" name="직선 화살표 연결선 137">
                <a:extLst>
                  <a:ext uri="{FF2B5EF4-FFF2-40B4-BE49-F238E27FC236}">
                    <a16:creationId xmlns:a16="http://schemas.microsoft.com/office/drawing/2014/main" xmlns="" id="{A0BB685D-D01E-4B5C-82B0-0EAB097A7617}"/>
                  </a:ext>
                </a:extLst>
              </p:cNvPr>
              <p:cNvCxnSpPr/>
              <p:nvPr/>
            </p:nvCxnSpPr>
            <p:spPr>
              <a:xfrm>
                <a:off x="3086061" y="3031707"/>
                <a:ext cx="828714" cy="12640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xmlns="" id="{0A57CFEC-5421-48E0-9CD6-BEA9ED25EFF8}"/>
                  </a:ext>
                </a:extLst>
              </p:cNvPr>
              <p:cNvCxnSpPr/>
              <p:nvPr/>
            </p:nvCxnSpPr>
            <p:spPr>
              <a:xfrm>
                <a:off x="3086061" y="3032570"/>
                <a:ext cx="840620" cy="15727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그룹 142">
              <a:extLst>
                <a:ext uri="{FF2B5EF4-FFF2-40B4-BE49-F238E27FC236}">
                  <a16:creationId xmlns:a16="http://schemas.microsoft.com/office/drawing/2014/main" xmlns="" id="{1B004637-5051-4DC5-8185-B831A4F9676C}"/>
                </a:ext>
              </a:extLst>
            </p:cNvPr>
            <p:cNvGrpSpPr/>
            <p:nvPr/>
          </p:nvGrpSpPr>
          <p:grpSpPr>
            <a:xfrm flipV="1">
              <a:off x="2729548" y="3416556"/>
              <a:ext cx="833477" cy="1570626"/>
              <a:chOff x="3086061" y="3031706"/>
              <a:chExt cx="833477" cy="1570626"/>
            </a:xfrm>
          </p:grpSpPr>
          <p:cxnSp>
            <p:nvCxnSpPr>
              <p:cNvPr id="313" name="직선 화살표 연결선 143">
                <a:extLst>
                  <a:ext uri="{FF2B5EF4-FFF2-40B4-BE49-F238E27FC236}">
                    <a16:creationId xmlns:a16="http://schemas.microsoft.com/office/drawing/2014/main" xmlns="" id="{C0AFEC2C-BD3F-4A5A-AE33-3A43595A9D2C}"/>
                  </a:ext>
                </a:extLst>
              </p:cNvPr>
              <p:cNvCxnSpPr/>
              <p:nvPr/>
            </p:nvCxnSpPr>
            <p:spPr>
              <a:xfrm>
                <a:off x="3086061" y="3045418"/>
                <a:ext cx="819189" cy="60203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직선 화살표 연결선 144">
                <a:extLst>
                  <a:ext uri="{FF2B5EF4-FFF2-40B4-BE49-F238E27FC236}">
                    <a16:creationId xmlns:a16="http://schemas.microsoft.com/office/drawing/2014/main" xmlns="" id="{E6FCA630-E81D-40F2-B6A7-46EF49272ADD}"/>
                  </a:ext>
                </a:extLst>
              </p:cNvPr>
              <p:cNvCxnSpPr/>
              <p:nvPr/>
            </p:nvCxnSpPr>
            <p:spPr>
              <a:xfrm>
                <a:off x="3086061" y="3031707"/>
                <a:ext cx="821570" cy="93245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5" name="직선 화살표 연결선 145">
                <a:extLst>
                  <a:ext uri="{FF2B5EF4-FFF2-40B4-BE49-F238E27FC236}">
                    <a16:creationId xmlns:a16="http://schemas.microsoft.com/office/drawing/2014/main" xmlns="" id="{6CFA88A3-7EB3-427B-9485-AF8B4D93FFAF}"/>
                  </a:ext>
                </a:extLst>
              </p:cNvPr>
              <p:cNvCxnSpPr/>
              <p:nvPr/>
            </p:nvCxnSpPr>
            <p:spPr>
              <a:xfrm>
                <a:off x="3086061" y="3031706"/>
                <a:ext cx="831095" cy="1249157"/>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6" name="직선 화살표 연결선 146">
                <a:extLst>
                  <a:ext uri="{FF2B5EF4-FFF2-40B4-BE49-F238E27FC236}">
                    <a16:creationId xmlns:a16="http://schemas.microsoft.com/office/drawing/2014/main" xmlns="" id="{63B938D5-F4E2-4392-BBC5-F44B07F73E98}"/>
                  </a:ext>
                </a:extLst>
              </p:cNvPr>
              <p:cNvCxnSpPr/>
              <p:nvPr/>
            </p:nvCxnSpPr>
            <p:spPr>
              <a:xfrm>
                <a:off x="3086061" y="3032570"/>
                <a:ext cx="833477" cy="156976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4" name="그룹 157">
              <a:extLst>
                <a:ext uri="{FF2B5EF4-FFF2-40B4-BE49-F238E27FC236}">
                  <a16:creationId xmlns:a16="http://schemas.microsoft.com/office/drawing/2014/main" xmlns="" id="{305879EE-8FBD-4D87-9AF9-20F0D148A33D}"/>
                </a:ext>
              </a:extLst>
            </p:cNvPr>
            <p:cNvGrpSpPr/>
            <p:nvPr/>
          </p:nvGrpSpPr>
          <p:grpSpPr>
            <a:xfrm>
              <a:off x="2780661" y="3280825"/>
              <a:ext cx="768200" cy="975154"/>
              <a:chOff x="3137174" y="3683794"/>
              <a:chExt cx="768200" cy="975154"/>
            </a:xfrm>
          </p:grpSpPr>
          <p:cxnSp>
            <p:nvCxnSpPr>
              <p:cNvPr id="309" name="직선 화살표 연결선 147">
                <a:extLst>
                  <a:ext uri="{FF2B5EF4-FFF2-40B4-BE49-F238E27FC236}">
                    <a16:creationId xmlns:a16="http://schemas.microsoft.com/office/drawing/2014/main" xmlns="" id="{A9AF71D4-F0AF-4806-A1F8-1C1E325B5F45}"/>
                  </a:ext>
                </a:extLst>
              </p:cNvPr>
              <p:cNvCxnSpPr>
                <a:stCxn id="299" idx="3"/>
              </p:cNvCxnSpPr>
              <p:nvPr/>
            </p:nvCxnSpPr>
            <p:spPr>
              <a:xfrm>
                <a:off x="3137174" y="3793626"/>
                <a:ext cx="744264" cy="24021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0" name="직선 화살표 연결선 148">
                <a:extLst>
                  <a:ext uri="{FF2B5EF4-FFF2-40B4-BE49-F238E27FC236}">
                    <a16:creationId xmlns:a16="http://schemas.microsoft.com/office/drawing/2014/main" xmlns="" id="{17F78C4B-876B-4408-947F-A20E1E9348BA}"/>
                  </a:ext>
                </a:extLst>
              </p:cNvPr>
              <p:cNvCxnSpPr>
                <a:stCxn id="299" idx="3"/>
              </p:cNvCxnSpPr>
              <p:nvPr/>
            </p:nvCxnSpPr>
            <p:spPr>
              <a:xfrm flipV="1">
                <a:off x="3137174" y="3683794"/>
                <a:ext cx="758551" cy="10983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153">
                <a:extLst>
                  <a:ext uri="{FF2B5EF4-FFF2-40B4-BE49-F238E27FC236}">
                    <a16:creationId xmlns:a16="http://schemas.microsoft.com/office/drawing/2014/main" xmlns="" id="{FB107F5F-3A35-45A2-B976-9CD3ADF3E6F7}"/>
                  </a:ext>
                </a:extLst>
              </p:cNvPr>
              <p:cNvCxnSpPr/>
              <p:nvPr/>
            </p:nvCxnSpPr>
            <p:spPr>
              <a:xfrm>
                <a:off x="3137174" y="3793626"/>
                <a:ext cx="753789" cy="54977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155">
                <a:extLst>
                  <a:ext uri="{FF2B5EF4-FFF2-40B4-BE49-F238E27FC236}">
                    <a16:creationId xmlns:a16="http://schemas.microsoft.com/office/drawing/2014/main" xmlns="" id="{F62854E4-5B62-4EF9-8B42-3C8B07B3C9FD}"/>
                  </a:ext>
                </a:extLst>
              </p:cNvPr>
              <p:cNvCxnSpPr/>
              <p:nvPr/>
            </p:nvCxnSpPr>
            <p:spPr>
              <a:xfrm>
                <a:off x="3137174" y="3793626"/>
                <a:ext cx="768200" cy="86532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5" name="그룹 158">
              <a:extLst>
                <a:ext uri="{FF2B5EF4-FFF2-40B4-BE49-F238E27FC236}">
                  <a16:creationId xmlns:a16="http://schemas.microsoft.com/office/drawing/2014/main" xmlns="" id="{ACBBF975-7615-4E96-A718-E0F4C0A8D96F}"/>
                </a:ext>
              </a:extLst>
            </p:cNvPr>
            <p:cNvGrpSpPr/>
            <p:nvPr/>
          </p:nvGrpSpPr>
          <p:grpSpPr>
            <a:xfrm flipV="1">
              <a:off x="2774875" y="3347500"/>
              <a:ext cx="768200" cy="962713"/>
              <a:chOff x="3137174" y="3716895"/>
              <a:chExt cx="768200" cy="962713"/>
            </a:xfrm>
          </p:grpSpPr>
          <p:cxnSp>
            <p:nvCxnSpPr>
              <p:cNvPr id="305" name="직선 화살표 연결선 159">
                <a:extLst>
                  <a:ext uri="{FF2B5EF4-FFF2-40B4-BE49-F238E27FC236}">
                    <a16:creationId xmlns:a16="http://schemas.microsoft.com/office/drawing/2014/main" xmlns="" id="{A04C1DD1-4B97-44B0-A98C-2B3ED7A89CA0}"/>
                  </a:ext>
                </a:extLst>
              </p:cNvPr>
              <p:cNvCxnSpPr/>
              <p:nvPr/>
            </p:nvCxnSpPr>
            <p:spPr>
              <a:xfrm>
                <a:off x="3137174" y="3793626"/>
                <a:ext cx="761956" cy="24542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6" name="직선 화살표 연결선 160">
                <a:extLst>
                  <a:ext uri="{FF2B5EF4-FFF2-40B4-BE49-F238E27FC236}">
                    <a16:creationId xmlns:a16="http://schemas.microsoft.com/office/drawing/2014/main" xmlns="" id="{B5E7AB0F-25BF-4F09-997A-F7ADE0F28062}"/>
                  </a:ext>
                </a:extLst>
              </p:cNvPr>
              <p:cNvCxnSpPr/>
              <p:nvPr/>
            </p:nvCxnSpPr>
            <p:spPr>
              <a:xfrm flipV="1">
                <a:off x="3137174" y="3716895"/>
                <a:ext cx="768200" cy="7673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7" name="직선 화살표 연결선 161">
                <a:extLst>
                  <a:ext uri="{FF2B5EF4-FFF2-40B4-BE49-F238E27FC236}">
                    <a16:creationId xmlns:a16="http://schemas.microsoft.com/office/drawing/2014/main" xmlns="" id="{78D79FAA-D21E-49F3-8BFB-AED880B92838}"/>
                  </a:ext>
                </a:extLst>
              </p:cNvPr>
              <p:cNvCxnSpPr/>
              <p:nvPr/>
            </p:nvCxnSpPr>
            <p:spPr>
              <a:xfrm>
                <a:off x="3137174" y="3793626"/>
                <a:ext cx="757193" cy="55737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162">
                <a:extLst>
                  <a:ext uri="{FF2B5EF4-FFF2-40B4-BE49-F238E27FC236}">
                    <a16:creationId xmlns:a16="http://schemas.microsoft.com/office/drawing/2014/main" xmlns="" id="{7E910B30-116C-4510-9C1D-BA01235D24AA}"/>
                  </a:ext>
                </a:extLst>
              </p:cNvPr>
              <p:cNvCxnSpPr/>
              <p:nvPr/>
            </p:nvCxnSpPr>
            <p:spPr>
              <a:xfrm>
                <a:off x="3137174" y="3793626"/>
                <a:ext cx="764337" cy="8859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6" name="그룹 14">
              <a:extLst>
                <a:ext uri="{FF2B5EF4-FFF2-40B4-BE49-F238E27FC236}">
                  <a16:creationId xmlns:a16="http://schemas.microsoft.com/office/drawing/2014/main" xmlns="" id="{E328CFE1-DA9A-4314-8D0A-B2B742F5D73B}"/>
                </a:ext>
              </a:extLst>
            </p:cNvPr>
            <p:cNvGrpSpPr/>
            <p:nvPr/>
          </p:nvGrpSpPr>
          <p:grpSpPr>
            <a:xfrm>
              <a:off x="2108690" y="2353506"/>
              <a:ext cx="671971" cy="2921932"/>
              <a:chOff x="2465203" y="2808868"/>
              <a:chExt cx="671971" cy="2921932"/>
            </a:xfrm>
          </p:grpSpPr>
          <p:grpSp>
            <p:nvGrpSpPr>
              <p:cNvPr id="289" name="그룹 44">
                <a:extLst>
                  <a:ext uri="{FF2B5EF4-FFF2-40B4-BE49-F238E27FC236}">
                    <a16:creationId xmlns:a16="http://schemas.microsoft.com/office/drawing/2014/main" xmlns="" id="{2DBC56A2-F6A0-4600-9450-567F8FC616A9}"/>
                  </a:ext>
                </a:extLst>
              </p:cNvPr>
              <p:cNvGrpSpPr/>
              <p:nvPr/>
            </p:nvGrpSpPr>
            <p:grpSpPr>
              <a:xfrm>
                <a:off x="2465203" y="2808868"/>
                <a:ext cx="671971" cy="665095"/>
                <a:chOff x="129476" y="3783237"/>
                <a:chExt cx="831653" cy="823143"/>
              </a:xfrm>
            </p:grpSpPr>
            <p:sp>
              <p:nvSpPr>
                <p:cNvPr id="302" name="직사각형 45">
                  <a:extLst>
                    <a:ext uri="{FF2B5EF4-FFF2-40B4-BE49-F238E27FC236}">
                      <a16:creationId xmlns:a16="http://schemas.microsoft.com/office/drawing/2014/main" xmlns="" id="{B76BB93A-D132-4D60-BFFD-75D4E5EC6CD2}"/>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3" name="직사각형 46">
                  <a:extLst>
                    <a:ext uri="{FF2B5EF4-FFF2-40B4-BE49-F238E27FC236}">
                      <a16:creationId xmlns:a16="http://schemas.microsoft.com/office/drawing/2014/main" xmlns="" id="{B3F68959-B40D-4243-BB30-907CA13DDC06}"/>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4" name="직사각형 47">
                  <a:extLst>
                    <a:ext uri="{FF2B5EF4-FFF2-40B4-BE49-F238E27FC236}">
                      <a16:creationId xmlns:a16="http://schemas.microsoft.com/office/drawing/2014/main" xmlns="" id="{B13175E4-05B1-493C-84A0-ED6862F5C434}"/>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0" name="그룹 49">
                <a:extLst>
                  <a:ext uri="{FF2B5EF4-FFF2-40B4-BE49-F238E27FC236}">
                    <a16:creationId xmlns:a16="http://schemas.microsoft.com/office/drawing/2014/main" xmlns="" id="{3A354CD9-F21E-437D-9D1F-71D02DCCE445}"/>
                  </a:ext>
                </a:extLst>
              </p:cNvPr>
              <p:cNvGrpSpPr/>
              <p:nvPr/>
            </p:nvGrpSpPr>
            <p:grpSpPr>
              <a:xfrm>
                <a:off x="2465203" y="3561147"/>
                <a:ext cx="671971" cy="665095"/>
                <a:chOff x="129476" y="2867806"/>
                <a:chExt cx="831653" cy="823143"/>
              </a:xfrm>
            </p:grpSpPr>
            <p:sp>
              <p:nvSpPr>
                <p:cNvPr id="299" name="직사각형 50">
                  <a:extLst>
                    <a:ext uri="{FF2B5EF4-FFF2-40B4-BE49-F238E27FC236}">
                      <a16:creationId xmlns:a16="http://schemas.microsoft.com/office/drawing/2014/main" xmlns="" id="{05C2225B-61EB-40A3-8981-8CE75F2FEA2E}"/>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0" name="직사각형 51">
                  <a:extLst>
                    <a:ext uri="{FF2B5EF4-FFF2-40B4-BE49-F238E27FC236}">
                      <a16:creationId xmlns:a16="http://schemas.microsoft.com/office/drawing/2014/main" xmlns="" id="{2E7BA77C-EBC6-4279-80E0-26FD9D7746CC}"/>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52">
                  <a:extLst>
                    <a:ext uri="{FF2B5EF4-FFF2-40B4-BE49-F238E27FC236}">
                      <a16:creationId xmlns:a16="http://schemas.microsoft.com/office/drawing/2014/main" xmlns="" id="{759A2245-95A5-449B-8E67-61F2FFB7F5C1}"/>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1" name="그룹 68">
                <a:extLst>
                  <a:ext uri="{FF2B5EF4-FFF2-40B4-BE49-F238E27FC236}">
                    <a16:creationId xmlns:a16="http://schemas.microsoft.com/office/drawing/2014/main" xmlns="" id="{ED0DF7CD-14A6-4121-B67B-2F111FA8BC79}"/>
                  </a:ext>
                </a:extLst>
              </p:cNvPr>
              <p:cNvGrpSpPr/>
              <p:nvPr/>
            </p:nvGrpSpPr>
            <p:grpSpPr>
              <a:xfrm>
                <a:off x="2465203" y="4313426"/>
                <a:ext cx="671971" cy="665095"/>
                <a:chOff x="129476" y="3783237"/>
                <a:chExt cx="831653" cy="823143"/>
              </a:xfrm>
            </p:grpSpPr>
            <p:sp>
              <p:nvSpPr>
                <p:cNvPr id="296" name="직사각형 69">
                  <a:extLst>
                    <a:ext uri="{FF2B5EF4-FFF2-40B4-BE49-F238E27FC236}">
                      <a16:creationId xmlns:a16="http://schemas.microsoft.com/office/drawing/2014/main" xmlns="" id="{33EFDBB8-4D6F-48EB-A268-E6007D206B7A}"/>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7" name="직사각형 70">
                  <a:extLst>
                    <a:ext uri="{FF2B5EF4-FFF2-40B4-BE49-F238E27FC236}">
                      <a16:creationId xmlns:a16="http://schemas.microsoft.com/office/drawing/2014/main" xmlns="" id="{FAE409AC-AF50-434B-9F71-CCB484AEF21C}"/>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8" name="직사각형 71">
                  <a:extLst>
                    <a:ext uri="{FF2B5EF4-FFF2-40B4-BE49-F238E27FC236}">
                      <a16:creationId xmlns:a16="http://schemas.microsoft.com/office/drawing/2014/main" xmlns="" id="{C94A0CC7-9765-4028-9590-0AE3EC9E3EF7}"/>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2" name="그룹 73">
                <a:extLst>
                  <a:ext uri="{FF2B5EF4-FFF2-40B4-BE49-F238E27FC236}">
                    <a16:creationId xmlns:a16="http://schemas.microsoft.com/office/drawing/2014/main" xmlns="" id="{C9A25472-9FA5-486F-B5A7-1C9F63870A7D}"/>
                  </a:ext>
                </a:extLst>
              </p:cNvPr>
              <p:cNvGrpSpPr/>
              <p:nvPr/>
            </p:nvGrpSpPr>
            <p:grpSpPr>
              <a:xfrm>
                <a:off x="2465203" y="5065705"/>
                <a:ext cx="671971" cy="665095"/>
                <a:chOff x="129476" y="2867806"/>
                <a:chExt cx="831653" cy="823143"/>
              </a:xfrm>
            </p:grpSpPr>
            <p:sp>
              <p:nvSpPr>
                <p:cNvPr id="293" name="직사각형 74">
                  <a:extLst>
                    <a:ext uri="{FF2B5EF4-FFF2-40B4-BE49-F238E27FC236}">
                      <a16:creationId xmlns:a16="http://schemas.microsoft.com/office/drawing/2014/main" xmlns="" id="{65F9F7E5-0AF4-492C-BB3A-6E4EEBAFD3B8}"/>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4" name="직사각형 75">
                  <a:extLst>
                    <a:ext uri="{FF2B5EF4-FFF2-40B4-BE49-F238E27FC236}">
                      <a16:creationId xmlns:a16="http://schemas.microsoft.com/office/drawing/2014/main" xmlns="" id="{ADD0C8FA-77BB-4047-AB04-203AEB176AA5}"/>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5" name="직사각형 76">
                  <a:extLst>
                    <a:ext uri="{FF2B5EF4-FFF2-40B4-BE49-F238E27FC236}">
                      <a16:creationId xmlns:a16="http://schemas.microsoft.com/office/drawing/2014/main" xmlns="" id="{C73B5976-7918-4E92-A773-7716DF4BB8DE}"/>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127" name="그룹 200">
              <a:extLst>
                <a:ext uri="{FF2B5EF4-FFF2-40B4-BE49-F238E27FC236}">
                  <a16:creationId xmlns:a16="http://schemas.microsoft.com/office/drawing/2014/main" xmlns="" id="{34262966-A2F7-4520-B8D7-4B414D776AB0}"/>
                </a:ext>
              </a:extLst>
            </p:cNvPr>
            <p:cNvGrpSpPr/>
            <p:nvPr/>
          </p:nvGrpSpPr>
          <p:grpSpPr>
            <a:xfrm>
              <a:off x="3758479" y="3313926"/>
              <a:ext cx="421289" cy="883680"/>
              <a:chOff x="4114991" y="3716895"/>
              <a:chExt cx="421290" cy="883680"/>
            </a:xfrm>
          </p:grpSpPr>
          <p:cxnSp>
            <p:nvCxnSpPr>
              <p:cNvPr id="285" name="직선 화살표 연결선 186">
                <a:extLst>
                  <a:ext uri="{FF2B5EF4-FFF2-40B4-BE49-F238E27FC236}">
                    <a16:creationId xmlns:a16="http://schemas.microsoft.com/office/drawing/2014/main" xmlns="" id="{C1A0F02A-45FD-417F-AC1A-DB7D599A0972}"/>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6" name="직선 화살표 연결선 193">
                <a:extLst>
                  <a:ext uri="{FF2B5EF4-FFF2-40B4-BE49-F238E27FC236}">
                    <a16:creationId xmlns:a16="http://schemas.microsoft.com/office/drawing/2014/main" xmlns="" id="{207DA70B-BCDE-44DE-BEDB-F18C980632A9}"/>
                  </a:ext>
                </a:extLst>
              </p:cNvPr>
              <p:cNvCxnSpPr/>
              <p:nvPr/>
            </p:nvCxnSpPr>
            <p:spPr>
              <a:xfrm>
                <a:off x="4130550" y="3716895"/>
                <a:ext cx="372394" cy="25741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7" name="직선 화살표 연결선 196">
                <a:extLst>
                  <a:ext uri="{FF2B5EF4-FFF2-40B4-BE49-F238E27FC236}">
                    <a16:creationId xmlns:a16="http://schemas.microsoft.com/office/drawing/2014/main" xmlns="" id="{6177490F-CF10-48D4-97DB-A3D1AF8BA664}"/>
                  </a:ext>
                </a:extLst>
              </p:cNvPr>
              <p:cNvCxnSpPr>
                <a:endCxn id="260" idx="1"/>
              </p:cNvCxnSpPr>
              <p:nvPr/>
            </p:nvCxnSpPr>
            <p:spPr>
              <a:xfrm>
                <a:off x="4114992" y="3716895"/>
                <a:ext cx="419080" cy="57492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8" name="직선 화살표 연결선 198">
                <a:extLst>
                  <a:ext uri="{FF2B5EF4-FFF2-40B4-BE49-F238E27FC236}">
                    <a16:creationId xmlns:a16="http://schemas.microsoft.com/office/drawing/2014/main" xmlns="" id="{89DAFE99-A830-4E12-9406-24945DF037C9}"/>
                  </a:ext>
                </a:extLst>
              </p:cNvPr>
              <p:cNvCxnSpPr/>
              <p:nvPr/>
            </p:nvCxnSpPr>
            <p:spPr>
              <a:xfrm>
                <a:off x="4130550" y="3734446"/>
                <a:ext cx="405731" cy="86612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8" name="그룹 201">
              <a:extLst>
                <a:ext uri="{FF2B5EF4-FFF2-40B4-BE49-F238E27FC236}">
                  <a16:creationId xmlns:a16="http://schemas.microsoft.com/office/drawing/2014/main" xmlns="" id="{5E7EDD7F-A099-4EC5-94A1-F21CDF3CB363}"/>
                </a:ext>
              </a:extLst>
            </p:cNvPr>
            <p:cNvGrpSpPr/>
            <p:nvPr/>
          </p:nvGrpSpPr>
          <p:grpSpPr>
            <a:xfrm flipV="1">
              <a:off x="3761677" y="3419833"/>
              <a:ext cx="419080" cy="905634"/>
              <a:chOff x="4114992" y="3716894"/>
              <a:chExt cx="419080" cy="905634"/>
            </a:xfrm>
          </p:grpSpPr>
          <p:cxnSp>
            <p:nvCxnSpPr>
              <p:cNvPr id="281" name="직선 화살표 연결선 202">
                <a:extLst>
                  <a:ext uri="{FF2B5EF4-FFF2-40B4-BE49-F238E27FC236}">
                    <a16:creationId xmlns:a16="http://schemas.microsoft.com/office/drawing/2014/main" xmlns="" id="{DB400168-750D-44C6-997F-12DFFAEEDAC0}"/>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2" name="직선 화살표 연결선 203">
                <a:extLst>
                  <a:ext uri="{FF2B5EF4-FFF2-40B4-BE49-F238E27FC236}">
                    <a16:creationId xmlns:a16="http://schemas.microsoft.com/office/drawing/2014/main" xmlns="" id="{11CEA379-DADC-47F2-BB04-829F5A65A98A}"/>
                  </a:ext>
                </a:extLst>
              </p:cNvPr>
              <p:cNvCxnSpPr/>
              <p:nvPr/>
            </p:nvCxnSpPr>
            <p:spPr>
              <a:xfrm>
                <a:off x="4130550" y="3716895"/>
                <a:ext cx="364433" cy="27311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3" name="직선 화살표 연결선 204">
                <a:extLst>
                  <a:ext uri="{FF2B5EF4-FFF2-40B4-BE49-F238E27FC236}">
                    <a16:creationId xmlns:a16="http://schemas.microsoft.com/office/drawing/2014/main" xmlns="" id="{98B7974B-013C-4CA9-8767-A6F1E6CC5B6E}"/>
                  </a:ext>
                </a:extLst>
              </p:cNvPr>
              <p:cNvCxnSpPr/>
              <p:nvPr/>
            </p:nvCxnSpPr>
            <p:spPr>
              <a:xfrm>
                <a:off x="4114992" y="3716894"/>
                <a:ext cx="387135" cy="5802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4" name="직선 화살표 연결선 205">
                <a:extLst>
                  <a:ext uri="{FF2B5EF4-FFF2-40B4-BE49-F238E27FC236}">
                    <a16:creationId xmlns:a16="http://schemas.microsoft.com/office/drawing/2014/main" xmlns="" id="{8477E1D2-0D1B-4A85-9F10-1492AA41E63F}"/>
                  </a:ext>
                </a:extLst>
              </p:cNvPr>
              <p:cNvCxnSpPr/>
              <p:nvPr/>
            </p:nvCxnSpPr>
            <p:spPr>
              <a:xfrm>
                <a:off x="4130550" y="3734446"/>
                <a:ext cx="403522" cy="8880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9" name="그룹 213">
              <a:extLst>
                <a:ext uri="{FF2B5EF4-FFF2-40B4-BE49-F238E27FC236}">
                  <a16:creationId xmlns:a16="http://schemas.microsoft.com/office/drawing/2014/main" xmlns="" id="{108585A9-A6B8-4412-9768-DC092BE817A9}"/>
                </a:ext>
              </a:extLst>
            </p:cNvPr>
            <p:cNvGrpSpPr/>
            <p:nvPr/>
          </p:nvGrpSpPr>
          <p:grpSpPr>
            <a:xfrm>
              <a:off x="3758477" y="3352291"/>
              <a:ext cx="385573" cy="885796"/>
              <a:chOff x="4114990" y="3755260"/>
              <a:chExt cx="385573" cy="885796"/>
            </a:xfrm>
          </p:grpSpPr>
          <p:cxnSp>
            <p:nvCxnSpPr>
              <p:cNvPr id="277" name="직선 화살표 연결선 206">
                <a:extLst>
                  <a:ext uri="{FF2B5EF4-FFF2-40B4-BE49-F238E27FC236}">
                    <a16:creationId xmlns:a16="http://schemas.microsoft.com/office/drawing/2014/main" xmlns="" id="{9C4391D0-1ADE-47A9-89F7-F914D90F7B24}"/>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8" name="직선 화살표 연결선 207">
                <a:extLst>
                  <a:ext uri="{FF2B5EF4-FFF2-40B4-BE49-F238E27FC236}">
                    <a16:creationId xmlns:a16="http://schemas.microsoft.com/office/drawing/2014/main" xmlns="" id="{4E20FE26-B6E0-4BA0-B380-FAFADA91AE31}"/>
                  </a:ext>
                </a:extLst>
              </p:cNvPr>
              <p:cNvCxnSpPr/>
              <p:nvPr/>
            </p:nvCxnSpPr>
            <p:spPr>
              <a:xfrm flipV="1">
                <a:off x="4114990" y="3755260"/>
                <a:ext cx="379539" cy="29234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9" name="직선 화살표 연결선 209">
                <a:extLst>
                  <a:ext uri="{FF2B5EF4-FFF2-40B4-BE49-F238E27FC236}">
                    <a16:creationId xmlns:a16="http://schemas.microsoft.com/office/drawing/2014/main" xmlns="" id="{81A8115A-E1C9-4ADA-BEDB-AD4381F0CF2F}"/>
                  </a:ext>
                </a:extLst>
              </p:cNvPr>
              <p:cNvCxnSpPr/>
              <p:nvPr/>
            </p:nvCxnSpPr>
            <p:spPr>
              <a:xfrm>
                <a:off x="4114990" y="4047602"/>
                <a:ext cx="371285" cy="29103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0" name="직선 화살표 연결선 211">
                <a:extLst>
                  <a:ext uri="{FF2B5EF4-FFF2-40B4-BE49-F238E27FC236}">
                    <a16:creationId xmlns:a16="http://schemas.microsoft.com/office/drawing/2014/main" xmlns="" id="{1096F393-4D77-4D28-87F6-E4821493DDE5}"/>
                  </a:ext>
                </a:extLst>
              </p:cNvPr>
              <p:cNvCxnSpPr/>
              <p:nvPr/>
            </p:nvCxnSpPr>
            <p:spPr>
              <a:xfrm>
                <a:off x="4114990" y="4056647"/>
                <a:ext cx="385573" cy="58440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0" name="그룹 214">
              <a:extLst>
                <a:ext uri="{FF2B5EF4-FFF2-40B4-BE49-F238E27FC236}">
                  <a16:creationId xmlns:a16="http://schemas.microsoft.com/office/drawing/2014/main" xmlns="" id="{3C32731B-A7C4-4486-A564-1EE1367B33FA}"/>
                </a:ext>
              </a:extLst>
            </p:cNvPr>
            <p:cNvGrpSpPr/>
            <p:nvPr/>
          </p:nvGrpSpPr>
          <p:grpSpPr>
            <a:xfrm flipV="1">
              <a:off x="3759748" y="3395125"/>
              <a:ext cx="384302" cy="883444"/>
              <a:chOff x="4114990" y="3758657"/>
              <a:chExt cx="384302" cy="883444"/>
            </a:xfrm>
          </p:grpSpPr>
          <p:cxnSp>
            <p:nvCxnSpPr>
              <p:cNvPr id="273" name="직선 화살표 연결선 215">
                <a:extLst>
                  <a:ext uri="{FF2B5EF4-FFF2-40B4-BE49-F238E27FC236}">
                    <a16:creationId xmlns:a16="http://schemas.microsoft.com/office/drawing/2014/main" xmlns="" id="{C94F37F9-BE56-4A1B-B172-1569692E4071}"/>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직선 화살표 연결선 216">
                <a:extLst>
                  <a:ext uri="{FF2B5EF4-FFF2-40B4-BE49-F238E27FC236}">
                    <a16:creationId xmlns:a16="http://schemas.microsoft.com/office/drawing/2014/main" xmlns="" id="{C4C7101B-081D-4683-A7F7-C6C15A70E10A}"/>
                  </a:ext>
                </a:extLst>
              </p:cNvPr>
              <p:cNvCxnSpPr/>
              <p:nvPr/>
            </p:nvCxnSpPr>
            <p:spPr>
              <a:xfrm flipV="1">
                <a:off x="4114990" y="3758657"/>
                <a:ext cx="367633" cy="28894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5" name="직선 화살표 연결선 217">
                <a:extLst>
                  <a:ext uri="{FF2B5EF4-FFF2-40B4-BE49-F238E27FC236}">
                    <a16:creationId xmlns:a16="http://schemas.microsoft.com/office/drawing/2014/main" xmlns="" id="{FBD68D53-B677-416B-A25D-BEB6132BD7BE}"/>
                  </a:ext>
                </a:extLst>
              </p:cNvPr>
              <p:cNvCxnSpPr/>
              <p:nvPr/>
            </p:nvCxnSpPr>
            <p:spPr>
              <a:xfrm>
                <a:off x="4114990" y="4047602"/>
                <a:ext cx="367633" cy="29208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6" name="직선 화살표 연결선 218">
                <a:extLst>
                  <a:ext uri="{FF2B5EF4-FFF2-40B4-BE49-F238E27FC236}">
                    <a16:creationId xmlns:a16="http://schemas.microsoft.com/office/drawing/2014/main" xmlns="" id="{DC953428-9263-46FC-8197-5ACC03C35521}"/>
                  </a:ext>
                </a:extLst>
              </p:cNvPr>
              <p:cNvCxnSpPr/>
              <p:nvPr/>
            </p:nvCxnSpPr>
            <p:spPr>
              <a:xfrm>
                <a:off x="4114990" y="4056647"/>
                <a:ext cx="384302" cy="58545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1" name="그룹 224">
              <a:extLst>
                <a:ext uri="{FF2B5EF4-FFF2-40B4-BE49-F238E27FC236}">
                  <a16:creationId xmlns:a16="http://schemas.microsoft.com/office/drawing/2014/main" xmlns="" id="{C0F69FE6-ABDB-4F35-9E8D-42CEFD4EB3E5}"/>
                </a:ext>
              </a:extLst>
            </p:cNvPr>
            <p:cNvGrpSpPr/>
            <p:nvPr/>
          </p:nvGrpSpPr>
          <p:grpSpPr>
            <a:xfrm>
              <a:off x="4273018" y="3331477"/>
              <a:ext cx="349663" cy="542279"/>
              <a:chOff x="4629531" y="3734446"/>
              <a:chExt cx="349663" cy="542279"/>
            </a:xfrm>
          </p:grpSpPr>
          <p:cxnSp>
            <p:nvCxnSpPr>
              <p:cNvPr id="271" name="직선 화살표 연결선 219">
                <a:extLst>
                  <a:ext uri="{FF2B5EF4-FFF2-40B4-BE49-F238E27FC236}">
                    <a16:creationId xmlns:a16="http://schemas.microsoft.com/office/drawing/2014/main" xmlns="" id="{AE740478-7CCE-4815-9B73-0A08C3A44CA3}"/>
                  </a:ext>
                </a:extLst>
              </p:cNvPr>
              <p:cNvCxnSpPr/>
              <p:nvPr/>
            </p:nvCxnSpPr>
            <p:spPr>
              <a:xfrm>
                <a:off x="4629531" y="3734446"/>
                <a:ext cx="316325" cy="25891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2" name="직선 화살표 연결선 222">
                <a:extLst>
                  <a:ext uri="{FF2B5EF4-FFF2-40B4-BE49-F238E27FC236}">
                    <a16:creationId xmlns:a16="http://schemas.microsoft.com/office/drawing/2014/main" xmlns="" id="{1495E03F-2CA8-4241-8BFF-501A1750A15F}"/>
                  </a:ext>
                </a:extLst>
              </p:cNvPr>
              <p:cNvCxnSpPr/>
              <p:nvPr/>
            </p:nvCxnSpPr>
            <p:spPr>
              <a:xfrm>
                <a:off x="4640518" y="3742704"/>
                <a:ext cx="338676" cy="53402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2" name="그룹 225">
              <a:extLst>
                <a:ext uri="{FF2B5EF4-FFF2-40B4-BE49-F238E27FC236}">
                  <a16:creationId xmlns:a16="http://schemas.microsoft.com/office/drawing/2014/main" xmlns="" id="{E78BBBE4-4CE4-49EF-8C37-5798CBFADEE4}"/>
                </a:ext>
              </a:extLst>
            </p:cNvPr>
            <p:cNvGrpSpPr/>
            <p:nvPr/>
          </p:nvGrpSpPr>
          <p:grpSpPr>
            <a:xfrm flipV="1">
              <a:off x="4239429" y="3738025"/>
              <a:ext cx="361821" cy="548513"/>
              <a:chOff x="4629531" y="3734445"/>
              <a:chExt cx="361821" cy="548513"/>
            </a:xfrm>
          </p:grpSpPr>
          <p:cxnSp>
            <p:nvCxnSpPr>
              <p:cNvPr id="269" name="직선 화살표 연결선 226">
                <a:extLst>
                  <a:ext uri="{FF2B5EF4-FFF2-40B4-BE49-F238E27FC236}">
                    <a16:creationId xmlns:a16="http://schemas.microsoft.com/office/drawing/2014/main" xmlns="" id="{0CA87CB8-27B1-43D9-8837-8BA8BFE1330E}"/>
                  </a:ext>
                </a:extLst>
              </p:cNvPr>
              <p:cNvCxnSpPr/>
              <p:nvPr/>
            </p:nvCxnSpPr>
            <p:spPr>
              <a:xfrm>
                <a:off x="4629531" y="3734445"/>
                <a:ext cx="347533" cy="24371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0" name="직선 화살표 연결선 227">
                <a:extLst>
                  <a:ext uri="{FF2B5EF4-FFF2-40B4-BE49-F238E27FC236}">
                    <a16:creationId xmlns:a16="http://schemas.microsoft.com/office/drawing/2014/main" xmlns="" id="{7CC60241-4423-43BF-9FE3-DBD2E66B1387}"/>
                  </a:ext>
                </a:extLst>
              </p:cNvPr>
              <p:cNvCxnSpPr/>
              <p:nvPr/>
            </p:nvCxnSpPr>
            <p:spPr>
              <a:xfrm>
                <a:off x="4640518" y="3742703"/>
                <a:ext cx="350834" cy="54025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그룹 231">
              <a:extLst>
                <a:ext uri="{FF2B5EF4-FFF2-40B4-BE49-F238E27FC236}">
                  <a16:creationId xmlns:a16="http://schemas.microsoft.com/office/drawing/2014/main" xmlns="" id="{DBEA43B1-12F4-4016-85C0-7966A9975462}"/>
                </a:ext>
              </a:extLst>
            </p:cNvPr>
            <p:cNvGrpSpPr/>
            <p:nvPr/>
          </p:nvGrpSpPr>
          <p:grpSpPr>
            <a:xfrm>
              <a:off x="4218248" y="3644110"/>
              <a:ext cx="366333" cy="274890"/>
              <a:chOff x="4574761" y="4047079"/>
              <a:chExt cx="366333" cy="274890"/>
            </a:xfrm>
          </p:grpSpPr>
          <p:cxnSp>
            <p:nvCxnSpPr>
              <p:cNvPr id="267" name="직선 화살표 연결선 228">
                <a:extLst>
                  <a:ext uri="{FF2B5EF4-FFF2-40B4-BE49-F238E27FC236}">
                    <a16:creationId xmlns:a16="http://schemas.microsoft.com/office/drawing/2014/main" xmlns="" id="{97CB0A24-A206-45FE-90DC-F734F7C1B80B}"/>
                  </a:ext>
                </a:extLst>
              </p:cNvPr>
              <p:cNvCxnSpPr/>
              <p:nvPr/>
            </p:nvCxnSpPr>
            <p:spPr>
              <a:xfrm>
                <a:off x="4574761" y="4047602"/>
                <a:ext cx="35680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8" name="직선 화살표 연결선 229">
                <a:extLst>
                  <a:ext uri="{FF2B5EF4-FFF2-40B4-BE49-F238E27FC236}">
                    <a16:creationId xmlns:a16="http://schemas.microsoft.com/office/drawing/2014/main" xmlns="" id="{5E5308E7-1494-43E3-8939-5E49EE600ECE}"/>
                  </a:ext>
                </a:extLst>
              </p:cNvPr>
              <p:cNvCxnSpPr/>
              <p:nvPr/>
            </p:nvCxnSpPr>
            <p:spPr>
              <a:xfrm>
                <a:off x="4583619" y="4047079"/>
                <a:ext cx="357475" cy="2748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4" name="그룹 232">
              <a:extLst>
                <a:ext uri="{FF2B5EF4-FFF2-40B4-BE49-F238E27FC236}">
                  <a16:creationId xmlns:a16="http://schemas.microsoft.com/office/drawing/2014/main" xmlns="" id="{31BDD2E8-9FF8-4C27-82F6-D4731DC329D9}"/>
                </a:ext>
              </a:extLst>
            </p:cNvPr>
            <p:cNvGrpSpPr/>
            <p:nvPr/>
          </p:nvGrpSpPr>
          <p:grpSpPr>
            <a:xfrm flipV="1">
              <a:off x="4212059" y="3704687"/>
              <a:ext cx="365378" cy="290690"/>
              <a:chOff x="4574761" y="4047078"/>
              <a:chExt cx="365378" cy="290690"/>
            </a:xfrm>
          </p:grpSpPr>
          <p:cxnSp>
            <p:nvCxnSpPr>
              <p:cNvPr id="265" name="직선 화살표 연결선 233">
                <a:extLst>
                  <a:ext uri="{FF2B5EF4-FFF2-40B4-BE49-F238E27FC236}">
                    <a16:creationId xmlns:a16="http://schemas.microsoft.com/office/drawing/2014/main" xmlns="" id="{489D146B-0B47-46E2-B795-9F0795CE5863}"/>
                  </a:ext>
                </a:extLst>
              </p:cNvPr>
              <p:cNvCxnSpPr/>
              <p:nvPr/>
            </p:nvCxnSpPr>
            <p:spPr>
              <a:xfrm flipV="1">
                <a:off x="4574761" y="4047602"/>
                <a:ext cx="36537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6" name="직선 화살표 연결선 234">
                <a:extLst>
                  <a:ext uri="{FF2B5EF4-FFF2-40B4-BE49-F238E27FC236}">
                    <a16:creationId xmlns:a16="http://schemas.microsoft.com/office/drawing/2014/main" xmlns="" id="{458BC279-0EBE-4026-95EB-F6B793027CB2}"/>
                  </a:ext>
                </a:extLst>
              </p:cNvPr>
              <p:cNvCxnSpPr/>
              <p:nvPr/>
            </p:nvCxnSpPr>
            <p:spPr>
              <a:xfrm>
                <a:off x="4583619" y="4047078"/>
                <a:ext cx="356520" cy="2906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5" name="직선 화살표 연결선 235">
              <a:extLst>
                <a:ext uri="{FF2B5EF4-FFF2-40B4-BE49-F238E27FC236}">
                  <a16:creationId xmlns:a16="http://schemas.microsoft.com/office/drawing/2014/main" xmlns="" id="{6FD10348-E00E-4FE0-92D5-5F1CD54F6A17}"/>
                </a:ext>
              </a:extLst>
            </p:cNvPr>
            <p:cNvCxnSpPr/>
            <p:nvPr/>
          </p:nvCxnSpPr>
          <p:spPr>
            <a:xfrm>
              <a:off x="4734091" y="3644110"/>
              <a:ext cx="331106" cy="13140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직선 화살표 연결선 238">
              <a:extLst>
                <a:ext uri="{FF2B5EF4-FFF2-40B4-BE49-F238E27FC236}">
                  <a16:creationId xmlns:a16="http://schemas.microsoft.com/office/drawing/2014/main" xmlns="" id="{EAAB0CBB-E358-476D-8182-8EB7A98867CB}"/>
                </a:ext>
              </a:extLst>
            </p:cNvPr>
            <p:cNvCxnSpPr/>
            <p:nvPr/>
          </p:nvCxnSpPr>
          <p:spPr>
            <a:xfrm flipV="1">
              <a:off x="4734091" y="3843538"/>
              <a:ext cx="331106" cy="14902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41" name="직선 화살표 연결선 243">
              <a:extLst>
                <a:ext uri="{FF2B5EF4-FFF2-40B4-BE49-F238E27FC236}">
                  <a16:creationId xmlns:a16="http://schemas.microsoft.com/office/drawing/2014/main" xmlns="" id="{AC11D875-15A6-49DC-92DF-B3C2516CF112}"/>
                </a:ext>
              </a:extLst>
            </p:cNvPr>
            <p:cNvCxnSpPr/>
            <p:nvPr/>
          </p:nvCxnSpPr>
          <p:spPr>
            <a:xfrm>
              <a:off x="5251351" y="3823318"/>
              <a:ext cx="379539" cy="0"/>
            </a:xfrm>
            <a:prstGeom prst="straightConnector1">
              <a:avLst/>
            </a:prstGeom>
            <a:ln w="12700">
              <a:solidFill>
                <a:schemeClr val="bg2">
                  <a:lumMod val="75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242" name="그룹 15">
              <a:extLst>
                <a:ext uri="{FF2B5EF4-FFF2-40B4-BE49-F238E27FC236}">
                  <a16:creationId xmlns:a16="http://schemas.microsoft.com/office/drawing/2014/main" xmlns="" id="{6FC2F55F-36AC-408F-9E80-AF5BCE0AA33E}"/>
                </a:ext>
              </a:extLst>
            </p:cNvPr>
            <p:cNvGrpSpPr/>
            <p:nvPr/>
          </p:nvGrpSpPr>
          <p:grpSpPr>
            <a:xfrm>
              <a:off x="3548861" y="3178926"/>
              <a:ext cx="1786336" cy="1271092"/>
              <a:chOff x="3905374" y="3584392"/>
              <a:chExt cx="1786336" cy="1271092"/>
            </a:xfrm>
          </p:grpSpPr>
          <p:sp>
            <p:nvSpPr>
              <p:cNvPr id="254" name="타원 4">
                <a:extLst>
                  <a:ext uri="{FF2B5EF4-FFF2-40B4-BE49-F238E27FC236}">
                    <a16:creationId xmlns:a16="http://schemas.microsoft.com/office/drawing/2014/main" xmlns="" id="{9BD47D4D-A0C1-4B42-B95B-7CF3223A0D9A}"/>
                  </a:ext>
                </a:extLst>
              </p:cNvPr>
              <p:cNvSpPr/>
              <p:nvPr/>
            </p:nvSpPr>
            <p:spPr>
              <a:xfrm>
                <a:off x="3905374" y="358439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타원 123">
                <a:extLst>
                  <a:ext uri="{FF2B5EF4-FFF2-40B4-BE49-F238E27FC236}">
                    <a16:creationId xmlns:a16="http://schemas.microsoft.com/office/drawing/2014/main" xmlns="" id="{98041F97-DA9C-4E5C-948E-2EECC95FF5B3}"/>
                  </a:ext>
                </a:extLst>
              </p:cNvPr>
              <p:cNvSpPr/>
              <p:nvPr/>
            </p:nvSpPr>
            <p:spPr>
              <a:xfrm>
                <a:off x="3905374" y="391509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타원 124">
                <a:extLst>
                  <a:ext uri="{FF2B5EF4-FFF2-40B4-BE49-F238E27FC236}">
                    <a16:creationId xmlns:a16="http://schemas.microsoft.com/office/drawing/2014/main" xmlns="" id="{DBCAD773-96CB-4362-BEDC-C5E91AC2E986}"/>
                  </a:ext>
                </a:extLst>
              </p:cNvPr>
              <p:cNvSpPr/>
              <p:nvPr/>
            </p:nvSpPr>
            <p:spPr>
              <a:xfrm>
                <a:off x="3905374" y="424580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7" name="타원 125">
                <a:extLst>
                  <a:ext uri="{FF2B5EF4-FFF2-40B4-BE49-F238E27FC236}">
                    <a16:creationId xmlns:a16="http://schemas.microsoft.com/office/drawing/2014/main" xmlns="" id="{5BCF7839-4E07-4C48-99D4-14728CA824E8}"/>
                  </a:ext>
                </a:extLst>
              </p:cNvPr>
              <p:cNvSpPr/>
              <p:nvPr/>
            </p:nvSpPr>
            <p:spPr>
              <a:xfrm>
                <a:off x="3905374" y="457651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타원 126">
                <a:extLst>
                  <a:ext uri="{FF2B5EF4-FFF2-40B4-BE49-F238E27FC236}">
                    <a16:creationId xmlns:a16="http://schemas.microsoft.com/office/drawing/2014/main" xmlns="" id="{A69B44D3-D519-4375-8505-DA38E53DF9BC}"/>
                  </a:ext>
                </a:extLst>
              </p:cNvPr>
              <p:cNvSpPr/>
              <p:nvPr/>
            </p:nvSpPr>
            <p:spPr>
              <a:xfrm>
                <a:off x="4494531" y="359336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타원 127">
                <a:extLst>
                  <a:ext uri="{FF2B5EF4-FFF2-40B4-BE49-F238E27FC236}">
                    <a16:creationId xmlns:a16="http://schemas.microsoft.com/office/drawing/2014/main" xmlns="" id="{AE92276E-65E1-46DE-BFD1-940ABDBF355C}"/>
                  </a:ext>
                </a:extLst>
              </p:cNvPr>
              <p:cNvSpPr/>
              <p:nvPr/>
            </p:nvSpPr>
            <p:spPr>
              <a:xfrm>
                <a:off x="4494531" y="392406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128">
                <a:extLst>
                  <a:ext uri="{FF2B5EF4-FFF2-40B4-BE49-F238E27FC236}">
                    <a16:creationId xmlns:a16="http://schemas.microsoft.com/office/drawing/2014/main" xmlns="" id="{3E85792E-5DE3-4E8A-B305-2EE89F6FBF40}"/>
                  </a:ext>
                </a:extLst>
              </p:cNvPr>
              <p:cNvSpPr/>
              <p:nvPr/>
            </p:nvSpPr>
            <p:spPr>
              <a:xfrm>
                <a:off x="4494531" y="425477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타원 129">
                <a:extLst>
                  <a:ext uri="{FF2B5EF4-FFF2-40B4-BE49-F238E27FC236}">
                    <a16:creationId xmlns:a16="http://schemas.microsoft.com/office/drawing/2014/main" xmlns="" id="{9CAC402D-DE3B-4F0B-8911-890D3794A7EB}"/>
                  </a:ext>
                </a:extLst>
              </p:cNvPr>
              <p:cNvSpPr/>
              <p:nvPr/>
            </p:nvSpPr>
            <p:spPr>
              <a:xfrm>
                <a:off x="4494531" y="458548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타원 130">
                <a:extLst>
                  <a:ext uri="{FF2B5EF4-FFF2-40B4-BE49-F238E27FC236}">
                    <a16:creationId xmlns:a16="http://schemas.microsoft.com/office/drawing/2014/main" xmlns="" id="{C55ED6C2-EEC2-4C10-9E04-A46F47F0817C}"/>
                  </a:ext>
                </a:extLst>
              </p:cNvPr>
              <p:cNvSpPr/>
              <p:nvPr/>
            </p:nvSpPr>
            <p:spPr>
              <a:xfrm>
                <a:off x="4945460" y="3922718"/>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3" name="타원 131">
                <a:extLst>
                  <a:ext uri="{FF2B5EF4-FFF2-40B4-BE49-F238E27FC236}">
                    <a16:creationId xmlns:a16="http://schemas.microsoft.com/office/drawing/2014/main" xmlns="" id="{4B32CAC2-37F9-45BF-B914-844C557FB0E8}"/>
                  </a:ext>
                </a:extLst>
              </p:cNvPr>
              <p:cNvSpPr/>
              <p:nvPr/>
            </p:nvSpPr>
            <p:spPr>
              <a:xfrm>
                <a:off x="4945460" y="4255937"/>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4" name="타원 132">
                <a:extLst>
                  <a:ext uri="{FF2B5EF4-FFF2-40B4-BE49-F238E27FC236}">
                    <a16:creationId xmlns:a16="http://schemas.microsoft.com/office/drawing/2014/main" xmlns="" id="{02E27105-6993-4C8A-871F-68CC400FF844}"/>
                  </a:ext>
                </a:extLst>
              </p:cNvPr>
              <p:cNvSpPr/>
              <p:nvPr/>
            </p:nvSpPr>
            <p:spPr>
              <a:xfrm>
                <a:off x="5421710" y="4089327"/>
                <a:ext cx="270000" cy="270000"/>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3" name="모서리가 둥근 직사각형 245">
              <a:extLst>
                <a:ext uri="{FF2B5EF4-FFF2-40B4-BE49-F238E27FC236}">
                  <a16:creationId xmlns:a16="http://schemas.microsoft.com/office/drawing/2014/main" xmlns="" id="{A9CFD6A4-CCD2-4AAA-9688-1F4AC239FC44}"/>
                </a:ext>
              </a:extLst>
            </p:cNvPr>
            <p:cNvSpPr/>
            <p:nvPr/>
          </p:nvSpPr>
          <p:spPr>
            <a:xfrm>
              <a:off x="3114444" y="3088956"/>
              <a:ext cx="2326677" cy="1476871"/>
            </a:xfrm>
            <a:prstGeom prst="roundRect">
              <a:avLst/>
            </a:prstGeom>
            <a:noFill/>
            <a:ln w="2540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4" name="꺾인 연결선 247">
              <a:extLst>
                <a:ext uri="{FF2B5EF4-FFF2-40B4-BE49-F238E27FC236}">
                  <a16:creationId xmlns:a16="http://schemas.microsoft.com/office/drawing/2014/main" xmlns="" id="{B5AF0F76-14D5-4C55-815B-2245FB0194DF}"/>
                </a:ext>
              </a:extLst>
            </p:cNvPr>
            <p:cNvCxnSpPr/>
            <p:nvPr/>
          </p:nvCxnSpPr>
          <p:spPr>
            <a:xfrm rot="5400000">
              <a:off x="4130798" y="2896751"/>
              <a:ext cx="457926" cy="192970"/>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꺾인 연결선 254">
              <a:extLst>
                <a:ext uri="{FF2B5EF4-FFF2-40B4-BE49-F238E27FC236}">
                  <a16:creationId xmlns:a16="http://schemas.microsoft.com/office/drawing/2014/main" xmlns="" id="{B185341A-1996-47A2-A8EE-7B01ED958752}"/>
                </a:ext>
              </a:extLst>
            </p:cNvPr>
            <p:cNvCxnSpPr/>
            <p:nvPr/>
          </p:nvCxnSpPr>
          <p:spPr>
            <a:xfrm rot="10800000" flipV="1">
              <a:off x="5396588" y="2948620"/>
              <a:ext cx="693403" cy="258386"/>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15">
              <a:extLst>
                <a:ext uri="{FF2B5EF4-FFF2-40B4-BE49-F238E27FC236}">
                  <a16:creationId xmlns:a16="http://schemas.microsoft.com/office/drawing/2014/main" xmlns="" id="{3B980741-C0BC-4127-8C8A-9A2799ACDC36}"/>
                </a:ext>
              </a:extLst>
            </p:cNvPr>
            <p:cNvSpPr/>
            <p:nvPr/>
          </p:nvSpPr>
          <p:spPr>
            <a:xfrm>
              <a:off x="5927698" y="2823222"/>
              <a:ext cx="1976042"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85000"/>
                      <a:lumOff val="15000"/>
                    </a:schemeClr>
                  </a:solidFill>
                  <a:latin typeface="SamsungOne 400" pitchFamily="34" charset="0"/>
                  <a:ea typeface="SamsungOne 400" pitchFamily="34" charset="0"/>
                </a:rPr>
                <a:t>Big mathematical equation</a:t>
              </a:r>
            </a:p>
          </p:txBody>
        </p:sp>
        <p:sp>
          <p:nvSpPr>
            <p:cNvPr id="247" name="양쪽 중괄호 4">
              <a:extLst>
                <a:ext uri="{FF2B5EF4-FFF2-40B4-BE49-F238E27FC236}">
                  <a16:creationId xmlns:a16="http://schemas.microsoft.com/office/drawing/2014/main" xmlns="" id="{C066E932-1549-4A79-8837-A14A4AF421F3}"/>
                </a:ext>
              </a:extLst>
            </p:cNvPr>
            <p:cNvSpPr/>
            <p:nvPr/>
          </p:nvSpPr>
          <p:spPr>
            <a:xfrm rot="5400000">
              <a:off x="4159423" y="3559516"/>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cxnSp>
          <p:nvCxnSpPr>
            <p:cNvPr id="248" name="Straight Connector 142">
              <a:extLst>
                <a:ext uri="{FF2B5EF4-FFF2-40B4-BE49-F238E27FC236}">
                  <a16:creationId xmlns:a16="http://schemas.microsoft.com/office/drawing/2014/main" xmlns="" id="{2CDE6419-00A7-498D-9784-26EF2BFBC775}"/>
                </a:ext>
              </a:extLst>
            </p:cNvPr>
            <p:cNvCxnSpPr>
              <a:cxnSpLocks/>
            </p:cNvCxnSpPr>
            <p:nvPr/>
          </p:nvCxnSpPr>
          <p:spPr>
            <a:xfrm>
              <a:off x="5179371" y="5036986"/>
              <a:ext cx="430018" cy="0"/>
            </a:xfrm>
            <a:prstGeom prst="line">
              <a:avLst/>
            </a:prstGeom>
            <a:ln w="12700">
              <a:solidFill>
                <a:srgbClr val="193EB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249"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8026" y="3534224"/>
              <a:ext cx="599872" cy="59987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329439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478873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404733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2533567"/>
              <a:ext cx="39600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직사각형 137">
            <a:extLst>
              <a:ext uri="{FF2B5EF4-FFF2-40B4-BE49-F238E27FC236}">
                <a16:creationId xmlns:a16="http://schemas.microsoft.com/office/drawing/2014/main" xmlns="" id="{F4F59970-0805-4ECB-8B52-EFEDC99C1D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Tree>
    <p:custDataLst>
      <p:tags r:id="rId1"/>
    </p:custDataLst>
    <p:extLst>
      <p:ext uri="{BB962C8B-B14F-4D97-AF65-F5344CB8AC3E}">
        <p14:creationId xmlns:p14="http://schemas.microsoft.com/office/powerpoint/2010/main" val="133620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analyzing a large amount of data with machine learning technology, patterns that were invisible outwardly can be found, called data mining. Data mining deals with the following four problems.</a:t>
            </a:r>
          </a:p>
        </p:txBody>
      </p:sp>
      <p:grpSp>
        <p:nvGrpSpPr>
          <p:cNvPr id="34" name="그룹 3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6" name="직사각형 3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BFD17284-205C-4CAE-929E-5DCE870C5DE1}"/>
              </a:ext>
            </a:extLst>
          </p:cNvPr>
          <p:cNvGrpSpPr/>
          <p:nvPr/>
        </p:nvGrpSpPr>
        <p:grpSpPr>
          <a:xfrm>
            <a:off x="702939" y="2348880"/>
            <a:ext cx="8808364" cy="3982126"/>
            <a:chOff x="702939" y="2396913"/>
            <a:chExt cx="8808364" cy="3982126"/>
          </a:xfrm>
        </p:grpSpPr>
        <p:grpSp>
          <p:nvGrpSpPr>
            <p:cNvPr id="38" name="그룹 37"/>
            <p:cNvGrpSpPr/>
            <p:nvPr/>
          </p:nvGrpSpPr>
          <p:grpSpPr>
            <a:xfrm>
              <a:off x="3521142" y="2804906"/>
              <a:ext cx="2889046" cy="2881930"/>
              <a:chOff x="2997870" y="2276872"/>
              <a:chExt cx="3897486" cy="3887888"/>
            </a:xfrm>
          </p:grpSpPr>
          <p:sp>
            <p:nvSpPr>
              <p:cNvPr id="65" name="원형 64"/>
              <p:cNvSpPr/>
              <p:nvPr/>
            </p:nvSpPr>
            <p:spPr>
              <a:xfrm>
                <a:off x="2997870" y="2276872"/>
                <a:ext cx="3887886" cy="3887886"/>
              </a:xfrm>
              <a:prstGeom prst="pie">
                <a:avLst>
                  <a:gd name="adj1" fmla="val 0"/>
                  <a:gd name="adj2" fmla="val 5416695"/>
                </a:avLst>
              </a:prstGeom>
              <a:solidFill>
                <a:srgbClr val="FFCC99"/>
              </a:solidFill>
              <a:ln>
                <a:solidFill>
                  <a:srgbClr val="FF5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원형 65"/>
              <p:cNvSpPr/>
              <p:nvPr/>
            </p:nvSpPr>
            <p:spPr>
              <a:xfrm flipV="1">
                <a:off x="3007470" y="2276874"/>
                <a:ext cx="3887886" cy="3887886"/>
              </a:xfrm>
              <a:prstGeom prst="pie">
                <a:avLst>
                  <a:gd name="adj1" fmla="val 10800000"/>
                  <a:gd name="adj2" fmla="val 16200000"/>
                </a:avLst>
              </a:prstGeom>
              <a:solidFill>
                <a:srgbClr val="CCCC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원형 66"/>
              <p:cNvSpPr/>
              <p:nvPr/>
            </p:nvSpPr>
            <p:spPr>
              <a:xfrm flipH="1">
                <a:off x="2997870" y="2276872"/>
                <a:ext cx="3887886" cy="3887886"/>
              </a:xfrm>
              <a:prstGeom prst="pie">
                <a:avLst>
                  <a:gd name="adj1" fmla="val 10800000"/>
                  <a:gd name="adj2" fmla="val 16200000"/>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원형 67"/>
              <p:cNvSpPr/>
              <p:nvPr/>
            </p:nvSpPr>
            <p:spPr>
              <a:xfrm>
                <a:off x="3007470" y="2276872"/>
                <a:ext cx="3887886" cy="3887886"/>
              </a:xfrm>
              <a:prstGeom prst="pie">
                <a:avLst>
                  <a:gd name="adj1" fmla="val 10800000"/>
                  <a:gd name="adj2" fmla="val 16200000"/>
                </a:avLst>
              </a:prstGeom>
              <a:solidFill>
                <a:schemeClr val="accent6">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9" name="그룹 38"/>
            <p:cNvGrpSpPr/>
            <p:nvPr/>
          </p:nvGrpSpPr>
          <p:grpSpPr>
            <a:xfrm>
              <a:off x="3881672" y="3165477"/>
              <a:ext cx="2167986" cy="2160785"/>
              <a:chOff x="3501380" y="2780382"/>
              <a:chExt cx="2890466" cy="2880866"/>
            </a:xfrm>
          </p:grpSpPr>
          <p:sp>
            <p:nvSpPr>
              <p:cNvPr id="63" name="타원 62"/>
              <p:cNvSpPr/>
              <p:nvPr/>
            </p:nvSpPr>
            <p:spPr>
              <a:xfrm>
                <a:off x="3501380" y="2780382"/>
                <a:ext cx="2880866" cy="288086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현 63"/>
              <p:cNvSpPr/>
              <p:nvPr/>
            </p:nvSpPr>
            <p:spPr>
              <a:xfrm>
                <a:off x="3510980" y="2780382"/>
                <a:ext cx="2880866" cy="2880866"/>
              </a:xfrm>
              <a:prstGeom prst="chord">
                <a:avLst>
                  <a:gd name="adj1" fmla="val 5401479"/>
                  <a:gd name="adj2" fmla="val 16200000"/>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0" name="타원 39"/>
            <p:cNvSpPr/>
            <p:nvPr/>
          </p:nvSpPr>
          <p:spPr>
            <a:xfrm>
              <a:off x="4308866" y="3656714"/>
              <a:ext cx="1290619" cy="1178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b="1" dirty="0">
                  <a:solidFill>
                    <a:prstClr val="black">
                      <a:lumMod val="85000"/>
                      <a:lumOff val="15000"/>
                    </a:prstClr>
                  </a:solidFill>
                  <a:latin typeface="SamsungOne 400" panose="020B0503030303020204" pitchFamily="34" charset="0"/>
                </a:rPr>
                <a:t>Data</a:t>
              </a:r>
              <a:br>
                <a:rPr lang="en-US" altLang="ko-KR" sz="1400" b="1" dirty="0">
                  <a:solidFill>
                    <a:prstClr val="black">
                      <a:lumMod val="85000"/>
                      <a:lumOff val="15000"/>
                    </a:prstClr>
                  </a:solidFill>
                  <a:latin typeface="SamsungOne 400" panose="020B0503030303020204" pitchFamily="34" charset="0"/>
                </a:rPr>
              </a:br>
              <a:r>
                <a:rPr lang="en-US" altLang="ko-KR" sz="1400" b="1" dirty="0">
                  <a:solidFill>
                    <a:prstClr val="black">
                      <a:lumMod val="85000"/>
                      <a:lumOff val="15000"/>
                    </a:prstClr>
                  </a:solidFill>
                  <a:latin typeface="SamsungOne 400" panose="020B0503030303020204" pitchFamily="34" charset="0"/>
                </a:rPr>
                <a:t>Mining</a:t>
              </a:r>
            </a:p>
            <a:p>
              <a:pPr algn="ctr"/>
              <a:r>
                <a:rPr lang="en-US" altLang="ko-KR" sz="1400" b="1" dirty="0">
                  <a:solidFill>
                    <a:prstClr val="black">
                      <a:lumMod val="85000"/>
                      <a:lumOff val="15000"/>
                    </a:prstClr>
                  </a:solidFill>
                  <a:latin typeface="SamsungOne 400" panose="020B0503030303020204" pitchFamily="34" charset="0"/>
                </a:rPr>
                <a:t>Problems</a:t>
              </a:r>
            </a:p>
          </p:txBody>
        </p:sp>
        <p:sp>
          <p:nvSpPr>
            <p:cNvPr id="41" name="직사각형 40"/>
            <p:cNvSpPr/>
            <p:nvPr/>
          </p:nvSpPr>
          <p:spPr>
            <a:xfrm rot="5400000">
              <a:off x="4916849" y="4105972"/>
              <a:ext cx="1309236" cy="279797"/>
            </a:xfrm>
            <a:prstGeom prst="rect">
              <a:avLst/>
            </a:prstGeom>
          </p:spPr>
          <p:txBody>
            <a:bodyPr wrap="square">
              <a:prstTxWarp prst="textArchUp">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Unsupervised</a:t>
              </a:r>
            </a:p>
          </p:txBody>
        </p:sp>
        <p:sp>
          <p:nvSpPr>
            <p:cNvPr id="42" name="직사각형 41"/>
            <p:cNvSpPr/>
            <p:nvPr/>
          </p:nvSpPr>
          <p:spPr>
            <a:xfrm rot="5400000">
              <a:off x="3601169" y="4105974"/>
              <a:ext cx="1309236" cy="279797"/>
            </a:xfrm>
            <a:prstGeom prst="rect">
              <a:avLst/>
            </a:prstGeom>
          </p:spPr>
          <p:txBody>
            <a:bodyPr wrap="square">
              <a:prstTxWarp prst="textArchDown">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Supervised</a:t>
              </a:r>
            </a:p>
          </p:txBody>
        </p:sp>
        <p:cxnSp>
          <p:nvCxnSpPr>
            <p:cNvPr id="43" name="꺾인 연결선 42"/>
            <p:cNvCxnSpPr/>
            <p:nvPr/>
          </p:nvCxnSpPr>
          <p:spPr>
            <a:xfrm flipV="1">
              <a:off x="516011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xmlns="" id="{7717486C-E845-4AF4-A93A-131CCD79753C}"/>
                </a:ext>
              </a:extLst>
            </p:cNvPr>
            <p:cNvSpPr/>
            <p:nvPr/>
          </p:nvSpPr>
          <p:spPr>
            <a:xfrm>
              <a:off x="6410188" y="2396913"/>
              <a:ext cx="2683125" cy="983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900"/>
                </a:spcAft>
              </a:pPr>
              <a:r>
                <a:rPr lang="en-US" altLang="ko-KR" sz="1400" b="1" dirty="0">
                  <a:solidFill>
                    <a:srgbClr val="1429A0"/>
                  </a:solidFill>
                  <a:latin typeface="SamsungOne 400" panose="020B0503030303020204" pitchFamily="34" charset="0"/>
                </a:rPr>
                <a:t>Clustering</a:t>
              </a:r>
            </a:p>
            <a:p>
              <a:r>
                <a:rPr lang="en-US" altLang="ko-KR" sz="1300" b="1" dirty="0">
                  <a:solidFill>
                    <a:prstClr val="black">
                      <a:lumMod val="85000"/>
                      <a:lumOff val="15000"/>
                    </a:prstClr>
                  </a:solidFill>
                  <a:latin typeface="SamsungOne 400" panose="020B0503030303020204" pitchFamily="34" charset="0"/>
                </a:rPr>
                <a:t>Comparing the properties of the data and forming clusters based on similar characteristics</a:t>
              </a:r>
              <a:endParaRPr lang="ko-KR" altLang="en-US" sz="1300" b="1" dirty="0">
                <a:solidFill>
                  <a:prstClr val="black">
                    <a:lumMod val="85000"/>
                    <a:lumOff val="15000"/>
                  </a:prstClr>
                </a:solidFill>
                <a:latin typeface="SamsungOne 400" panose="020B0503030303020204" pitchFamily="34" charset="0"/>
              </a:endParaRPr>
            </a:p>
          </p:txBody>
        </p:sp>
        <p:grpSp>
          <p:nvGrpSpPr>
            <p:cNvPr id="45" name="그룹 44"/>
            <p:cNvGrpSpPr/>
            <p:nvPr/>
          </p:nvGrpSpPr>
          <p:grpSpPr>
            <a:xfrm>
              <a:off x="6533995" y="3340210"/>
              <a:ext cx="2559317" cy="692496"/>
              <a:chOff x="7327676" y="3892964"/>
              <a:chExt cx="2815248" cy="761746"/>
            </a:xfrm>
          </p:grpSpPr>
          <p:sp>
            <p:nvSpPr>
              <p:cNvPr id="61" name="사각형: 둥근 모서리 32">
                <a:extLst>
                  <a:ext uri="{FF2B5EF4-FFF2-40B4-BE49-F238E27FC236}">
                    <a16:creationId xmlns:a16="http://schemas.microsoft.com/office/drawing/2014/main" xmlns="" id="{9F9FFF6C-7C72-4E08-8072-03F5113CBF51}"/>
                  </a:ext>
                </a:extLst>
              </p:cNvPr>
              <p:cNvSpPr/>
              <p:nvPr/>
            </p:nvSpPr>
            <p:spPr>
              <a:xfrm>
                <a:off x="7327676" y="3937275"/>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2" name="직사각형 61"/>
              <p:cNvSpPr/>
              <p:nvPr/>
            </p:nvSpPr>
            <p:spPr>
              <a:xfrm>
                <a:off x="7517097" y="3892964"/>
                <a:ext cx="2625827" cy="761746"/>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Clusterization of processes with similar characteristics out of various processes</a:t>
                </a:r>
              </a:p>
            </p:txBody>
          </p:sp>
        </p:grpSp>
        <p:cxnSp>
          <p:nvCxnSpPr>
            <p:cNvPr id="46" name="꺾인 연결선 45"/>
            <p:cNvCxnSpPr/>
            <p:nvPr/>
          </p:nvCxnSpPr>
          <p:spPr>
            <a:xfrm>
              <a:off x="516011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7717486C-E845-4AF4-A93A-131CCD79753C}"/>
                </a:ext>
              </a:extLst>
            </p:cNvPr>
            <p:cNvSpPr/>
            <p:nvPr/>
          </p:nvSpPr>
          <p:spPr>
            <a:xfrm>
              <a:off x="6410189" y="4478640"/>
              <a:ext cx="3005719" cy="1223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Aft>
                  <a:spcPts val="900"/>
                </a:spcAft>
              </a:pPr>
              <a:r>
                <a:rPr lang="en-US" altLang="ko-KR" sz="1400" b="1" dirty="0">
                  <a:solidFill>
                    <a:srgbClr val="1429A0"/>
                  </a:solidFill>
                  <a:latin typeface="SamsungOne 400" panose="020B0503030303020204" pitchFamily="34" charset="0"/>
                </a:rPr>
                <a:t>Association Rule</a:t>
              </a:r>
            </a:p>
            <a:p>
              <a:r>
                <a:rPr lang="en-US" altLang="ko-KR" sz="1300" b="1" dirty="0">
                  <a:solidFill>
                    <a:prstClr val="black">
                      <a:lumMod val="85000"/>
                      <a:lumOff val="15000"/>
                    </a:prstClr>
                  </a:solidFill>
                  <a:latin typeface="SamsungOne 400" panose="020B0503030303020204" pitchFamily="34" charset="0"/>
                </a:rPr>
                <a:t>Identifying the attributes or relationships between items to which the appearance of a pattern implies the appearance of another pattern</a:t>
              </a:r>
              <a:endParaRPr lang="ko-KR" altLang="en-US" sz="1300" b="1" dirty="0">
                <a:solidFill>
                  <a:prstClr val="black">
                    <a:lumMod val="85000"/>
                    <a:lumOff val="15000"/>
                  </a:prstClr>
                </a:solidFill>
                <a:latin typeface="SamsungOne 400" panose="020B0503030303020204" pitchFamily="34" charset="0"/>
              </a:endParaRPr>
            </a:p>
          </p:txBody>
        </p:sp>
        <p:grpSp>
          <p:nvGrpSpPr>
            <p:cNvPr id="48" name="그룹 47"/>
            <p:cNvGrpSpPr/>
            <p:nvPr/>
          </p:nvGrpSpPr>
          <p:grpSpPr>
            <a:xfrm>
              <a:off x="6533995" y="5682382"/>
              <a:ext cx="2977308" cy="692495"/>
              <a:chOff x="7327676" y="3950625"/>
              <a:chExt cx="3275039" cy="761745"/>
            </a:xfrm>
          </p:grpSpPr>
          <p:sp>
            <p:nvSpPr>
              <p:cNvPr id="59" name="사각형: 둥근 모서리 32">
                <a:extLst>
                  <a:ext uri="{FF2B5EF4-FFF2-40B4-BE49-F238E27FC236}">
                    <a16:creationId xmlns:a16="http://schemas.microsoft.com/office/drawing/2014/main" xmlns="" id="{9F9FFF6C-7C72-4E08-8072-03F5113CBF51}"/>
                  </a:ext>
                </a:extLst>
              </p:cNvPr>
              <p:cNvSpPr/>
              <p:nvPr/>
            </p:nvSpPr>
            <p:spPr>
              <a:xfrm>
                <a:off x="7327676" y="3996642"/>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0" name="직사각형 59"/>
              <p:cNvSpPr/>
              <p:nvPr/>
            </p:nvSpPr>
            <p:spPr>
              <a:xfrm>
                <a:off x="7517097" y="3950625"/>
                <a:ext cx="3085618" cy="761745"/>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Predicting what will happen to the entire process when there is an abnormal pattern in one process </a:t>
                </a:r>
                <a:endParaRPr lang="ko-KR" altLang="en-US" sz="1300" dirty="0">
                  <a:solidFill>
                    <a:prstClr val="black">
                      <a:lumMod val="85000"/>
                      <a:lumOff val="15000"/>
                    </a:prstClr>
                  </a:solidFill>
                  <a:latin typeface="SamsungOne 400" panose="020B0503030303020204" pitchFamily="34" charset="0"/>
                </a:endParaRPr>
              </a:p>
            </p:txBody>
          </p:sp>
        </p:grpSp>
        <p:cxnSp>
          <p:nvCxnSpPr>
            <p:cNvPr id="49" name="꺾인 연결선 48"/>
            <p:cNvCxnSpPr/>
            <p:nvPr/>
          </p:nvCxnSpPr>
          <p:spPr>
            <a:xfrm flipH="1" flipV="1">
              <a:off x="362722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flipH="1">
              <a:off x="362722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7717486C-E845-4AF4-A93A-131CCD79753C}"/>
                </a:ext>
              </a:extLst>
            </p:cNvPr>
            <p:cNvSpPr/>
            <p:nvPr/>
          </p:nvSpPr>
          <p:spPr>
            <a:xfrm>
              <a:off x="710057" y="2396913"/>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Prediction</a:t>
              </a:r>
            </a:p>
            <a:p>
              <a:pPr algn="r"/>
              <a:r>
                <a:rPr lang="en-US" altLang="ko-KR" sz="1300" b="1" dirty="0">
                  <a:solidFill>
                    <a:prstClr val="black">
                      <a:lumMod val="85000"/>
                      <a:lumOff val="15000"/>
                    </a:prstClr>
                  </a:solidFill>
                  <a:latin typeface="SamsungOne 400" panose="020B0503030303020204" pitchFamily="34" charset="0"/>
                </a:rPr>
                <a:t>Making a model based on a given data, then applying the model to new cases for predictions</a:t>
              </a:r>
              <a:endParaRPr lang="ko-KR" altLang="en-US" sz="1300" b="1" dirty="0">
                <a:solidFill>
                  <a:prstClr val="black">
                    <a:lumMod val="85000"/>
                    <a:lumOff val="15000"/>
                  </a:prstClr>
                </a:solidFill>
                <a:latin typeface="SamsungOne 400" panose="020B0503030303020204" pitchFamily="34" charset="0"/>
              </a:endParaRPr>
            </a:p>
          </p:txBody>
        </p:sp>
        <p:grpSp>
          <p:nvGrpSpPr>
            <p:cNvPr id="3" name="그룹 2">
              <a:extLst>
                <a:ext uri="{FF2B5EF4-FFF2-40B4-BE49-F238E27FC236}">
                  <a16:creationId xmlns:a16="http://schemas.microsoft.com/office/drawing/2014/main" xmlns="" id="{A239731E-FFE2-49F7-8B7B-FBFAB80D6181}"/>
                </a:ext>
              </a:extLst>
            </p:cNvPr>
            <p:cNvGrpSpPr/>
            <p:nvPr/>
          </p:nvGrpSpPr>
          <p:grpSpPr>
            <a:xfrm>
              <a:off x="809514" y="3398520"/>
              <a:ext cx="2711628" cy="1092607"/>
              <a:chOff x="809514" y="3486367"/>
              <a:chExt cx="2711628" cy="1092607"/>
            </a:xfrm>
          </p:grpSpPr>
          <p:sp>
            <p:nvSpPr>
              <p:cNvPr id="57" name="사각형: 둥근 모서리 32">
                <a:extLst>
                  <a:ext uri="{FF2B5EF4-FFF2-40B4-BE49-F238E27FC236}">
                    <a16:creationId xmlns:a16="http://schemas.microsoft.com/office/drawing/2014/main" xmlns="" id="{9F9FFF6C-7C72-4E08-8072-03F5113CBF51}"/>
                  </a:ext>
                </a:extLst>
              </p:cNvPr>
              <p:cNvSpPr/>
              <p:nvPr/>
            </p:nvSpPr>
            <p:spPr>
              <a:xfrm>
                <a:off x="1529887" y="352235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8" name="직사각형 57"/>
              <p:cNvSpPr/>
              <p:nvPr/>
            </p:nvSpPr>
            <p:spPr>
              <a:xfrm>
                <a:off x="809514" y="3486367"/>
                <a:ext cx="2711628" cy="1092607"/>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Predicting the quality specifications from ingredients and environment (pressure, temperature, humidity, etc.) in the fishing industry</a:t>
                </a:r>
                <a:endParaRPr lang="ko-KR" altLang="en-US" sz="1300" dirty="0">
                  <a:solidFill>
                    <a:prstClr val="black">
                      <a:lumMod val="85000"/>
                      <a:lumOff val="15000"/>
                    </a:prstClr>
                  </a:solidFill>
                  <a:latin typeface="SamsungOne 400" panose="020B0503030303020204" pitchFamily="34" charset="0"/>
                </a:endParaRPr>
              </a:p>
            </p:txBody>
          </p:sp>
        </p:grpSp>
        <p:sp>
          <p:nvSpPr>
            <p:cNvPr id="53" name="직사각형 52">
              <a:extLst>
                <a:ext uri="{FF2B5EF4-FFF2-40B4-BE49-F238E27FC236}">
                  <a16:creationId xmlns:a16="http://schemas.microsoft.com/office/drawing/2014/main" xmlns="" id="{7717486C-E845-4AF4-A93A-131CCD79753C}"/>
                </a:ext>
              </a:extLst>
            </p:cNvPr>
            <p:cNvSpPr/>
            <p:nvPr/>
          </p:nvSpPr>
          <p:spPr>
            <a:xfrm>
              <a:off x="702939" y="4694664"/>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Classification</a:t>
              </a:r>
            </a:p>
            <a:p>
              <a:pPr algn="r"/>
              <a:r>
                <a:rPr lang="en-US" altLang="ko-KR" sz="1300" b="1" dirty="0">
                  <a:solidFill>
                    <a:prstClr val="black">
                      <a:lumMod val="85000"/>
                      <a:lumOff val="15000"/>
                    </a:prstClr>
                  </a:solidFill>
                  <a:latin typeface="SamsungOne 400" panose="020B0503030303020204" pitchFamily="34" charset="0"/>
                </a:rPr>
                <a:t>Determining where a particular case belongs in a given series of classified categories</a:t>
              </a:r>
              <a:endParaRPr lang="ko-KR" altLang="en-US" sz="1300" b="1" dirty="0">
                <a:solidFill>
                  <a:prstClr val="black">
                    <a:lumMod val="85000"/>
                    <a:lumOff val="15000"/>
                  </a:prstClr>
                </a:solidFill>
                <a:latin typeface="SamsungOne 400" panose="020B0503030303020204" pitchFamily="34" charset="0"/>
              </a:endParaRPr>
            </a:p>
          </p:txBody>
        </p:sp>
        <p:grpSp>
          <p:nvGrpSpPr>
            <p:cNvPr id="2" name="그룹 1">
              <a:extLst>
                <a:ext uri="{FF2B5EF4-FFF2-40B4-BE49-F238E27FC236}">
                  <a16:creationId xmlns:a16="http://schemas.microsoft.com/office/drawing/2014/main" xmlns="" id="{0E47F6A6-4692-48E8-A638-AE70DAE0BEED}"/>
                </a:ext>
              </a:extLst>
            </p:cNvPr>
            <p:cNvGrpSpPr/>
            <p:nvPr/>
          </p:nvGrpSpPr>
          <p:grpSpPr>
            <a:xfrm>
              <a:off x="702940" y="5686543"/>
              <a:ext cx="2818201" cy="692496"/>
              <a:chOff x="702940" y="5593202"/>
              <a:chExt cx="2818201" cy="692496"/>
            </a:xfrm>
          </p:grpSpPr>
          <p:sp>
            <p:nvSpPr>
              <p:cNvPr id="55" name="사각형: 둥근 모서리 32">
                <a:extLst>
                  <a:ext uri="{FF2B5EF4-FFF2-40B4-BE49-F238E27FC236}">
                    <a16:creationId xmlns:a16="http://schemas.microsoft.com/office/drawing/2014/main" xmlns="" id="{9F9FFF6C-7C72-4E08-8072-03F5113CBF51}"/>
                  </a:ext>
                </a:extLst>
              </p:cNvPr>
              <p:cNvSpPr/>
              <p:nvPr/>
            </p:nvSpPr>
            <p:spPr>
              <a:xfrm>
                <a:off x="1596276" y="563600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6" name="직사각형 55"/>
              <p:cNvSpPr/>
              <p:nvPr/>
            </p:nvSpPr>
            <p:spPr>
              <a:xfrm>
                <a:off x="702940" y="5593202"/>
                <a:ext cx="2818201" cy="692496"/>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Quality Ratings from good/normal/bad, Determining the quality of new products</a:t>
                </a:r>
                <a:endParaRPr lang="ko-KR" altLang="en-US" sz="1300" dirty="0">
                  <a:solidFill>
                    <a:prstClr val="black">
                      <a:lumMod val="85000"/>
                      <a:lumOff val="15000"/>
                    </a:prstClr>
                  </a:solidFill>
                  <a:latin typeface="SamsungOne 400" panose="020B0503030303020204" pitchFamily="34" charset="0"/>
                </a:endParaRPr>
              </a:p>
            </p:txBody>
          </p:sp>
        </p:grpSp>
      </p:grpSp>
      <p:sp>
        <p:nvSpPr>
          <p:cNvPr id="70" name="직사각형 69">
            <a:extLst>
              <a:ext uri="{FF2B5EF4-FFF2-40B4-BE49-F238E27FC236}">
                <a16:creationId xmlns:a16="http://schemas.microsoft.com/office/drawing/2014/main" xmlns="" id="{BE7266F1-9D02-4E39-88C4-F5CEA7DC79A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spTree>
    <p:custDataLst>
      <p:tags r:id="rId1"/>
    </p:custDataLst>
    <p:extLst>
      <p:ext uri="{BB962C8B-B14F-4D97-AF65-F5344CB8AC3E}">
        <p14:creationId xmlns:p14="http://schemas.microsoft.com/office/powerpoint/2010/main" val="5767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various criteria and perspectives for classifying machine learning-based data analysis techniques. But in general, they are classified into supervised learning and self-learning (or unsupervised learning), depending on the existence of objective variables (or response variables, output target values, etc.). They can also be classified as reinforcement learning and semi-supervised learning.</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1EE740C0-2C26-4E2F-B8E0-B51A61AF8A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grpSp>
        <p:nvGrpSpPr>
          <p:cNvPr id="2" name="그룹 1"/>
          <p:cNvGrpSpPr/>
          <p:nvPr/>
        </p:nvGrpSpPr>
        <p:grpSpPr>
          <a:xfrm>
            <a:off x="2723356" y="2668507"/>
            <a:ext cx="4351354" cy="3627561"/>
            <a:chOff x="2723356" y="2597841"/>
            <a:chExt cx="4351354" cy="3627561"/>
          </a:xfrm>
        </p:grpSpPr>
        <p:pic>
          <p:nvPicPr>
            <p:cNvPr id="20" name="그림 19">
              <a:extLst>
                <a:ext uri="{FF2B5EF4-FFF2-40B4-BE49-F238E27FC236}">
                  <a16:creationId xmlns:a16="http://schemas.microsoft.com/office/drawing/2014/main" xmlns="" id="{76FB2B14-AD0A-44EE-B557-EA195B8CD7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994" y="2597841"/>
              <a:ext cx="4110716" cy="3627561"/>
            </a:xfrm>
            <a:prstGeom prst="rect">
              <a:avLst/>
            </a:prstGeom>
          </p:spPr>
        </p:pic>
        <p:sp>
          <p:nvSpPr>
            <p:cNvPr id="4" name="타원 3">
              <a:extLst>
                <a:ext uri="{FF2B5EF4-FFF2-40B4-BE49-F238E27FC236}">
                  <a16:creationId xmlns:a16="http://schemas.microsoft.com/office/drawing/2014/main" xmlns="" id="{021FC31E-9F2A-487C-AF2B-762A1730713D}"/>
                </a:ext>
              </a:extLst>
            </p:cNvPr>
            <p:cNvSpPr/>
            <p:nvPr/>
          </p:nvSpPr>
          <p:spPr>
            <a:xfrm>
              <a:off x="6416446" y="4058218"/>
              <a:ext cx="432048" cy="288032"/>
            </a:xfrm>
            <a:prstGeom prst="ellipse">
              <a:avLst/>
            </a:prstGeom>
            <a:solidFill>
              <a:srgbClr val="EF6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xmlns="" id="{EDE6501D-72B2-40F8-8746-162244F5A870}"/>
                </a:ext>
              </a:extLst>
            </p:cNvPr>
            <p:cNvSpPr txBox="1"/>
            <p:nvPr/>
          </p:nvSpPr>
          <p:spPr>
            <a:xfrm>
              <a:off x="6295862" y="4095696"/>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1" dirty="0">
                  <a:solidFill>
                    <a:schemeClr val="bg1"/>
                  </a:solidFill>
                  <a:latin typeface="SamsungOne 400" panose="020B0503030303020204" pitchFamily="34" charset="0"/>
                </a:rPr>
                <a:t>Regression</a:t>
              </a:r>
              <a:endParaRPr lang="en-US" sz="900" b="1" dirty="0">
                <a:solidFill>
                  <a:schemeClr val="bg1"/>
                </a:solidFill>
                <a:latin typeface="SamsungOne 400" panose="020B0503030303020204" pitchFamily="34" charset="0"/>
              </a:endParaRPr>
            </a:p>
          </p:txBody>
        </p:sp>
        <p:sp>
          <p:nvSpPr>
            <p:cNvPr id="23" name="타원 22">
              <a:extLst>
                <a:ext uri="{FF2B5EF4-FFF2-40B4-BE49-F238E27FC236}">
                  <a16:creationId xmlns:a16="http://schemas.microsoft.com/office/drawing/2014/main" xmlns="" id="{2718FBE2-7AE2-4E47-B968-DF77B1C46A24}"/>
                </a:ext>
              </a:extLst>
            </p:cNvPr>
            <p:cNvSpPr/>
            <p:nvPr/>
          </p:nvSpPr>
          <p:spPr>
            <a:xfrm>
              <a:off x="5715035" y="3484524"/>
              <a:ext cx="622445" cy="717710"/>
            </a:xfrm>
            <a:prstGeom prst="ellipse">
              <a:avLst/>
            </a:prstGeom>
            <a:solidFill>
              <a:srgbClr val="D6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xmlns="" id="{E82E533C-AC56-46DA-9A0C-6E119761187E}"/>
                </a:ext>
              </a:extLst>
            </p:cNvPr>
            <p:cNvSpPr txBox="1"/>
            <p:nvPr/>
          </p:nvSpPr>
          <p:spPr>
            <a:xfrm>
              <a:off x="5676316" y="3745611"/>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50" b="1" dirty="0">
                  <a:solidFill>
                    <a:schemeClr val="bg1"/>
                  </a:solidFill>
                  <a:latin typeface="SamsungOne 400" panose="020B0503030303020204" pitchFamily="34" charset="0"/>
                </a:rPr>
                <a:t>Supervised</a:t>
              </a:r>
              <a:br>
                <a:rPr lang="en-US" altLang="ko-KR" sz="1050" b="1" dirty="0">
                  <a:solidFill>
                    <a:schemeClr val="bg1"/>
                  </a:solidFill>
                  <a:latin typeface="SamsungOne 400" panose="020B0503030303020204" pitchFamily="34" charset="0"/>
                </a:rPr>
              </a:br>
              <a:r>
                <a:rPr lang="en-US" altLang="ko-KR" sz="1050" b="1" dirty="0">
                  <a:solidFill>
                    <a:schemeClr val="bg1"/>
                  </a:solidFill>
                  <a:latin typeface="SamsungOne 400" panose="020B0503030303020204" pitchFamily="34" charset="0"/>
                </a:rPr>
                <a:t>Learning</a:t>
              </a:r>
              <a:endParaRPr lang="en-US" sz="1050" b="1" dirty="0">
                <a:solidFill>
                  <a:schemeClr val="bg1"/>
                </a:solidFill>
                <a:latin typeface="SamsungOne 400" panose="020B0503030303020204" pitchFamily="34" charset="0"/>
              </a:endParaRPr>
            </a:p>
          </p:txBody>
        </p:sp>
        <p:sp>
          <p:nvSpPr>
            <p:cNvPr id="25" name="TextBox 24">
              <a:extLst>
                <a:ext uri="{FF2B5EF4-FFF2-40B4-BE49-F238E27FC236}">
                  <a16:creationId xmlns:a16="http://schemas.microsoft.com/office/drawing/2014/main" xmlns="" id="{77900097-DD4E-4EF6-944F-C9C8763ED451}"/>
                </a:ext>
              </a:extLst>
            </p:cNvPr>
            <p:cNvSpPr txBox="1"/>
            <p:nvPr/>
          </p:nvSpPr>
          <p:spPr>
            <a:xfrm>
              <a:off x="3722712" y="4639173"/>
              <a:ext cx="936104" cy="30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1" dirty="0">
                  <a:solidFill>
                    <a:srgbClr val="2AA6DC"/>
                  </a:solidFill>
                  <a:latin typeface="SamsungOne 400" panose="020B0503030303020204" pitchFamily="34" charset="0"/>
                </a:rPr>
                <a:t>Customer</a:t>
              </a:r>
              <a:br>
                <a:rPr lang="en-US" altLang="ko-KR" sz="900" b="1" dirty="0">
                  <a:solidFill>
                    <a:srgbClr val="2AA6DC"/>
                  </a:solidFill>
                  <a:latin typeface="SamsungOne 400" panose="020B0503030303020204" pitchFamily="34" charset="0"/>
                </a:rPr>
              </a:br>
              <a:r>
                <a:rPr lang="en-US" altLang="ko-KR" sz="900" b="1" dirty="0">
                  <a:solidFill>
                    <a:srgbClr val="2AA6DC"/>
                  </a:solidFill>
                  <a:latin typeface="SamsungOne 400" panose="020B0503030303020204" pitchFamily="34" charset="0"/>
                </a:rPr>
                <a:t>Segmentation</a:t>
              </a:r>
              <a:endParaRPr lang="en-US" sz="900" b="1" dirty="0">
                <a:solidFill>
                  <a:srgbClr val="2AA6DC"/>
                </a:solidFill>
                <a:latin typeface="SamsungOne 400" panose="020B0503030303020204" pitchFamily="34" charset="0"/>
              </a:endParaRPr>
            </a:p>
          </p:txBody>
        </p:sp>
        <p:sp>
          <p:nvSpPr>
            <p:cNvPr id="27" name="TextBox 26">
              <a:extLst>
                <a:ext uri="{FF2B5EF4-FFF2-40B4-BE49-F238E27FC236}">
                  <a16:creationId xmlns:a16="http://schemas.microsoft.com/office/drawing/2014/main" xmlns="" id="{547BC73B-D827-4E5F-A66C-229E23C5508A}"/>
                </a:ext>
              </a:extLst>
            </p:cNvPr>
            <p:cNvSpPr txBox="1"/>
            <p:nvPr/>
          </p:nvSpPr>
          <p:spPr>
            <a:xfrm>
              <a:off x="2723356" y="2987134"/>
              <a:ext cx="758718" cy="1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ko-KR" sz="900" b="1" dirty="0">
                  <a:solidFill>
                    <a:srgbClr val="2AA6DC"/>
                  </a:solidFill>
                  <a:latin typeface="SamsungOne 400" panose="020B0503030303020204" pitchFamily="34" charset="0"/>
                </a:rPr>
                <a:t>Big data</a:t>
              </a:r>
              <a:endParaRPr lang="en-US" sz="900" b="1" dirty="0">
                <a:solidFill>
                  <a:srgbClr val="2AA6DC"/>
                </a:solidFill>
                <a:latin typeface="SamsungOne 400" panose="020B0503030303020204" pitchFamily="34" charset="0"/>
              </a:endParaRPr>
            </a:p>
          </p:txBody>
        </p:sp>
        <p:grpSp>
          <p:nvGrpSpPr>
            <p:cNvPr id="14" name="그룹 13"/>
            <p:cNvGrpSpPr/>
            <p:nvPr/>
          </p:nvGrpSpPr>
          <p:grpSpPr>
            <a:xfrm>
              <a:off x="4444624" y="4162925"/>
              <a:ext cx="1194434" cy="338554"/>
              <a:chOff x="4977739" y="4216837"/>
              <a:chExt cx="1095750" cy="338554"/>
            </a:xfrm>
          </p:grpSpPr>
          <p:sp>
            <p:nvSpPr>
              <p:cNvPr id="15" name="직사각형 14"/>
              <p:cNvSpPr/>
              <p:nvPr/>
            </p:nvSpPr>
            <p:spPr>
              <a:xfrm>
                <a:off x="5157507" y="4260320"/>
                <a:ext cx="736214" cy="220812"/>
              </a:xfrm>
              <a:prstGeom prst="rect">
                <a:avLst/>
              </a:prstGeom>
              <a:solidFill>
                <a:srgbClr val="6C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977739" y="4216837"/>
                <a:ext cx="1095750" cy="338554"/>
              </a:xfrm>
              <a:prstGeom prst="rect">
                <a:avLst/>
              </a:prstGeom>
              <a:noFill/>
              <a:ln>
                <a:noFill/>
              </a:ln>
            </p:spPr>
            <p:txBody>
              <a:bodyPr wrap="square" rtlCol="0">
                <a:spAutoFit/>
              </a:bodyPr>
              <a:lstStyle/>
              <a:p>
                <a:pPr algn="ctr"/>
                <a:r>
                  <a:rPr lang="en-US" altLang="ko-KR" sz="1600" dirty="0">
                    <a:solidFill>
                      <a:schemeClr val="bg1"/>
                    </a:solidFill>
                    <a:latin typeface="SamsungOne 400" panose="020B0503030303020204" pitchFamily="34" charset="0"/>
                    <a:ea typeface="SamsungOne 400" panose="020B0503030303020204" pitchFamily="34" charset="0"/>
                  </a:rPr>
                  <a:t>Machine</a:t>
                </a:r>
                <a:endParaRPr lang="ko-KR" altLang="en-US" sz="1600" dirty="0">
                  <a:solidFill>
                    <a:schemeClr val="bg1"/>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56298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8BF98C4-B566-4812-B5F0-560CFBA969E7}"/>
              </a:ext>
            </a:extLst>
          </p:cNvPr>
          <p:cNvSpPr/>
          <p:nvPr/>
        </p:nvSpPr>
        <p:spPr>
          <a:xfrm>
            <a:off x="702940" y="1700808"/>
            <a:ext cx="8632825"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Supervised learning focuses on expressing the relationship between explanatory variables (also known as independent variables, features, etc.) and objective variables (also known as response variables, dependent variables, target variables, output values, etc.) as well as predicting future observations. It is suitable for solving problems for recognition, classification, diagnosis, and prediction.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in supervised learning can be reclassified into classification and numerical prediction techniques. This depends on the form of the objective variable (or response variable, dependent variable), whether it is a numerical (quantitative variable) or categorical (qualitative variable).</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78" name="직사각형 77">
            <a:extLst>
              <a:ext uri="{FF2B5EF4-FFF2-40B4-BE49-F238E27FC236}">
                <a16:creationId xmlns:a16="http://schemas.microsoft.com/office/drawing/2014/main" xmlns="" id="{C2883648-C6B1-4A43-B713-32C7A1493BE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sp>
        <p:nvSpPr>
          <p:cNvPr id="79" name="직사각형 78">
            <a:extLst>
              <a:ext uri="{FF2B5EF4-FFF2-40B4-BE49-F238E27FC236}">
                <a16:creationId xmlns:a16="http://schemas.microsoft.com/office/drawing/2014/main" xmlns="" id="{FCB53387-6961-43F9-8421-9F1BC5E5602B}"/>
              </a:ext>
            </a:extLst>
          </p:cNvPr>
          <p:cNvSpPr/>
          <p:nvPr/>
        </p:nvSpPr>
        <p:spPr>
          <a:xfrm>
            <a:off x="702940" y="587465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training data injected into the algorithm includes a desired answer called the label.</a:t>
            </a:r>
          </a:p>
        </p:txBody>
      </p:sp>
      <p:grpSp>
        <p:nvGrpSpPr>
          <p:cNvPr id="8" name="그룹 7">
            <a:extLst>
              <a:ext uri="{FF2B5EF4-FFF2-40B4-BE49-F238E27FC236}">
                <a16:creationId xmlns:a16="http://schemas.microsoft.com/office/drawing/2014/main" xmlns="" id="{796433D8-60F3-40B1-8477-1CEA2399E16B}"/>
              </a:ext>
            </a:extLst>
          </p:cNvPr>
          <p:cNvGrpSpPr/>
          <p:nvPr/>
        </p:nvGrpSpPr>
        <p:grpSpPr>
          <a:xfrm>
            <a:off x="915309" y="3406653"/>
            <a:ext cx="7854609" cy="2381405"/>
            <a:chOff x="915309" y="3406653"/>
            <a:chExt cx="7854609" cy="2381405"/>
          </a:xfrm>
        </p:grpSpPr>
        <p:sp>
          <p:nvSpPr>
            <p:cNvPr id="23" name="직사각형 22"/>
            <p:cNvSpPr/>
            <p:nvPr/>
          </p:nvSpPr>
          <p:spPr>
            <a:xfrm>
              <a:off x="915309" y="3563332"/>
              <a:ext cx="7854609" cy="222472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9">
              <a:extLst>
                <a:ext uri="{FF2B5EF4-FFF2-40B4-BE49-F238E27FC236}">
                  <a16:creationId xmlns:a16="http://schemas.microsoft.com/office/drawing/2014/main" xmlns="" id="{19D09BE8-181E-4B71-8FF9-8CE3E133865B}"/>
                </a:ext>
              </a:extLst>
            </p:cNvPr>
            <p:cNvSpPr/>
            <p:nvPr/>
          </p:nvSpPr>
          <p:spPr>
            <a:xfrm>
              <a:off x="1226330" y="3406653"/>
              <a:ext cx="7137280"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Labeled Training Set for Spam Classification (Example of Supervised Learning)</a:t>
              </a:r>
              <a:endParaRPr lang="ko-KR" altLang="en-US" sz="1600" b="1" dirty="0">
                <a:solidFill>
                  <a:srgbClr val="1429A0"/>
                </a:solidFill>
                <a:latin typeface="SamsungOne 400" pitchFamily="34" charset="0"/>
                <a:ea typeface="SamsungOne 400" pitchFamily="34" charset="0"/>
              </a:endParaRPr>
            </a:p>
          </p:txBody>
        </p:sp>
        <p:sp>
          <p:nvSpPr>
            <p:cNvPr id="32" name="오른쪽 화살표 31"/>
            <p:cNvSpPr/>
            <p:nvPr/>
          </p:nvSpPr>
          <p:spPr>
            <a:xfrm>
              <a:off x="5779210" y="4677979"/>
              <a:ext cx="461334" cy="37478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F4A788BB-73CC-4935-909F-53A972982610}"/>
                </a:ext>
              </a:extLst>
            </p:cNvPr>
            <p:cNvGrpSpPr/>
            <p:nvPr/>
          </p:nvGrpSpPr>
          <p:grpSpPr>
            <a:xfrm>
              <a:off x="6430860" y="4429840"/>
              <a:ext cx="1762048" cy="1022624"/>
              <a:chOff x="6760798" y="4486402"/>
              <a:chExt cx="1762048" cy="1022624"/>
            </a:xfrm>
          </p:grpSpPr>
          <p:pic>
            <p:nvPicPr>
              <p:cNvPr id="25" name="Picture 2" descr="C:\Users\USER\Downloads\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3402" y="4486402"/>
                <a:ext cx="749093" cy="74909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p:cNvGrpSpPr/>
              <p:nvPr/>
            </p:nvGrpSpPr>
            <p:grpSpPr>
              <a:xfrm>
                <a:off x="6760798" y="4542562"/>
                <a:ext cx="584637" cy="370156"/>
                <a:chOff x="7132977" y="4451858"/>
                <a:chExt cx="643100" cy="407172"/>
              </a:xfrm>
            </p:grpSpPr>
            <p:pic>
              <p:nvPicPr>
                <p:cNvPr id="3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631246">
                  <a:off x="7132977" y="4451858"/>
                  <a:ext cx="643100" cy="4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descr="C:\Users\USER\Downloads\question-m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631730">
                  <a:off x="7325239" y="4492775"/>
                  <a:ext cx="292388" cy="2923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원호 34"/>
              <p:cNvSpPr/>
              <p:nvPr/>
            </p:nvSpPr>
            <p:spPr>
              <a:xfrm>
                <a:off x="7232327" y="4503781"/>
                <a:ext cx="331076" cy="258104"/>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직사각형 32"/>
              <p:cNvSpPr/>
              <p:nvPr/>
            </p:nvSpPr>
            <p:spPr>
              <a:xfrm>
                <a:off x="7353051" y="5216638"/>
                <a:ext cx="1169795" cy="292388"/>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New Sample</a:t>
                </a:r>
                <a:endParaRPr lang="ko-KR" altLang="en-US" sz="1300" dirty="0">
                  <a:solidFill>
                    <a:prstClr val="black">
                      <a:lumMod val="85000"/>
                      <a:lumOff val="15000"/>
                    </a:prstClr>
                  </a:solidFill>
                  <a:latin typeface="SamsungOne 400" panose="020B0503030303020204" pitchFamily="34" charset="0"/>
                </a:endParaRPr>
              </a:p>
            </p:txBody>
          </p:sp>
        </p:grpSp>
        <p:sp>
          <p:nvSpPr>
            <p:cNvPr id="5" name="직사각형 4">
              <a:extLst>
                <a:ext uri="{FF2B5EF4-FFF2-40B4-BE49-F238E27FC236}">
                  <a16:creationId xmlns:a16="http://schemas.microsoft.com/office/drawing/2014/main" xmlns="" id="{B06ACDB1-E682-4CEF-98EC-B546F5006FE7}"/>
                </a:ext>
              </a:extLst>
            </p:cNvPr>
            <p:cNvSpPr/>
            <p:nvPr/>
          </p:nvSpPr>
          <p:spPr>
            <a:xfrm>
              <a:off x="1112357" y="3855563"/>
              <a:ext cx="4553152" cy="181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00EB9D73-2797-4036-A1FD-0CCF729A8FF7}"/>
                </a:ext>
              </a:extLst>
            </p:cNvPr>
            <p:cNvGrpSpPr/>
            <p:nvPr/>
          </p:nvGrpSpPr>
          <p:grpSpPr>
            <a:xfrm>
              <a:off x="1682768" y="3970717"/>
              <a:ext cx="3724558" cy="1542505"/>
              <a:chOff x="1318389" y="3894062"/>
              <a:chExt cx="4321755" cy="1789831"/>
            </a:xfrm>
          </p:grpSpPr>
          <p:pic>
            <p:nvPicPr>
              <p:cNvPr id="39"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4829"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3168"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748" y="4152163"/>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8493" y="5180738"/>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0420" y="4823736"/>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3351" y="5235496"/>
                <a:ext cx="448396" cy="448397"/>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p:cNvSpPr/>
              <p:nvPr/>
            </p:nvSpPr>
            <p:spPr>
              <a:xfrm>
                <a:off x="2646676" y="3894062"/>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Label</a:t>
                </a:r>
                <a:endParaRPr lang="ko-KR" altLang="en-US" sz="1300" dirty="0">
                  <a:solidFill>
                    <a:prstClr val="black">
                      <a:lumMod val="85000"/>
                      <a:lumOff val="15000"/>
                    </a:prstClr>
                  </a:solidFill>
                  <a:latin typeface="SamsungOne 400" panose="020B0503030303020204" pitchFamily="34" charset="0"/>
                </a:endParaRPr>
              </a:p>
            </p:txBody>
          </p:sp>
          <p:sp>
            <p:nvSpPr>
              <p:cNvPr id="46" name="직사각형 45"/>
              <p:cNvSpPr/>
              <p:nvPr/>
            </p:nvSpPr>
            <p:spPr>
              <a:xfrm>
                <a:off x="3570909" y="4655974"/>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Sample</a:t>
                </a:r>
                <a:endParaRPr lang="ko-KR" altLang="en-US" sz="1300" dirty="0">
                  <a:solidFill>
                    <a:prstClr val="black">
                      <a:lumMod val="85000"/>
                      <a:lumOff val="15000"/>
                    </a:prstClr>
                  </a:solidFill>
                  <a:latin typeface="SamsungOne 400" panose="020B0503030303020204" pitchFamily="34" charset="0"/>
                </a:endParaRPr>
              </a:p>
            </p:txBody>
          </p:sp>
          <p:grpSp>
            <p:nvGrpSpPr>
              <p:cNvPr id="47" name="그룹 46"/>
              <p:cNvGrpSpPr/>
              <p:nvPr/>
            </p:nvGrpSpPr>
            <p:grpSpPr>
              <a:xfrm>
                <a:off x="1679353" y="4159869"/>
                <a:ext cx="641910" cy="346436"/>
                <a:chOff x="1725031" y="4030895"/>
                <a:chExt cx="706101" cy="381079"/>
              </a:xfrm>
            </p:grpSpPr>
            <p:grpSp>
              <p:nvGrpSpPr>
                <p:cNvPr id="73" name="그룹 72"/>
                <p:cNvGrpSpPr/>
                <p:nvPr/>
              </p:nvGrpSpPr>
              <p:grpSpPr>
                <a:xfrm rot="20532591">
                  <a:off x="1725031" y="4126098"/>
                  <a:ext cx="451522" cy="285876"/>
                  <a:chOff x="1569196" y="4087678"/>
                  <a:chExt cx="572888" cy="362716"/>
                </a:xfrm>
              </p:grpSpPr>
              <p:pic>
                <p:nvPicPr>
                  <p:cNvPr id="7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원호 73"/>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8" name="그룹 47"/>
              <p:cNvGrpSpPr/>
              <p:nvPr/>
            </p:nvGrpSpPr>
            <p:grpSpPr>
              <a:xfrm>
                <a:off x="3161941" y="4142840"/>
                <a:ext cx="641910" cy="346436"/>
                <a:chOff x="1725031" y="4030895"/>
                <a:chExt cx="706101" cy="381079"/>
              </a:xfrm>
            </p:grpSpPr>
            <p:grpSp>
              <p:nvGrpSpPr>
                <p:cNvPr id="69" name="그룹 68"/>
                <p:cNvGrpSpPr/>
                <p:nvPr/>
              </p:nvGrpSpPr>
              <p:grpSpPr>
                <a:xfrm rot="20532591">
                  <a:off x="1725031" y="4126098"/>
                  <a:ext cx="451522" cy="285876"/>
                  <a:chOff x="1569196" y="4087678"/>
                  <a:chExt cx="572888" cy="362716"/>
                </a:xfrm>
              </p:grpSpPr>
              <p:pic>
                <p:nvPicPr>
                  <p:cNvPr id="7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원호 69"/>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9" name="그룹 48"/>
              <p:cNvGrpSpPr/>
              <p:nvPr/>
            </p:nvGrpSpPr>
            <p:grpSpPr>
              <a:xfrm>
                <a:off x="4101441" y="5180738"/>
                <a:ext cx="641910" cy="346436"/>
                <a:chOff x="1725031" y="4030895"/>
                <a:chExt cx="706101" cy="381079"/>
              </a:xfrm>
            </p:grpSpPr>
            <p:grpSp>
              <p:nvGrpSpPr>
                <p:cNvPr id="65" name="그룹 64"/>
                <p:cNvGrpSpPr/>
                <p:nvPr/>
              </p:nvGrpSpPr>
              <p:grpSpPr>
                <a:xfrm rot="20532591">
                  <a:off x="1725031" y="4126098"/>
                  <a:ext cx="451522" cy="285876"/>
                  <a:chOff x="1569196" y="4087678"/>
                  <a:chExt cx="572888" cy="362716"/>
                </a:xfrm>
              </p:grpSpPr>
              <p:pic>
                <p:nvPicPr>
                  <p:cNvPr id="6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원호 65"/>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0" name="그룹 49"/>
              <p:cNvGrpSpPr/>
              <p:nvPr/>
            </p:nvGrpSpPr>
            <p:grpSpPr>
              <a:xfrm>
                <a:off x="2295953" y="4784941"/>
                <a:ext cx="623958" cy="327024"/>
                <a:chOff x="2403290" y="4718474"/>
                <a:chExt cx="686354" cy="359726"/>
              </a:xfrm>
            </p:grpSpPr>
            <p:grpSp>
              <p:nvGrpSpPr>
                <p:cNvPr id="61" name="그룹 60"/>
                <p:cNvGrpSpPr/>
                <p:nvPr/>
              </p:nvGrpSpPr>
              <p:grpSpPr>
                <a:xfrm>
                  <a:off x="2403290" y="4792324"/>
                  <a:ext cx="451522" cy="285876"/>
                  <a:chOff x="2383543" y="4813677"/>
                  <a:chExt cx="451522" cy="285876"/>
                </a:xfrm>
              </p:grpSpPr>
              <p:pic>
                <p:nvPicPr>
                  <p:cNvPr id="6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원호 61"/>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1" name="그룹 50"/>
              <p:cNvGrpSpPr/>
              <p:nvPr/>
            </p:nvGrpSpPr>
            <p:grpSpPr>
              <a:xfrm>
                <a:off x="4585051" y="4090949"/>
                <a:ext cx="623958" cy="327024"/>
                <a:chOff x="2403290" y="4718474"/>
                <a:chExt cx="686354" cy="359726"/>
              </a:xfrm>
            </p:grpSpPr>
            <p:grpSp>
              <p:nvGrpSpPr>
                <p:cNvPr id="57" name="그룹 56"/>
                <p:cNvGrpSpPr/>
                <p:nvPr/>
              </p:nvGrpSpPr>
              <p:grpSpPr>
                <a:xfrm>
                  <a:off x="2403290" y="4792324"/>
                  <a:ext cx="451522" cy="285876"/>
                  <a:chOff x="2383543" y="4813677"/>
                  <a:chExt cx="451522" cy="285876"/>
                </a:xfrm>
              </p:grpSpPr>
              <p:pic>
                <p:nvPicPr>
                  <p:cNvPr id="5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원호 57"/>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2" name="그룹 51"/>
              <p:cNvGrpSpPr/>
              <p:nvPr/>
            </p:nvGrpSpPr>
            <p:grpSpPr>
              <a:xfrm>
                <a:off x="1318389" y="5128643"/>
                <a:ext cx="623958" cy="327024"/>
                <a:chOff x="2403290" y="4718474"/>
                <a:chExt cx="686354" cy="359726"/>
              </a:xfrm>
            </p:grpSpPr>
            <p:grpSp>
              <p:nvGrpSpPr>
                <p:cNvPr id="53" name="그룹 52"/>
                <p:cNvGrpSpPr/>
                <p:nvPr/>
              </p:nvGrpSpPr>
              <p:grpSpPr>
                <a:xfrm>
                  <a:off x="2403290" y="4792324"/>
                  <a:ext cx="451522" cy="285876"/>
                  <a:chOff x="2383543" y="4813677"/>
                  <a:chExt cx="451522" cy="285876"/>
                </a:xfrm>
              </p:grpSpPr>
              <p:pic>
                <p:nvPicPr>
                  <p:cNvPr id="5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원호 53"/>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
          <p:nvSpPr>
            <p:cNvPr id="80" name="TextBox 79">
              <a:extLst>
                <a:ext uri="{FF2B5EF4-FFF2-40B4-BE49-F238E27FC236}">
                  <a16:creationId xmlns:a16="http://schemas.microsoft.com/office/drawing/2014/main" xmlns="" id="{A9A3B5D9-0302-4F5D-B9FD-1E615F7D1445}"/>
                </a:ext>
              </a:extLst>
            </p:cNvPr>
            <p:cNvSpPr txBox="1"/>
            <p:nvPr/>
          </p:nvSpPr>
          <p:spPr>
            <a:xfrm>
              <a:off x="1059620" y="3918125"/>
              <a:ext cx="1194126" cy="276999"/>
            </a:xfrm>
            <a:prstGeom prst="rect">
              <a:avLst/>
            </a:prstGeom>
            <a:noFill/>
          </p:spPr>
          <p:txBody>
            <a:bodyPr wrap="square">
              <a:spAutoFit/>
            </a:bodyPr>
            <a:lstStyle/>
            <a:p>
              <a:pPr algn="ctr"/>
              <a:r>
                <a:rPr lang="en-US" altLang="ko-KR" sz="1200" b="1" dirty="0">
                  <a:solidFill>
                    <a:srgbClr val="1429A0"/>
                  </a:solidFill>
                  <a:latin typeface="SamsungOne 400" pitchFamily="34" charset="0"/>
                  <a:ea typeface="SamsungOne 400" pitchFamily="34" charset="0"/>
                </a:rPr>
                <a:t>Training Set</a:t>
              </a:r>
              <a:endParaRPr lang="ko-KR" altLang="en-US" sz="1200" dirty="0"/>
            </a:p>
          </p:txBody>
        </p:sp>
      </p:grpSp>
    </p:spTree>
    <p:custDataLst>
      <p:tags r:id="rId1"/>
    </p:custDataLst>
    <p:extLst>
      <p:ext uri="{BB962C8B-B14F-4D97-AF65-F5344CB8AC3E}">
        <p14:creationId xmlns:p14="http://schemas.microsoft.com/office/powerpoint/2010/main" val="159405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0" name="직사각형 139">
            <a:extLst>
              <a:ext uri="{FF2B5EF4-FFF2-40B4-BE49-F238E27FC236}">
                <a16:creationId xmlns:a16="http://schemas.microsoft.com/office/drawing/2014/main" xmlns="" id="{1AAAD86C-DEA2-4927-B1CF-AA24975E6269}"/>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 is a combination of statistics and machine learning (or artificial intelligence). The problem to be solved by machine learning is in line with the problem of data mining.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below shows a guide to solving problems with Scikit-learn, a Python module for machine learning.</a:t>
            </a:r>
          </a:p>
        </p:txBody>
      </p:sp>
      <p:sp>
        <p:nvSpPr>
          <p:cNvPr id="141" name="직사각형 140">
            <a:extLst>
              <a:ext uri="{FF2B5EF4-FFF2-40B4-BE49-F238E27FC236}">
                <a16:creationId xmlns:a16="http://schemas.microsoft.com/office/drawing/2014/main" xmlns="" id="{6DEA30F1-BE1D-45D9-9166-79D3EA0076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35" name="그룹 34"/>
          <p:cNvGrpSpPr/>
          <p:nvPr/>
        </p:nvGrpSpPr>
        <p:grpSpPr>
          <a:xfrm>
            <a:off x="1147963" y="2596162"/>
            <a:ext cx="7363528" cy="3742133"/>
            <a:chOff x="1147963" y="2596162"/>
            <a:chExt cx="7363528" cy="3742133"/>
          </a:xfrm>
        </p:grpSpPr>
        <p:sp>
          <p:nvSpPr>
            <p:cNvPr id="18" name="TextBox 17">
              <a:extLst>
                <a:ext uri="{FF2B5EF4-FFF2-40B4-BE49-F238E27FC236}">
                  <a16:creationId xmlns:a16="http://schemas.microsoft.com/office/drawing/2014/main" xmlns="" id="{30D7650F-E825-4C60-B89E-B652AB59BE89}"/>
                </a:ext>
              </a:extLst>
            </p:cNvPr>
            <p:cNvSpPr txBox="1"/>
            <p:nvPr/>
          </p:nvSpPr>
          <p:spPr>
            <a:xfrm>
              <a:off x="3896167" y="5815075"/>
              <a:ext cx="2016224" cy="523220"/>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rPr>
                <a:t>scikit-learn algorithm cheat-sheet </a:t>
              </a:r>
              <a:endParaRPr lang="ko-KR" altLang="en-US" sz="1400" b="1" dirty="0">
                <a:solidFill>
                  <a:prstClr val="black">
                    <a:lumMod val="85000"/>
                    <a:lumOff val="15000"/>
                  </a:prstClr>
                </a:solidFill>
                <a:latin typeface="SamsungOne 400" panose="020B0503030303020204" pitchFamily="34" charset="0"/>
              </a:endParaRPr>
            </a:p>
          </p:txBody>
        </p:sp>
        <p:pic>
          <p:nvPicPr>
            <p:cNvPr id="139" name="그림 138">
              <a:extLst>
                <a:ext uri="{FF2B5EF4-FFF2-40B4-BE49-F238E27FC236}">
                  <a16:creationId xmlns:a16="http://schemas.microsoft.com/office/drawing/2014/main" xmlns="" id="{19F9A307-816B-41CE-A93F-C32E8669A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48" y="2596162"/>
              <a:ext cx="7319943" cy="3690335"/>
            </a:xfrm>
            <a:prstGeom prst="rect">
              <a:avLst/>
            </a:prstGeom>
          </p:spPr>
        </p:pic>
        <p:sp>
          <p:nvSpPr>
            <p:cNvPr id="2" name="직사각형 1"/>
            <p:cNvSpPr/>
            <p:nvPr/>
          </p:nvSpPr>
          <p:spPr>
            <a:xfrm>
              <a:off x="4509204" y="3012440"/>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p:cNvGrpSpPr/>
            <p:nvPr/>
          </p:nvGrpSpPr>
          <p:grpSpPr>
            <a:xfrm>
              <a:off x="1874905" y="3346516"/>
              <a:ext cx="749797" cy="292388"/>
              <a:chOff x="1874905" y="3346516"/>
              <a:chExt cx="749797" cy="292388"/>
            </a:xfrm>
          </p:grpSpPr>
          <p:sp>
            <p:nvSpPr>
              <p:cNvPr id="4" name="직사각형 3"/>
              <p:cNvSpPr/>
              <p:nvPr/>
            </p:nvSpPr>
            <p:spPr>
              <a:xfrm>
                <a:off x="1965960" y="3404234"/>
                <a:ext cx="575310"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874905" y="3346516"/>
                <a:ext cx="749797"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6" name="그룹 25"/>
            <p:cNvGrpSpPr/>
            <p:nvPr/>
          </p:nvGrpSpPr>
          <p:grpSpPr>
            <a:xfrm>
              <a:off x="6756960" y="3845808"/>
              <a:ext cx="987133" cy="472772"/>
              <a:chOff x="6756960" y="3845808"/>
              <a:chExt cx="987133" cy="472772"/>
            </a:xfrm>
          </p:grpSpPr>
          <p:sp>
            <p:nvSpPr>
              <p:cNvPr id="17" name="직사각형 16"/>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sp>
            <p:nvSpPr>
              <p:cNvPr id="21" name="직사각형 20"/>
              <p:cNvSpPr/>
              <p:nvPr/>
            </p:nvSpPr>
            <p:spPr>
              <a:xfrm>
                <a:off x="6786044" y="4174791"/>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6756960" y="4126220"/>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9" name="그룹 8"/>
            <p:cNvGrpSpPr/>
            <p:nvPr/>
          </p:nvGrpSpPr>
          <p:grpSpPr>
            <a:xfrm>
              <a:off x="4092816" y="3814785"/>
              <a:ext cx="749797" cy="192360"/>
              <a:chOff x="4092816" y="3814785"/>
              <a:chExt cx="749797" cy="192360"/>
            </a:xfrm>
          </p:grpSpPr>
          <p:sp>
            <p:nvSpPr>
              <p:cNvPr id="27" name="직사각형 26"/>
              <p:cNvSpPr/>
              <p:nvPr/>
            </p:nvSpPr>
            <p:spPr>
              <a:xfrm>
                <a:off x="4220790" y="3872865"/>
                <a:ext cx="488370" cy="8001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092816" y="3814785"/>
                <a:ext cx="749797"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labeled data</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2" name="그룹 31"/>
            <p:cNvGrpSpPr/>
            <p:nvPr/>
          </p:nvGrpSpPr>
          <p:grpSpPr>
            <a:xfrm>
              <a:off x="2772122" y="5065739"/>
              <a:ext cx="938818" cy="292388"/>
              <a:chOff x="4001758" y="4011364"/>
              <a:chExt cx="938818" cy="292388"/>
            </a:xfrm>
          </p:grpSpPr>
          <p:sp>
            <p:nvSpPr>
              <p:cNvPr id="33" name="타원 32"/>
              <p:cNvSpPr/>
              <p:nvPr/>
            </p:nvSpPr>
            <p:spPr>
              <a:xfrm>
                <a:off x="4010936" y="4058645"/>
                <a:ext cx="929640" cy="22288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4001758" y="4011364"/>
                <a:ext cx="936104"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6" name="그룹 35"/>
            <p:cNvGrpSpPr/>
            <p:nvPr/>
          </p:nvGrpSpPr>
          <p:grpSpPr>
            <a:xfrm>
              <a:off x="1147963" y="3733738"/>
              <a:ext cx="749797" cy="307777"/>
              <a:chOff x="1959888" y="3795270"/>
              <a:chExt cx="749797" cy="307777"/>
            </a:xfrm>
          </p:grpSpPr>
          <p:sp>
            <p:nvSpPr>
              <p:cNvPr id="37" name="직사각형 36"/>
              <p:cNvSpPr/>
              <p:nvPr/>
            </p:nvSpPr>
            <p:spPr>
              <a:xfrm>
                <a:off x="2135505" y="3854386"/>
                <a:ext cx="411875" cy="188595"/>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59888" y="3795270"/>
                <a:ext cx="749797" cy="307777"/>
              </a:xfrm>
              <a:prstGeom prst="rect">
                <a:avLst/>
              </a:prstGeom>
              <a:noFill/>
            </p:spPr>
            <p:txBody>
              <a:bodyPr wrap="square" rtlCol="0">
                <a:spAutoFit/>
              </a:bodyPr>
              <a:lstStyle/>
              <a:p>
                <a:pPr algn="ctr"/>
                <a:r>
                  <a:rPr lang="en-US" altLang="ko-KR" sz="700" dirty="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83622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Looking at the figure below, statistics-based analysis is inevitable when there is a small amount of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statistics, at least 30 samples are needed to estimate the population’s features (parameters).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the number of samples increases, they become closer to the parameters.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Some assumptions can be made based on approximately 30 data. The assumption is that if there are more than 30 samples, the data will be normally distributed based on the law of large numbers.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data mining or machine learning, a large amount of data (100,000 or more) is essential. </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2" name="직사각형 31">
            <a:extLst>
              <a:ext uri="{FF2B5EF4-FFF2-40B4-BE49-F238E27FC236}">
                <a16:creationId xmlns:a16="http://schemas.microsoft.com/office/drawing/2014/main" xmlns="" id="{B039622A-3945-4CCD-91FE-170ED30051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the Case of Insufficient Data</a:t>
            </a:r>
          </a:p>
        </p:txBody>
      </p:sp>
      <p:grpSp>
        <p:nvGrpSpPr>
          <p:cNvPr id="49" name="그룹 48">
            <a:extLst>
              <a:ext uri="{FF2B5EF4-FFF2-40B4-BE49-F238E27FC236}">
                <a16:creationId xmlns:a16="http://schemas.microsoft.com/office/drawing/2014/main" xmlns="" id="{BB7A55A3-77A8-4ACA-94D5-5CBFBD784CF1}"/>
              </a:ext>
            </a:extLst>
          </p:cNvPr>
          <p:cNvGrpSpPr/>
          <p:nvPr/>
        </p:nvGrpSpPr>
        <p:grpSpPr>
          <a:xfrm>
            <a:off x="5455468" y="3883616"/>
            <a:ext cx="2776960" cy="2065664"/>
            <a:chOff x="5207730" y="3620520"/>
            <a:chExt cx="3008529" cy="2616792"/>
          </a:xfrm>
        </p:grpSpPr>
        <p:sp>
          <p:nvSpPr>
            <p:cNvPr id="56" name="직사각형 55">
              <a:extLst>
                <a:ext uri="{FF2B5EF4-FFF2-40B4-BE49-F238E27FC236}">
                  <a16:creationId xmlns:a16="http://schemas.microsoft.com/office/drawing/2014/main" xmlns="" id="{9A864480-2039-495E-93EB-58D8A859F8F1}"/>
                </a:ext>
              </a:extLst>
            </p:cNvPr>
            <p:cNvSpPr/>
            <p:nvPr/>
          </p:nvSpPr>
          <p:spPr>
            <a:xfrm>
              <a:off x="5207730" y="3620520"/>
              <a:ext cx="3008529" cy="261679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a16="http://schemas.microsoft.com/office/drawing/2014/main" xmlns="" id="{2B705A6E-398B-4143-9255-361D48FF9191}"/>
                </a:ext>
              </a:extLst>
            </p:cNvPr>
            <p:cNvGrpSpPr/>
            <p:nvPr/>
          </p:nvGrpSpPr>
          <p:grpSpPr>
            <a:xfrm>
              <a:off x="5767988" y="3693754"/>
              <a:ext cx="2042712" cy="2468746"/>
              <a:chOff x="4700253" y="3256373"/>
              <a:chExt cx="985500" cy="1191041"/>
            </a:xfrm>
          </p:grpSpPr>
          <p:sp>
            <p:nvSpPr>
              <p:cNvPr id="58" name="타원 57">
                <a:extLst>
                  <a:ext uri="{FF2B5EF4-FFF2-40B4-BE49-F238E27FC236}">
                    <a16:creationId xmlns:a16="http://schemas.microsoft.com/office/drawing/2014/main" xmlns="" id="{1F486B23-1B2F-4C9E-8ED4-6D4F1FDB2C04}"/>
                  </a:ext>
                </a:extLst>
              </p:cNvPr>
              <p:cNvSpPr/>
              <p:nvPr/>
            </p:nvSpPr>
            <p:spPr>
              <a:xfrm>
                <a:off x="4700253" y="3256373"/>
                <a:ext cx="412314"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prstClr val="black">
                        <a:lumMod val="85000"/>
                        <a:lumOff val="15000"/>
                      </a:prstClr>
                    </a:solidFill>
                    <a:latin typeface="SamsungOne 400" panose="020B0503030303020204" pitchFamily="34" charset="0"/>
                  </a:rPr>
                  <a:t>get</a:t>
                </a:r>
              </a:p>
              <a:p>
                <a:pPr algn="ctr"/>
                <a:r>
                  <a:rPr lang="en-US" altLang="ko-KR" sz="1400" b="1" dirty="0">
                    <a:solidFill>
                      <a:prstClr val="black">
                        <a:lumMod val="85000"/>
                        <a:lumOff val="15000"/>
                      </a:prstClr>
                    </a:solidFill>
                    <a:latin typeface="SamsungOne 400" panose="020B0503030303020204" pitchFamily="34" charset="0"/>
                  </a:rPr>
                  <a:t>more data</a:t>
                </a:r>
                <a:endParaRPr lang="ko-KR" altLang="en-US" sz="1400" b="1" dirty="0">
                  <a:solidFill>
                    <a:prstClr val="black">
                      <a:lumMod val="85000"/>
                      <a:lumOff val="15000"/>
                    </a:prstClr>
                  </a:solidFill>
                  <a:latin typeface="SamsungOne 400" panose="020B0503030303020204" pitchFamily="34" charset="0"/>
                </a:endParaRPr>
              </a:p>
            </p:txBody>
          </p:sp>
          <p:sp>
            <p:nvSpPr>
              <p:cNvPr id="59" name="타원 58">
                <a:extLst>
                  <a:ext uri="{FF2B5EF4-FFF2-40B4-BE49-F238E27FC236}">
                    <a16:creationId xmlns:a16="http://schemas.microsoft.com/office/drawing/2014/main" xmlns="" id="{14E71DD6-CC21-475B-87E3-324C9BB1E1F0}"/>
                  </a:ext>
                </a:extLst>
              </p:cNvPr>
              <p:cNvSpPr/>
              <p:nvPr/>
            </p:nvSpPr>
            <p:spPr>
              <a:xfrm>
                <a:off x="5260660" y="3609956"/>
                <a:ext cx="425093"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prstClr val="black">
                        <a:lumMod val="85000"/>
                        <a:lumOff val="15000"/>
                      </a:prstClr>
                    </a:solidFill>
                    <a:latin typeface="SamsungOne 400" panose="020B0503030303020204" pitchFamily="34" charset="0"/>
                  </a:rPr>
                  <a:t>&gt;50</a:t>
                </a:r>
              </a:p>
              <a:p>
                <a:pPr algn="ctr"/>
                <a:r>
                  <a:rPr lang="en-US" altLang="ko-KR" sz="1100" b="1" dirty="0">
                    <a:solidFill>
                      <a:prstClr val="black">
                        <a:lumMod val="85000"/>
                        <a:lumOff val="15000"/>
                      </a:prstClr>
                    </a:solidFill>
                    <a:latin typeface="SamsungOne 400" panose="020B0503030303020204" pitchFamily="34" charset="0"/>
                  </a:rPr>
                  <a:t>samples</a:t>
                </a:r>
                <a:endParaRPr lang="ko-KR" altLang="en-US" sz="1100" b="1" dirty="0">
                  <a:solidFill>
                    <a:prstClr val="black">
                      <a:lumMod val="85000"/>
                      <a:lumOff val="15000"/>
                    </a:prstClr>
                  </a:solidFill>
                  <a:latin typeface="SamsungOne 400" panose="020B0503030303020204" pitchFamily="34" charset="0"/>
                </a:endParaRPr>
              </a:p>
            </p:txBody>
          </p:sp>
          <p:sp>
            <p:nvSpPr>
              <p:cNvPr id="60" name="타원 59">
                <a:extLst>
                  <a:ext uri="{FF2B5EF4-FFF2-40B4-BE49-F238E27FC236}">
                    <a16:creationId xmlns:a16="http://schemas.microsoft.com/office/drawing/2014/main" xmlns="" id="{2A0E9E68-0881-4C11-8D12-9CA6FD9E20FC}"/>
                  </a:ext>
                </a:extLst>
              </p:cNvPr>
              <p:cNvSpPr/>
              <p:nvPr/>
            </p:nvSpPr>
            <p:spPr>
              <a:xfrm>
                <a:off x="4704245" y="4035101"/>
                <a:ext cx="504000" cy="412313"/>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dirty="0">
                    <a:solidFill>
                      <a:prstClr val="black">
                        <a:lumMod val="85000"/>
                        <a:lumOff val="15000"/>
                      </a:prstClr>
                    </a:solidFill>
                    <a:latin typeface="SamsungOne 400" panose="020B0503030303020204" pitchFamily="34" charset="0"/>
                  </a:rPr>
                  <a:t>predicting a </a:t>
                </a:r>
                <a:r>
                  <a:rPr lang="en-US" altLang="ko-KR" sz="1100" b="1" dirty="0">
                    <a:solidFill>
                      <a:prstClr val="black">
                        <a:lumMod val="85000"/>
                        <a:lumOff val="15000"/>
                      </a:prstClr>
                    </a:solidFill>
                    <a:latin typeface="SamsungOne 400" panose="020B0503030303020204" pitchFamily="34" charset="0"/>
                  </a:rPr>
                  <a:t>category</a:t>
                </a:r>
                <a:endParaRPr lang="ko-KR" altLang="en-US" sz="1100" b="1" dirty="0">
                  <a:solidFill>
                    <a:prstClr val="black">
                      <a:lumMod val="85000"/>
                      <a:lumOff val="15000"/>
                    </a:prstClr>
                  </a:solidFill>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37D837FB-022B-4C78-A763-ECE2E386DB3A}"/>
                  </a:ext>
                </a:extLst>
              </p:cNvPr>
              <p:cNvCxnSpPr>
                <a:cxnSpLocks/>
                <a:endCxn id="60" idx="7"/>
              </p:cNvCxnSpPr>
              <p:nvPr/>
            </p:nvCxnSpPr>
            <p:spPr>
              <a:xfrm flipH="1">
                <a:off x="5134436" y="3906511"/>
                <a:ext cx="121126" cy="188972"/>
              </a:xfrm>
              <a:prstGeom prst="straightConnector1">
                <a:avLst/>
              </a:prstGeom>
              <a:no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화살표 연결선 61">
                <a:extLst>
                  <a:ext uri="{FF2B5EF4-FFF2-40B4-BE49-F238E27FC236}">
                    <a16:creationId xmlns:a16="http://schemas.microsoft.com/office/drawing/2014/main" xmlns="" id="{29CFE340-BCC9-47A6-B01B-462A1B8F65D2}"/>
                  </a:ext>
                </a:extLst>
              </p:cNvPr>
              <p:cNvCxnSpPr>
                <a:cxnSpLocks/>
                <a:stCxn id="59" idx="1"/>
              </p:cNvCxnSpPr>
              <p:nvPr/>
            </p:nvCxnSpPr>
            <p:spPr>
              <a:xfrm flipH="1" flipV="1">
                <a:off x="5112569" y="3552634"/>
                <a:ext cx="210345" cy="117704"/>
              </a:xfrm>
              <a:prstGeom prst="straightConnector1">
                <a:avLst/>
              </a:pr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3" name="TextBox 62">
                <a:extLst>
                  <a:ext uri="{FF2B5EF4-FFF2-40B4-BE49-F238E27FC236}">
                    <a16:creationId xmlns:a16="http://schemas.microsoft.com/office/drawing/2014/main" xmlns="" id="{94042C07-C659-4259-8992-BDA1FCBD1127}"/>
                  </a:ext>
                </a:extLst>
              </p:cNvPr>
              <p:cNvSpPr txBox="1"/>
              <p:nvPr/>
            </p:nvSpPr>
            <p:spPr>
              <a:xfrm>
                <a:off x="5180226" y="3490037"/>
                <a:ext cx="198677" cy="142918"/>
              </a:xfrm>
              <a:prstGeom prst="rect">
                <a:avLst/>
              </a:prstGeom>
              <a:noFill/>
            </p:spPr>
            <p:txBody>
              <a:bodyPr wrap="none" rtlCol="0">
                <a:spAutoFit/>
              </a:bodyPr>
              <a:lstStyle/>
              <a:p>
                <a:r>
                  <a:rPr lang="en-US" altLang="ko-KR" sz="1050" b="1" dirty="0">
                    <a:solidFill>
                      <a:srgbClr val="FF0000"/>
                    </a:solidFill>
                    <a:latin typeface="SamsungOne 400" panose="020B0503030303020204" pitchFamily="34" charset="0"/>
                  </a:rPr>
                  <a:t>No</a:t>
                </a:r>
                <a:endParaRPr lang="ko-KR" altLang="en-US" sz="1050" b="1" dirty="0">
                  <a:solidFill>
                    <a:srgbClr val="FF0000"/>
                  </a:solidFill>
                  <a:latin typeface="SamsungOne 400" panose="020B0503030303020204" pitchFamily="34" charset="0"/>
                </a:endParaRPr>
              </a:p>
            </p:txBody>
          </p:sp>
          <p:sp>
            <p:nvSpPr>
              <p:cNvPr id="64" name="TextBox 63">
                <a:extLst>
                  <a:ext uri="{FF2B5EF4-FFF2-40B4-BE49-F238E27FC236}">
                    <a16:creationId xmlns:a16="http://schemas.microsoft.com/office/drawing/2014/main" xmlns="" id="{D49689EA-C560-4AB2-A75A-5AA3A121EEAB}"/>
                  </a:ext>
                </a:extLst>
              </p:cNvPr>
              <p:cNvSpPr txBox="1"/>
              <p:nvPr/>
            </p:nvSpPr>
            <p:spPr>
              <a:xfrm>
                <a:off x="4943305" y="3801529"/>
                <a:ext cx="231159" cy="142918"/>
              </a:xfrm>
              <a:prstGeom prst="rect">
                <a:avLst/>
              </a:prstGeom>
              <a:noFill/>
            </p:spPr>
            <p:txBody>
              <a:bodyPr wrap="none" rtlCol="0">
                <a:spAutoFit/>
              </a:bodyPr>
              <a:lstStyle/>
              <a:p>
                <a:r>
                  <a:rPr lang="en-US" altLang="ko-KR" sz="1050" b="1" dirty="0">
                    <a:solidFill>
                      <a:schemeClr val="accent6"/>
                    </a:solidFill>
                    <a:latin typeface="SamsungOne 400" panose="020B0503030303020204" pitchFamily="34" charset="0"/>
                  </a:rPr>
                  <a:t>YES</a:t>
                </a:r>
                <a:endParaRPr lang="ko-KR" altLang="en-US" sz="1050" b="1" dirty="0">
                  <a:solidFill>
                    <a:schemeClr val="accent6"/>
                  </a:solidFill>
                  <a:latin typeface="SamsungOne 400" panose="020B0503030303020204" pitchFamily="34" charset="0"/>
                </a:endParaRPr>
              </a:p>
            </p:txBody>
          </p:sp>
        </p:grpSp>
      </p:grpSp>
      <p:pic>
        <p:nvPicPr>
          <p:cNvPr id="31" name="그림 30">
            <a:extLst>
              <a:ext uri="{FF2B5EF4-FFF2-40B4-BE49-F238E27FC236}">
                <a16:creationId xmlns:a16="http://schemas.microsoft.com/office/drawing/2014/main" xmlns="" id="{309425A1-BF09-4EC6-A9CF-187EA46A6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341" y="3883616"/>
            <a:ext cx="3731741" cy="2065664"/>
          </a:xfrm>
          <a:prstGeom prst="rect">
            <a:avLst/>
          </a:prstGeom>
        </p:spPr>
      </p:pic>
      <p:sp>
        <p:nvSpPr>
          <p:cNvPr id="20" name="화살표: 오른쪽 1">
            <a:extLst>
              <a:ext uri="{FF2B5EF4-FFF2-40B4-BE49-F238E27FC236}">
                <a16:creationId xmlns:a16="http://schemas.microsoft.com/office/drawing/2014/main" xmlns="" id="{32AB3C88-8FF2-4741-8C99-9F9B29F60660}"/>
              </a:ext>
            </a:extLst>
          </p:cNvPr>
          <p:cNvSpPr/>
          <p:nvPr/>
        </p:nvSpPr>
        <p:spPr>
          <a:xfrm>
            <a:off x="3854178" y="4245591"/>
            <a:ext cx="1720541" cy="19381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80360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See the below figure. If there is an answer among the predicted questions, and the answer is a numerical type, it is a</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regression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answer is a categorical type, it is a</a:t>
            </a:r>
            <a:r>
              <a:rPr lang="en-US" altLang="ko-KR" sz="1300" dirty="0">
                <a:solidFill>
                  <a:srgbClr val="1429A0"/>
                </a:solidFill>
                <a:latin typeface="SamsungOne 400" panose="020B0503030303020204" pitchFamily="34" charset="0"/>
                <a:ea typeface="SamsungOne 400" panose="020B0503030303020204" pitchFamily="34" charset="0"/>
              </a:rPr>
              <a:t> classification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a16="http://schemas.microsoft.com/office/drawing/2014/main" xmlns="" id="{80A08677-9E4A-4A94-BBBF-6A1A840F66D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4" name="그룹 3"/>
          <p:cNvGrpSpPr/>
          <p:nvPr/>
        </p:nvGrpSpPr>
        <p:grpSpPr>
          <a:xfrm>
            <a:off x="913712" y="2370318"/>
            <a:ext cx="8211280" cy="3891377"/>
            <a:chOff x="913712" y="2370318"/>
            <a:chExt cx="8211280" cy="3891377"/>
          </a:xfrm>
        </p:grpSpPr>
        <p:grpSp>
          <p:nvGrpSpPr>
            <p:cNvPr id="3" name="그룹 2"/>
            <p:cNvGrpSpPr/>
            <p:nvPr/>
          </p:nvGrpSpPr>
          <p:grpSpPr>
            <a:xfrm>
              <a:off x="913712" y="2370318"/>
              <a:ext cx="8211280" cy="3891377"/>
              <a:chOff x="913712" y="2370318"/>
              <a:chExt cx="8211280" cy="3891377"/>
            </a:xfrm>
          </p:grpSpPr>
          <p:grpSp>
            <p:nvGrpSpPr>
              <p:cNvPr id="2" name="그룹 1"/>
              <p:cNvGrpSpPr/>
              <p:nvPr/>
            </p:nvGrpSpPr>
            <p:grpSpPr>
              <a:xfrm>
                <a:off x="913712" y="2370318"/>
                <a:ext cx="8211280" cy="3891377"/>
                <a:chOff x="913712" y="2370318"/>
                <a:chExt cx="8211280" cy="3891377"/>
              </a:xfrm>
            </p:grpSpPr>
            <p:grpSp>
              <p:nvGrpSpPr>
                <p:cNvPr id="19" name="그룹 18">
                  <a:extLst>
                    <a:ext uri="{FF2B5EF4-FFF2-40B4-BE49-F238E27FC236}">
                      <a16:creationId xmlns:a16="http://schemas.microsoft.com/office/drawing/2014/main" xmlns="" id="{8E248DCF-52F0-4ABA-817A-F1418A69848F}"/>
                    </a:ext>
                  </a:extLst>
                </p:cNvPr>
                <p:cNvGrpSpPr/>
                <p:nvPr/>
              </p:nvGrpSpPr>
              <p:grpSpPr>
                <a:xfrm>
                  <a:off x="913712" y="2370318"/>
                  <a:ext cx="8211280" cy="3891377"/>
                  <a:chOff x="1161708" y="2410773"/>
                  <a:chExt cx="7628585" cy="3615234"/>
                </a:xfrm>
              </p:grpSpPr>
              <p:pic>
                <p:nvPicPr>
                  <p:cNvPr id="20" name="그림 19">
                    <a:extLst>
                      <a:ext uri="{FF2B5EF4-FFF2-40B4-BE49-F238E27FC236}">
                        <a16:creationId xmlns:a16="http://schemas.microsoft.com/office/drawing/2014/main" xmlns="" id="{66736033-F0D8-4518-9A8F-BDA006D73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466" y="2410773"/>
                    <a:ext cx="7029893" cy="3615234"/>
                  </a:xfrm>
                  <a:prstGeom prst="rect">
                    <a:avLst/>
                  </a:prstGeom>
                </p:spPr>
              </p:pic>
              <p:sp>
                <p:nvSpPr>
                  <p:cNvPr id="21" name="자유형 16">
                    <a:extLst>
                      <a:ext uri="{FF2B5EF4-FFF2-40B4-BE49-F238E27FC236}">
                        <a16:creationId xmlns:a16="http://schemas.microsoft.com/office/drawing/2014/main" xmlns="" id="{9383FE5B-36C9-48AF-AC0B-0D72EB0E085D}"/>
                      </a:ext>
                    </a:extLst>
                  </p:cNvPr>
                  <p:cNvSpPr/>
                  <p:nvPr/>
                </p:nvSpPr>
                <p:spPr>
                  <a:xfrm>
                    <a:off x="1161708" y="2428806"/>
                    <a:ext cx="7628585" cy="2050326"/>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8585" h="2086718">
                        <a:moveTo>
                          <a:pt x="7375595" y="185173"/>
                        </a:moveTo>
                        <a:cubicBezTo>
                          <a:pt x="7003515" y="-122231"/>
                          <a:pt x="5747303" y="47423"/>
                          <a:pt x="5172144" y="40808"/>
                        </a:cubicBezTo>
                        <a:cubicBezTo>
                          <a:pt x="4596985" y="34193"/>
                          <a:pt x="4124939" y="102833"/>
                          <a:pt x="3924642" y="145483"/>
                        </a:cubicBezTo>
                        <a:cubicBezTo>
                          <a:pt x="3724345" y="188133"/>
                          <a:pt x="3410322" y="253821"/>
                          <a:pt x="3227412" y="226913"/>
                        </a:cubicBezTo>
                        <a:cubicBezTo>
                          <a:pt x="3044502" y="200005"/>
                          <a:pt x="2758872" y="64606"/>
                          <a:pt x="2347120" y="42199"/>
                        </a:cubicBezTo>
                        <a:cubicBezTo>
                          <a:pt x="1935368" y="19792"/>
                          <a:pt x="1133695" y="11754"/>
                          <a:pt x="756898" y="92471"/>
                        </a:cubicBezTo>
                        <a:cubicBezTo>
                          <a:pt x="380101" y="173188"/>
                          <a:pt x="197644" y="242507"/>
                          <a:pt x="86338" y="526503"/>
                        </a:cubicBezTo>
                        <a:cubicBezTo>
                          <a:pt x="-24968" y="810499"/>
                          <a:pt x="-33465" y="1475853"/>
                          <a:pt x="89060" y="1796448"/>
                        </a:cubicBezTo>
                        <a:cubicBezTo>
                          <a:pt x="211585" y="2117043"/>
                          <a:pt x="1402028" y="1983105"/>
                          <a:pt x="2124507" y="2031300"/>
                        </a:cubicBezTo>
                        <a:cubicBezTo>
                          <a:pt x="2846986" y="2079495"/>
                          <a:pt x="3811581" y="2090635"/>
                          <a:pt x="4423933" y="2085618"/>
                        </a:cubicBezTo>
                        <a:cubicBezTo>
                          <a:pt x="5036285" y="2080601"/>
                          <a:pt x="5114027" y="2006038"/>
                          <a:pt x="5798617" y="2001200"/>
                        </a:cubicBezTo>
                        <a:cubicBezTo>
                          <a:pt x="6483207" y="1996362"/>
                          <a:pt x="7141793" y="2187906"/>
                          <a:pt x="7404623" y="1885235"/>
                        </a:cubicBezTo>
                        <a:cubicBezTo>
                          <a:pt x="7667453" y="1582564"/>
                          <a:pt x="7747675" y="492577"/>
                          <a:pt x="7375595" y="185173"/>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4640520" y="2816994"/>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999080" y="3225164"/>
                  <a:ext cx="603149"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925755" y="3172315"/>
                  <a:ext cx="749797"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998083" y="3693408"/>
                  <a:ext cx="965821" cy="192360"/>
                  <a:chOff x="6778272" y="3845808"/>
                  <a:chExt cx="965821" cy="192360"/>
                </a:xfrm>
              </p:grpSpPr>
              <p:sp>
                <p:nvSpPr>
                  <p:cNvPr id="23" name="직사각형 22"/>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992011" y="3989060"/>
                  <a:ext cx="965821" cy="192360"/>
                  <a:chOff x="6778272" y="3845808"/>
                  <a:chExt cx="965821" cy="192360"/>
                </a:xfrm>
              </p:grpSpPr>
              <p:sp>
                <p:nvSpPr>
                  <p:cNvPr id="26" name="직사각형 25"/>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0" name="그룹 29"/>
              <p:cNvGrpSpPr/>
              <p:nvPr/>
            </p:nvGrpSpPr>
            <p:grpSpPr>
              <a:xfrm>
                <a:off x="4222624" y="3655040"/>
                <a:ext cx="749797" cy="215444"/>
                <a:chOff x="4156116" y="3675754"/>
                <a:chExt cx="749797" cy="215444"/>
              </a:xfrm>
            </p:grpSpPr>
            <p:sp>
              <p:nvSpPr>
                <p:cNvPr id="31" name="직사각형 30"/>
                <p:cNvSpPr/>
                <p:nvPr/>
              </p:nvSpPr>
              <p:spPr>
                <a:xfrm>
                  <a:off x="4269050" y="3731655"/>
                  <a:ext cx="518382" cy="8406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2" name="TextBox 31"/>
                <p:cNvSpPr txBox="1"/>
                <p:nvPr/>
              </p:nvSpPr>
              <p:spPr>
                <a:xfrm>
                  <a:off x="4156116" y="3675754"/>
                  <a:ext cx="749797" cy="215444"/>
                </a:xfrm>
                <a:prstGeom prst="rect">
                  <a:avLst/>
                </a:prstGeom>
                <a:noFill/>
              </p:spPr>
              <p:txBody>
                <a:bodyPr wrap="square" rtlCol="0">
                  <a:spAutoFit/>
                </a:bodyPr>
                <a:lstStyle/>
                <a:p>
                  <a:pPr algn="ctr"/>
                  <a:r>
                    <a:rPr lang="en-US" altLang="ko-KR" sz="750" dirty="0">
                      <a:solidFill>
                        <a:srgbClr val="353F3A"/>
                      </a:solidFill>
                      <a:latin typeface="SamsungOne 400" panose="020B0503030303020204" pitchFamily="34" charset="0"/>
                      <a:ea typeface="SamsungOne 400" panose="020B0503030303020204" pitchFamily="34" charset="0"/>
                    </a:rPr>
                    <a:t>labeled data</a:t>
                  </a:r>
                  <a:endParaRPr lang="ko-KR" altLang="en-US" sz="750" dirty="0">
                    <a:solidFill>
                      <a:srgbClr val="353F3A"/>
                    </a:solidFill>
                    <a:latin typeface="SamsungOne 400" panose="020B0503030303020204" pitchFamily="34" charset="0"/>
                    <a:ea typeface="SamsungOne 400" panose="020B0503030303020204" pitchFamily="34" charset="0"/>
                  </a:endParaRPr>
                </a:p>
              </p:txBody>
            </p:sp>
          </p:grpSp>
          <p:grpSp>
            <p:nvGrpSpPr>
              <p:cNvPr id="33" name="그룹 32"/>
              <p:cNvGrpSpPr/>
              <p:nvPr/>
            </p:nvGrpSpPr>
            <p:grpSpPr>
              <a:xfrm>
                <a:off x="2847974" y="4990597"/>
                <a:ext cx="958215" cy="292388"/>
                <a:chOff x="3999505" y="4012422"/>
                <a:chExt cx="958215" cy="292388"/>
              </a:xfrm>
            </p:grpSpPr>
            <p:sp>
              <p:nvSpPr>
                <p:cNvPr id="34" name="타원 33"/>
                <p:cNvSpPr/>
                <p:nvPr/>
              </p:nvSpPr>
              <p:spPr>
                <a:xfrm>
                  <a:off x="3999505" y="4049120"/>
                  <a:ext cx="958215" cy="23050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4017369" y="4012422"/>
                  <a:ext cx="936104" cy="292388"/>
                </a:xfrm>
                <a:prstGeom prst="rect">
                  <a:avLst/>
                </a:prstGeom>
                <a:noFill/>
              </p:spPr>
              <p:txBody>
                <a:bodyPr wrap="square" rtlCol="0">
                  <a:spAutoFit/>
                </a:bodyPr>
                <a:lstStyle/>
                <a:p>
                  <a:pPr algn="ctr"/>
                  <a:r>
                    <a:rPr lang="en-US" altLang="ko-KR" sz="65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6" name="그룹 35"/>
            <p:cNvGrpSpPr/>
            <p:nvPr/>
          </p:nvGrpSpPr>
          <p:grpSpPr>
            <a:xfrm>
              <a:off x="1180197" y="3573682"/>
              <a:ext cx="749797" cy="307777"/>
              <a:chOff x="1962165" y="3790190"/>
              <a:chExt cx="749797" cy="307777"/>
            </a:xfrm>
          </p:grpSpPr>
          <p:sp>
            <p:nvSpPr>
              <p:cNvPr id="37" name="직사각형 36"/>
              <p:cNvSpPr/>
              <p:nvPr/>
            </p:nvSpPr>
            <p:spPr>
              <a:xfrm>
                <a:off x="2135505" y="3854386"/>
                <a:ext cx="411875" cy="1949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62165" y="3790190"/>
                <a:ext cx="749797" cy="307777"/>
              </a:xfrm>
              <a:prstGeom prst="rect">
                <a:avLst/>
              </a:prstGeom>
              <a:noFill/>
            </p:spPr>
            <p:txBody>
              <a:bodyPr wrap="square" rtlCol="0">
                <a:spAutoFit/>
              </a:bodyPr>
              <a:lstStyle/>
              <a:p>
                <a:pPr algn="ctr"/>
                <a:r>
                  <a:rPr lang="en-US" altLang="ko-KR" sz="700" dirty="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94937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11" name="Table 12">
            <a:extLst>
              <a:ext uri="{FF2B5EF4-FFF2-40B4-BE49-F238E27FC236}">
                <a16:creationId xmlns:a16="http://schemas.microsoft.com/office/drawing/2014/main" xmlns="" id="{5A6D7F6C-E827-4B71-93B3-E0A9D17E045A}"/>
              </a:ext>
            </a:extLst>
          </p:cNvPr>
          <p:cNvGraphicFramePr>
            <a:graphicFrameLocks noGrp="1"/>
          </p:cNvGraphicFramePr>
          <p:nvPr>
            <p:extLst>
              <p:ext uri="{D42A27DB-BD31-4B8C-83A1-F6EECF244321}">
                <p14:modId xmlns:p14="http://schemas.microsoft.com/office/powerpoint/2010/main" val="1591053505"/>
              </p:ext>
            </p:extLst>
          </p:nvPr>
        </p:nvGraphicFramePr>
        <p:xfrm>
          <a:off x="558924" y="1806622"/>
          <a:ext cx="8630828" cy="3206554"/>
        </p:xfrm>
        <a:graphic>
          <a:graphicData uri="http://schemas.openxmlformats.org/drawingml/2006/table">
            <a:tbl>
              <a:tblPr firstRow="1" bandRow="1">
                <a:tableStyleId>{5940675A-B579-460E-94D1-54222C63F5DA}</a:tableStyleId>
              </a:tblPr>
              <a:tblGrid>
                <a:gridCol w="4315414">
                  <a:extLst>
                    <a:ext uri="{9D8B030D-6E8A-4147-A177-3AD203B41FA5}">
                      <a16:colId xmlns:a16="http://schemas.microsoft.com/office/drawing/2014/main" xmlns="" val="20000"/>
                    </a:ext>
                  </a:extLst>
                </a:gridCol>
                <a:gridCol w="4315414">
                  <a:extLst>
                    <a:ext uri="{9D8B030D-6E8A-4147-A177-3AD203B41FA5}">
                      <a16:colId xmlns:a16="http://schemas.microsoft.com/office/drawing/2014/main" xmlns="" val="20001"/>
                    </a:ext>
                  </a:extLst>
                </a:gridCol>
              </a:tblGrid>
              <a:tr h="285627">
                <a:tc>
                  <a:txBody>
                    <a:bodyPr/>
                    <a:lstStyle/>
                    <a:p>
                      <a:pPr algn="ctr"/>
                      <a:r>
                        <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Type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300" b="1" kern="1200" baseline="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Regression (Numerical Prediction)</a:t>
                      </a:r>
                      <a:endPar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K-Nearest Neighbors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696823">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Logistic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Extended Regression Analysis</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 Polynomial Regression, Nonlinear Regression, Penalized Regression,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70684">
                <a:tc>
                  <a:txBody>
                    <a:bodyPr/>
                    <a:lstStyle/>
                    <a:p>
                      <a:pPr marL="0" marR="0" lvl="0" indent="0" algn="ctr" defTabSz="914126" rtl="0" eaLnBrk="1" fontAlgn="t" latinLnBrk="1" hangingPunct="1">
                        <a:lnSpc>
                          <a:spcPct val="100000"/>
                        </a:lnSpc>
                        <a:spcBef>
                          <a:spcPts val="0"/>
                        </a:spcBef>
                        <a:spcAft>
                          <a:spcPts val="30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Naïve Bayes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PLS (Partial Least Squares)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13" name="직사각형 12">
            <a:extLst>
              <a:ext uri="{FF2B5EF4-FFF2-40B4-BE49-F238E27FC236}">
                <a16:creationId xmlns:a16="http://schemas.microsoft.com/office/drawing/2014/main" xmlns="" id="{DC4B7C24-F501-4DE1-964C-B240F37828C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Main Techniques and Algorithms for Supervised Learning </a:t>
            </a:r>
          </a:p>
        </p:txBody>
      </p:sp>
    </p:spTree>
    <p:custDataLst>
      <p:tags r:id="rId1"/>
    </p:custDataLst>
    <p:extLst>
      <p:ext uri="{BB962C8B-B14F-4D97-AF65-F5344CB8AC3E}">
        <p14:creationId xmlns:p14="http://schemas.microsoft.com/office/powerpoint/2010/main" val="1281257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Self-learning or unsupervised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form in which learning is performed without information on objective variables (or response variables, dependent variables, target variables, and output values). It is mainly used for problems such as description, characteristic derivation, and pattern derivation.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supervised learning techniques have clear and distinct predictive purposes. Compared to those, </a:t>
            </a:r>
            <a:r>
              <a:rPr lang="en-US" altLang="ko-KR" sz="1300" dirty="0">
                <a:solidFill>
                  <a:schemeClr val="tx1"/>
                </a:solidFill>
                <a:latin typeface="SamsungOne 400" panose="020B0503030303020204" pitchFamily="34" charset="0"/>
                <a:ea typeface="SamsungOne 400" panose="020B0503030303020204" pitchFamily="34" charset="0"/>
              </a:rPr>
              <a:t>self-learning techniques 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ave a stronger nature of data mining to search for useful information or patterns without prior information.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E035663E-F8B1-47F0-A9DD-078D2FD1FE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4" name="그룹 3"/>
          <p:cNvGrpSpPr/>
          <p:nvPr/>
        </p:nvGrpSpPr>
        <p:grpSpPr>
          <a:xfrm>
            <a:off x="1723179" y="3005133"/>
            <a:ext cx="6575002" cy="3280882"/>
            <a:chOff x="1723179" y="3005133"/>
            <a:chExt cx="6575002" cy="3280882"/>
          </a:xfrm>
        </p:grpSpPr>
        <p:grpSp>
          <p:nvGrpSpPr>
            <p:cNvPr id="3" name="그룹 2"/>
            <p:cNvGrpSpPr/>
            <p:nvPr/>
          </p:nvGrpSpPr>
          <p:grpSpPr>
            <a:xfrm>
              <a:off x="1723179" y="3005133"/>
              <a:ext cx="6575002" cy="3280882"/>
              <a:chOff x="1723179" y="3005133"/>
              <a:chExt cx="6575002" cy="3280882"/>
            </a:xfrm>
          </p:grpSpPr>
          <p:grpSp>
            <p:nvGrpSpPr>
              <p:cNvPr id="2" name="그룹 1"/>
              <p:cNvGrpSpPr/>
              <p:nvPr/>
            </p:nvGrpSpPr>
            <p:grpSpPr>
              <a:xfrm>
                <a:off x="1723179" y="3005133"/>
                <a:ext cx="6575002" cy="3280882"/>
                <a:chOff x="1723179" y="3005133"/>
                <a:chExt cx="6575002" cy="3280882"/>
              </a:xfrm>
            </p:grpSpPr>
            <p:grpSp>
              <p:nvGrpSpPr>
                <p:cNvPr id="13" name="그룹 12">
                  <a:extLst>
                    <a:ext uri="{FF2B5EF4-FFF2-40B4-BE49-F238E27FC236}">
                      <a16:creationId xmlns:a16="http://schemas.microsoft.com/office/drawing/2014/main" xmlns="" id="{DB202D1E-2181-43D1-A21C-3CBE2B74DA16}"/>
                    </a:ext>
                  </a:extLst>
                </p:cNvPr>
                <p:cNvGrpSpPr/>
                <p:nvPr/>
              </p:nvGrpSpPr>
              <p:grpSpPr>
                <a:xfrm>
                  <a:off x="1723179" y="3005133"/>
                  <a:ext cx="6575002" cy="3280882"/>
                  <a:chOff x="1723179" y="3005133"/>
                  <a:chExt cx="6575002" cy="3280882"/>
                </a:xfrm>
              </p:grpSpPr>
              <p:pic>
                <p:nvPicPr>
                  <p:cNvPr id="15" name="그림 14">
                    <a:extLst>
                      <a:ext uri="{FF2B5EF4-FFF2-40B4-BE49-F238E27FC236}">
                        <a16:creationId xmlns:a16="http://schemas.microsoft.com/office/drawing/2014/main" xmlns="" id="{8B2C629B-6225-4488-8587-F8FBD83C1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311" y="3005133"/>
                    <a:ext cx="6210203" cy="3193695"/>
                  </a:xfrm>
                  <a:prstGeom prst="rect">
                    <a:avLst/>
                  </a:prstGeom>
                </p:spPr>
              </p:pic>
              <p:sp>
                <p:nvSpPr>
                  <p:cNvPr id="20" name="자유형 16">
                    <a:extLst>
                      <a:ext uri="{FF2B5EF4-FFF2-40B4-BE49-F238E27FC236}">
                        <a16:creationId xmlns:a16="http://schemas.microsoft.com/office/drawing/2014/main" xmlns="" id="{51AC12FE-DC6C-451B-B9BD-83C30DFA8F74}"/>
                      </a:ext>
                    </a:extLst>
                  </p:cNvPr>
                  <p:cNvSpPr/>
                  <p:nvPr/>
                </p:nvSpPr>
                <p:spPr>
                  <a:xfrm>
                    <a:off x="1723179" y="3614098"/>
                    <a:ext cx="6575002" cy="2671917"/>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 name="connsiteX0" fmla="*/ 7375595 w 7628585"/>
                      <a:gd name="connsiteY0" fmla="*/ 1644531 h 3546076"/>
                      <a:gd name="connsiteX1" fmla="*/ 5172144 w 7628585"/>
                      <a:gd name="connsiteY1" fmla="*/ 1500166 h 3546076"/>
                      <a:gd name="connsiteX2" fmla="*/ 3907788 w 7628585"/>
                      <a:gd name="connsiteY2" fmla="*/ 1051 h 3546076"/>
                      <a:gd name="connsiteX3" fmla="*/ 3227412 w 7628585"/>
                      <a:gd name="connsiteY3" fmla="*/ 1686271 h 3546076"/>
                      <a:gd name="connsiteX4" fmla="*/ 2347120 w 7628585"/>
                      <a:gd name="connsiteY4" fmla="*/ 1501557 h 3546076"/>
                      <a:gd name="connsiteX5" fmla="*/ 756898 w 7628585"/>
                      <a:gd name="connsiteY5" fmla="*/ 1551829 h 3546076"/>
                      <a:gd name="connsiteX6" fmla="*/ 86338 w 7628585"/>
                      <a:gd name="connsiteY6" fmla="*/ 1985861 h 3546076"/>
                      <a:gd name="connsiteX7" fmla="*/ 89060 w 7628585"/>
                      <a:gd name="connsiteY7" fmla="*/ 3255806 h 3546076"/>
                      <a:gd name="connsiteX8" fmla="*/ 2124507 w 7628585"/>
                      <a:gd name="connsiteY8" fmla="*/ 3490658 h 3546076"/>
                      <a:gd name="connsiteX9" fmla="*/ 4423933 w 7628585"/>
                      <a:gd name="connsiteY9" fmla="*/ 3544976 h 3546076"/>
                      <a:gd name="connsiteX10" fmla="*/ 5798617 w 7628585"/>
                      <a:gd name="connsiteY10" fmla="*/ 3460558 h 3546076"/>
                      <a:gd name="connsiteX11" fmla="*/ 7404623 w 7628585"/>
                      <a:gd name="connsiteY11" fmla="*/ 3344593 h 3546076"/>
                      <a:gd name="connsiteX12" fmla="*/ 7375595 w 7628585"/>
                      <a:gd name="connsiteY12" fmla="*/ 1644531 h 3546076"/>
                      <a:gd name="connsiteX0" fmla="*/ 7375595 w 7628585"/>
                      <a:gd name="connsiteY0" fmla="*/ 1655233 h 3556778"/>
                      <a:gd name="connsiteX1" fmla="*/ 5172144 w 7628585"/>
                      <a:gd name="connsiteY1" fmla="*/ 1510868 h 3556778"/>
                      <a:gd name="connsiteX2" fmla="*/ 4617435 w 7628585"/>
                      <a:gd name="connsiteY2" fmla="*/ 976137 h 3556778"/>
                      <a:gd name="connsiteX3" fmla="*/ 3907788 w 7628585"/>
                      <a:gd name="connsiteY3" fmla="*/ 11753 h 3556778"/>
                      <a:gd name="connsiteX4" fmla="*/ 3227412 w 7628585"/>
                      <a:gd name="connsiteY4" fmla="*/ 1696973 h 3556778"/>
                      <a:gd name="connsiteX5" fmla="*/ 2347120 w 7628585"/>
                      <a:gd name="connsiteY5" fmla="*/ 1512259 h 3556778"/>
                      <a:gd name="connsiteX6" fmla="*/ 756898 w 7628585"/>
                      <a:gd name="connsiteY6" fmla="*/ 1562531 h 3556778"/>
                      <a:gd name="connsiteX7" fmla="*/ 86338 w 7628585"/>
                      <a:gd name="connsiteY7" fmla="*/ 1996563 h 3556778"/>
                      <a:gd name="connsiteX8" fmla="*/ 89060 w 7628585"/>
                      <a:gd name="connsiteY8" fmla="*/ 3266508 h 3556778"/>
                      <a:gd name="connsiteX9" fmla="*/ 2124507 w 7628585"/>
                      <a:gd name="connsiteY9" fmla="*/ 3501360 h 3556778"/>
                      <a:gd name="connsiteX10" fmla="*/ 4423933 w 7628585"/>
                      <a:gd name="connsiteY10" fmla="*/ 3555678 h 3556778"/>
                      <a:gd name="connsiteX11" fmla="*/ 5798617 w 7628585"/>
                      <a:gd name="connsiteY11" fmla="*/ 3471260 h 3556778"/>
                      <a:gd name="connsiteX12" fmla="*/ 7404623 w 7628585"/>
                      <a:gd name="connsiteY12" fmla="*/ 3355295 h 3556778"/>
                      <a:gd name="connsiteX13" fmla="*/ 7375595 w 7628585"/>
                      <a:gd name="connsiteY13" fmla="*/ 1655233 h 3556778"/>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227412 w 7628585"/>
                      <a:gd name="connsiteY4" fmla="*/ 1745711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781376 w 7628585"/>
                      <a:gd name="connsiteY3" fmla="*/ 60492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643479 h 3545024"/>
                      <a:gd name="connsiteX1" fmla="*/ 5172144 w 7628585"/>
                      <a:gd name="connsiteY1" fmla="*/ 1499114 h 3545024"/>
                      <a:gd name="connsiteX2" fmla="*/ 4668000 w 7628585"/>
                      <a:gd name="connsiteY2" fmla="*/ 186789 h 3545024"/>
                      <a:gd name="connsiteX3" fmla="*/ 3781376 w 7628585"/>
                      <a:gd name="connsiteY3" fmla="*/ 0 h 3545024"/>
                      <a:gd name="connsiteX4" fmla="*/ 3050435 w 7628585"/>
                      <a:gd name="connsiteY4" fmla="*/ 188350 h 3545024"/>
                      <a:gd name="connsiteX5" fmla="*/ 2347120 w 7628585"/>
                      <a:gd name="connsiteY5" fmla="*/ 1500505 h 3545024"/>
                      <a:gd name="connsiteX6" fmla="*/ 756898 w 7628585"/>
                      <a:gd name="connsiteY6" fmla="*/ 1550777 h 3545024"/>
                      <a:gd name="connsiteX7" fmla="*/ 86338 w 7628585"/>
                      <a:gd name="connsiteY7" fmla="*/ 1984809 h 3545024"/>
                      <a:gd name="connsiteX8" fmla="*/ 89060 w 7628585"/>
                      <a:gd name="connsiteY8" fmla="*/ 3254754 h 3545024"/>
                      <a:gd name="connsiteX9" fmla="*/ 2124507 w 7628585"/>
                      <a:gd name="connsiteY9" fmla="*/ 3489606 h 3545024"/>
                      <a:gd name="connsiteX10" fmla="*/ 4423933 w 7628585"/>
                      <a:gd name="connsiteY10" fmla="*/ 3543924 h 3545024"/>
                      <a:gd name="connsiteX11" fmla="*/ 5798617 w 7628585"/>
                      <a:gd name="connsiteY11" fmla="*/ 3459506 h 3545024"/>
                      <a:gd name="connsiteX12" fmla="*/ 7404623 w 7628585"/>
                      <a:gd name="connsiteY12" fmla="*/ 3343541 h 3545024"/>
                      <a:gd name="connsiteX13" fmla="*/ 7375595 w 7628585"/>
                      <a:gd name="connsiteY13" fmla="*/ 1643479 h 3545024"/>
                      <a:gd name="connsiteX0" fmla="*/ 7375595 w 7628585"/>
                      <a:gd name="connsiteY0" fmla="*/ 1653199 h 3554744"/>
                      <a:gd name="connsiteX1" fmla="*/ 5172144 w 7628585"/>
                      <a:gd name="connsiteY1" fmla="*/ 1508834 h 3554744"/>
                      <a:gd name="connsiteX2" fmla="*/ 4668000 w 7628585"/>
                      <a:gd name="connsiteY2" fmla="*/ 196509 h 3554744"/>
                      <a:gd name="connsiteX3" fmla="*/ 3857223 w 7628585"/>
                      <a:gd name="connsiteY3" fmla="*/ 0 h 3554744"/>
                      <a:gd name="connsiteX4" fmla="*/ 3050435 w 7628585"/>
                      <a:gd name="connsiteY4" fmla="*/ 198070 h 3554744"/>
                      <a:gd name="connsiteX5" fmla="*/ 2347120 w 7628585"/>
                      <a:gd name="connsiteY5" fmla="*/ 1510225 h 3554744"/>
                      <a:gd name="connsiteX6" fmla="*/ 756898 w 7628585"/>
                      <a:gd name="connsiteY6" fmla="*/ 1560497 h 3554744"/>
                      <a:gd name="connsiteX7" fmla="*/ 86338 w 7628585"/>
                      <a:gd name="connsiteY7" fmla="*/ 1994529 h 3554744"/>
                      <a:gd name="connsiteX8" fmla="*/ 89060 w 7628585"/>
                      <a:gd name="connsiteY8" fmla="*/ 3264474 h 3554744"/>
                      <a:gd name="connsiteX9" fmla="*/ 2124507 w 7628585"/>
                      <a:gd name="connsiteY9" fmla="*/ 3499326 h 3554744"/>
                      <a:gd name="connsiteX10" fmla="*/ 4423933 w 7628585"/>
                      <a:gd name="connsiteY10" fmla="*/ 3553644 h 3554744"/>
                      <a:gd name="connsiteX11" fmla="*/ 5798617 w 7628585"/>
                      <a:gd name="connsiteY11" fmla="*/ 3469226 h 3554744"/>
                      <a:gd name="connsiteX12" fmla="*/ 7404623 w 7628585"/>
                      <a:gd name="connsiteY12" fmla="*/ 3353261 h 3554744"/>
                      <a:gd name="connsiteX13" fmla="*/ 7375595 w 7628585"/>
                      <a:gd name="connsiteY13" fmla="*/ 1653199 h 3554744"/>
                      <a:gd name="connsiteX0" fmla="*/ 7375595 w 7628585"/>
                      <a:gd name="connsiteY0" fmla="*/ 1693973 h 3595518"/>
                      <a:gd name="connsiteX1" fmla="*/ 5172144 w 7628585"/>
                      <a:gd name="connsiteY1" fmla="*/ 1549608 h 3595518"/>
                      <a:gd name="connsiteX2" fmla="*/ 4668000 w 7628585"/>
                      <a:gd name="connsiteY2" fmla="*/ 237283 h 3595518"/>
                      <a:gd name="connsiteX3" fmla="*/ 3857223 w 7628585"/>
                      <a:gd name="connsiteY3" fmla="*/ 40774 h 3595518"/>
                      <a:gd name="connsiteX4" fmla="*/ 3050435 w 7628585"/>
                      <a:gd name="connsiteY4" fmla="*/ 238844 h 3595518"/>
                      <a:gd name="connsiteX5" fmla="*/ 2347120 w 7628585"/>
                      <a:gd name="connsiteY5" fmla="*/ 1550999 h 3595518"/>
                      <a:gd name="connsiteX6" fmla="*/ 756898 w 7628585"/>
                      <a:gd name="connsiteY6" fmla="*/ 1601271 h 3595518"/>
                      <a:gd name="connsiteX7" fmla="*/ 86338 w 7628585"/>
                      <a:gd name="connsiteY7" fmla="*/ 2035303 h 3595518"/>
                      <a:gd name="connsiteX8" fmla="*/ 89060 w 7628585"/>
                      <a:gd name="connsiteY8" fmla="*/ 3305248 h 3595518"/>
                      <a:gd name="connsiteX9" fmla="*/ 2124507 w 7628585"/>
                      <a:gd name="connsiteY9" fmla="*/ 3540100 h 3595518"/>
                      <a:gd name="connsiteX10" fmla="*/ 4423933 w 7628585"/>
                      <a:gd name="connsiteY10" fmla="*/ 3594418 h 3595518"/>
                      <a:gd name="connsiteX11" fmla="*/ 5798617 w 7628585"/>
                      <a:gd name="connsiteY11" fmla="*/ 3510000 h 3595518"/>
                      <a:gd name="connsiteX12" fmla="*/ 7404623 w 7628585"/>
                      <a:gd name="connsiteY12" fmla="*/ 3394035 h 3595518"/>
                      <a:gd name="connsiteX13" fmla="*/ 7375595 w 7628585"/>
                      <a:gd name="connsiteY13" fmla="*/ 1693973 h 3595518"/>
                      <a:gd name="connsiteX0" fmla="*/ 7375595 w 7628585"/>
                      <a:gd name="connsiteY0" fmla="*/ 1666049 h 3567594"/>
                      <a:gd name="connsiteX1" fmla="*/ 5172144 w 7628585"/>
                      <a:gd name="connsiteY1" fmla="*/ 1521684 h 3567594"/>
                      <a:gd name="connsiteX2" fmla="*/ 4668000 w 7628585"/>
                      <a:gd name="connsiteY2" fmla="*/ 209359 h 3567594"/>
                      <a:gd name="connsiteX3" fmla="*/ 3874077 w 7628585"/>
                      <a:gd name="connsiteY3" fmla="*/ 51730 h 3567594"/>
                      <a:gd name="connsiteX4" fmla="*/ 3050435 w 7628585"/>
                      <a:gd name="connsiteY4" fmla="*/ 210920 h 3567594"/>
                      <a:gd name="connsiteX5" fmla="*/ 2347120 w 7628585"/>
                      <a:gd name="connsiteY5" fmla="*/ 1523075 h 3567594"/>
                      <a:gd name="connsiteX6" fmla="*/ 756898 w 7628585"/>
                      <a:gd name="connsiteY6" fmla="*/ 1573347 h 3567594"/>
                      <a:gd name="connsiteX7" fmla="*/ 86338 w 7628585"/>
                      <a:gd name="connsiteY7" fmla="*/ 2007379 h 3567594"/>
                      <a:gd name="connsiteX8" fmla="*/ 89060 w 7628585"/>
                      <a:gd name="connsiteY8" fmla="*/ 3277324 h 3567594"/>
                      <a:gd name="connsiteX9" fmla="*/ 2124507 w 7628585"/>
                      <a:gd name="connsiteY9" fmla="*/ 3512176 h 3567594"/>
                      <a:gd name="connsiteX10" fmla="*/ 4423933 w 7628585"/>
                      <a:gd name="connsiteY10" fmla="*/ 3566494 h 3567594"/>
                      <a:gd name="connsiteX11" fmla="*/ 5798617 w 7628585"/>
                      <a:gd name="connsiteY11" fmla="*/ 3482076 h 3567594"/>
                      <a:gd name="connsiteX12" fmla="*/ 7404623 w 7628585"/>
                      <a:gd name="connsiteY12" fmla="*/ 3366111 h 3567594"/>
                      <a:gd name="connsiteX13" fmla="*/ 7375595 w 7628585"/>
                      <a:gd name="connsiteY13" fmla="*/ 1666049 h 3567594"/>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347120 w 7628585"/>
                      <a:gd name="connsiteY4" fmla="*/ 1476968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667366 w 7628585"/>
                      <a:gd name="connsiteY4" fmla="*/ 1418649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31702 w 7584692"/>
                      <a:gd name="connsiteY0" fmla="*/ 1619942 h 3521169"/>
                      <a:gd name="connsiteX1" fmla="*/ 5128251 w 7584692"/>
                      <a:gd name="connsiteY1" fmla="*/ 1475577 h 3521169"/>
                      <a:gd name="connsiteX2" fmla="*/ 4624107 w 7584692"/>
                      <a:gd name="connsiteY2" fmla="*/ 163252 h 3521169"/>
                      <a:gd name="connsiteX3" fmla="*/ 3006542 w 7584692"/>
                      <a:gd name="connsiteY3" fmla="*/ 164813 h 3521169"/>
                      <a:gd name="connsiteX4" fmla="*/ 2623473 w 7584692"/>
                      <a:gd name="connsiteY4" fmla="*/ 1418649 h 3521169"/>
                      <a:gd name="connsiteX5" fmla="*/ 713005 w 7584692"/>
                      <a:gd name="connsiteY5" fmla="*/ 1527240 h 3521169"/>
                      <a:gd name="connsiteX6" fmla="*/ 42445 w 7584692"/>
                      <a:gd name="connsiteY6" fmla="*/ 1961272 h 3521169"/>
                      <a:gd name="connsiteX7" fmla="*/ 146297 w 7584692"/>
                      <a:gd name="connsiteY7" fmla="*/ 3279817 h 3521169"/>
                      <a:gd name="connsiteX8" fmla="*/ 2080614 w 7584692"/>
                      <a:gd name="connsiteY8" fmla="*/ 3466069 h 3521169"/>
                      <a:gd name="connsiteX9" fmla="*/ 4380040 w 7584692"/>
                      <a:gd name="connsiteY9" fmla="*/ 3520387 h 3521169"/>
                      <a:gd name="connsiteX10" fmla="*/ 5754724 w 7584692"/>
                      <a:gd name="connsiteY10" fmla="*/ 3435969 h 3521169"/>
                      <a:gd name="connsiteX11" fmla="*/ 7360730 w 7584692"/>
                      <a:gd name="connsiteY11" fmla="*/ 3320004 h 3521169"/>
                      <a:gd name="connsiteX12" fmla="*/ 7331702 w 7584692"/>
                      <a:gd name="connsiteY12" fmla="*/ 1619942 h 3521169"/>
                      <a:gd name="connsiteX0" fmla="*/ 7343242 w 7596232"/>
                      <a:gd name="connsiteY0" fmla="*/ 1619942 h 3521169"/>
                      <a:gd name="connsiteX1" fmla="*/ 5139791 w 7596232"/>
                      <a:gd name="connsiteY1" fmla="*/ 1475577 h 3521169"/>
                      <a:gd name="connsiteX2" fmla="*/ 4635647 w 7596232"/>
                      <a:gd name="connsiteY2" fmla="*/ 163252 h 3521169"/>
                      <a:gd name="connsiteX3" fmla="*/ 3018082 w 7596232"/>
                      <a:gd name="connsiteY3" fmla="*/ 164813 h 3521169"/>
                      <a:gd name="connsiteX4" fmla="*/ 2635013 w 7596232"/>
                      <a:gd name="connsiteY4" fmla="*/ 1418649 h 3521169"/>
                      <a:gd name="connsiteX5" fmla="*/ 724545 w 7596232"/>
                      <a:gd name="connsiteY5" fmla="*/ 1527240 h 3521169"/>
                      <a:gd name="connsiteX6" fmla="*/ 180398 w 7596232"/>
                      <a:gd name="connsiteY6" fmla="*/ 1902953 h 3521169"/>
                      <a:gd name="connsiteX7" fmla="*/ 157837 w 7596232"/>
                      <a:gd name="connsiteY7" fmla="*/ 3279817 h 3521169"/>
                      <a:gd name="connsiteX8" fmla="*/ 2092154 w 7596232"/>
                      <a:gd name="connsiteY8" fmla="*/ 3466069 h 3521169"/>
                      <a:gd name="connsiteX9" fmla="*/ 4391580 w 7596232"/>
                      <a:gd name="connsiteY9" fmla="*/ 3520387 h 3521169"/>
                      <a:gd name="connsiteX10" fmla="*/ 5766264 w 7596232"/>
                      <a:gd name="connsiteY10" fmla="*/ 3435969 h 3521169"/>
                      <a:gd name="connsiteX11" fmla="*/ 7372270 w 7596232"/>
                      <a:gd name="connsiteY11" fmla="*/ 3320004 h 3521169"/>
                      <a:gd name="connsiteX12" fmla="*/ 7343242 w 7596232"/>
                      <a:gd name="connsiteY12" fmla="*/ 1619942 h 3521169"/>
                      <a:gd name="connsiteX0" fmla="*/ 7329055 w 7582045"/>
                      <a:gd name="connsiteY0" fmla="*/ 1619942 h 3521169"/>
                      <a:gd name="connsiteX1" fmla="*/ 5125604 w 7582045"/>
                      <a:gd name="connsiteY1" fmla="*/ 1475577 h 3521169"/>
                      <a:gd name="connsiteX2" fmla="*/ 4621460 w 7582045"/>
                      <a:gd name="connsiteY2" fmla="*/ 163252 h 3521169"/>
                      <a:gd name="connsiteX3" fmla="*/ 3003895 w 7582045"/>
                      <a:gd name="connsiteY3" fmla="*/ 164813 h 3521169"/>
                      <a:gd name="connsiteX4" fmla="*/ 2620826 w 7582045"/>
                      <a:gd name="connsiteY4" fmla="*/ 1418649 h 3521169"/>
                      <a:gd name="connsiteX5" fmla="*/ 710358 w 7582045"/>
                      <a:gd name="connsiteY5" fmla="*/ 1527240 h 3521169"/>
                      <a:gd name="connsiteX6" fmla="*/ 166211 w 7582045"/>
                      <a:gd name="connsiteY6" fmla="*/ 1902953 h 3521169"/>
                      <a:gd name="connsiteX7" fmla="*/ 143650 w 7582045"/>
                      <a:gd name="connsiteY7" fmla="*/ 3279817 h 3521169"/>
                      <a:gd name="connsiteX8" fmla="*/ 2077967 w 7582045"/>
                      <a:gd name="connsiteY8" fmla="*/ 3466069 h 3521169"/>
                      <a:gd name="connsiteX9" fmla="*/ 4377393 w 7582045"/>
                      <a:gd name="connsiteY9" fmla="*/ 3520387 h 3521169"/>
                      <a:gd name="connsiteX10" fmla="*/ 5752077 w 7582045"/>
                      <a:gd name="connsiteY10" fmla="*/ 3435969 h 3521169"/>
                      <a:gd name="connsiteX11" fmla="*/ 7358083 w 7582045"/>
                      <a:gd name="connsiteY11" fmla="*/ 3320004 h 3521169"/>
                      <a:gd name="connsiteX12" fmla="*/ 7329055 w 7582045"/>
                      <a:gd name="connsiteY12" fmla="*/ 1619942 h 3521169"/>
                      <a:gd name="connsiteX0" fmla="*/ 7354035 w 7607025"/>
                      <a:gd name="connsiteY0" fmla="*/ 1619942 h 3521169"/>
                      <a:gd name="connsiteX1" fmla="*/ 5150584 w 7607025"/>
                      <a:gd name="connsiteY1" fmla="*/ 1475577 h 3521169"/>
                      <a:gd name="connsiteX2" fmla="*/ 4646440 w 7607025"/>
                      <a:gd name="connsiteY2" fmla="*/ 163252 h 3521169"/>
                      <a:gd name="connsiteX3" fmla="*/ 3028875 w 7607025"/>
                      <a:gd name="connsiteY3" fmla="*/ 164813 h 3521169"/>
                      <a:gd name="connsiteX4" fmla="*/ 2645806 w 7607025"/>
                      <a:gd name="connsiteY4" fmla="*/ 1418649 h 3521169"/>
                      <a:gd name="connsiteX5" fmla="*/ 735338 w 7607025"/>
                      <a:gd name="connsiteY5" fmla="*/ 1527240 h 3521169"/>
                      <a:gd name="connsiteX6" fmla="*/ 123770 w 7607025"/>
                      <a:gd name="connsiteY6" fmla="*/ 1864073 h 3521169"/>
                      <a:gd name="connsiteX7" fmla="*/ 168630 w 7607025"/>
                      <a:gd name="connsiteY7" fmla="*/ 3279817 h 3521169"/>
                      <a:gd name="connsiteX8" fmla="*/ 2102947 w 7607025"/>
                      <a:gd name="connsiteY8" fmla="*/ 3466069 h 3521169"/>
                      <a:gd name="connsiteX9" fmla="*/ 4402373 w 7607025"/>
                      <a:gd name="connsiteY9" fmla="*/ 3520387 h 3521169"/>
                      <a:gd name="connsiteX10" fmla="*/ 5777057 w 7607025"/>
                      <a:gd name="connsiteY10" fmla="*/ 3435969 h 3521169"/>
                      <a:gd name="connsiteX11" fmla="*/ 7383063 w 7607025"/>
                      <a:gd name="connsiteY11" fmla="*/ 3320004 h 3521169"/>
                      <a:gd name="connsiteX12" fmla="*/ 7354035 w 7607025"/>
                      <a:gd name="connsiteY12" fmla="*/ 1619942 h 3521169"/>
                      <a:gd name="connsiteX0" fmla="*/ 7286000 w 7538990"/>
                      <a:gd name="connsiteY0" fmla="*/ 1619942 h 3523594"/>
                      <a:gd name="connsiteX1" fmla="*/ 5082549 w 7538990"/>
                      <a:gd name="connsiteY1" fmla="*/ 1475577 h 3523594"/>
                      <a:gd name="connsiteX2" fmla="*/ 4578405 w 7538990"/>
                      <a:gd name="connsiteY2" fmla="*/ 163252 h 3523594"/>
                      <a:gd name="connsiteX3" fmla="*/ 2960840 w 7538990"/>
                      <a:gd name="connsiteY3" fmla="*/ 164813 h 3523594"/>
                      <a:gd name="connsiteX4" fmla="*/ 2577771 w 7538990"/>
                      <a:gd name="connsiteY4" fmla="*/ 1418649 h 3523594"/>
                      <a:gd name="connsiteX5" fmla="*/ 667303 w 7538990"/>
                      <a:gd name="connsiteY5" fmla="*/ 1527240 h 3523594"/>
                      <a:gd name="connsiteX6" fmla="*/ 55735 w 7538990"/>
                      <a:gd name="connsiteY6" fmla="*/ 1864073 h 3523594"/>
                      <a:gd name="connsiteX7" fmla="*/ 252291 w 7538990"/>
                      <a:gd name="connsiteY7" fmla="*/ 3386737 h 3523594"/>
                      <a:gd name="connsiteX8" fmla="*/ 2034912 w 7538990"/>
                      <a:gd name="connsiteY8" fmla="*/ 3466069 h 3523594"/>
                      <a:gd name="connsiteX9" fmla="*/ 4334338 w 7538990"/>
                      <a:gd name="connsiteY9" fmla="*/ 3520387 h 3523594"/>
                      <a:gd name="connsiteX10" fmla="*/ 5709022 w 7538990"/>
                      <a:gd name="connsiteY10" fmla="*/ 3435969 h 3523594"/>
                      <a:gd name="connsiteX11" fmla="*/ 7315028 w 7538990"/>
                      <a:gd name="connsiteY11" fmla="*/ 3320004 h 3523594"/>
                      <a:gd name="connsiteX12" fmla="*/ 7286000 w 7538990"/>
                      <a:gd name="connsiteY12" fmla="*/ 1619942 h 3523594"/>
                      <a:gd name="connsiteX0" fmla="*/ 7277605 w 7530595"/>
                      <a:gd name="connsiteY0" fmla="*/ 1619942 h 3523594"/>
                      <a:gd name="connsiteX1" fmla="*/ 5074154 w 7530595"/>
                      <a:gd name="connsiteY1" fmla="*/ 1475577 h 3523594"/>
                      <a:gd name="connsiteX2" fmla="*/ 4570010 w 7530595"/>
                      <a:gd name="connsiteY2" fmla="*/ 163252 h 3523594"/>
                      <a:gd name="connsiteX3" fmla="*/ 2952445 w 7530595"/>
                      <a:gd name="connsiteY3" fmla="*/ 164813 h 3523594"/>
                      <a:gd name="connsiteX4" fmla="*/ 2569376 w 7530595"/>
                      <a:gd name="connsiteY4" fmla="*/ 1418649 h 3523594"/>
                      <a:gd name="connsiteX5" fmla="*/ 540923 w 7530595"/>
                      <a:gd name="connsiteY5" fmla="*/ 1459201 h 3523594"/>
                      <a:gd name="connsiteX6" fmla="*/ 47340 w 7530595"/>
                      <a:gd name="connsiteY6" fmla="*/ 1864073 h 3523594"/>
                      <a:gd name="connsiteX7" fmla="*/ 243896 w 7530595"/>
                      <a:gd name="connsiteY7" fmla="*/ 3386737 h 3523594"/>
                      <a:gd name="connsiteX8" fmla="*/ 2026517 w 7530595"/>
                      <a:gd name="connsiteY8" fmla="*/ 3466069 h 3523594"/>
                      <a:gd name="connsiteX9" fmla="*/ 4325943 w 7530595"/>
                      <a:gd name="connsiteY9" fmla="*/ 3520387 h 3523594"/>
                      <a:gd name="connsiteX10" fmla="*/ 5700627 w 7530595"/>
                      <a:gd name="connsiteY10" fmla="*/ 3435969 h 3523594"/>
                      <a:gd name="connsiteX11" fmla="*/ 7306633 w 7530595"/>
                      <a:gd name="connsiteY11" fmla="*/ 3320004 h 3523594"/>
                      <a:gd name="connsiteX12" fmla="*/ 7277605 w 7530595"/>
                      <a:gd name="connsiteY12" fmla="*/ 1619942 h 3523594"/>
                      <a:gd name="connsiteX0" fmla="*/ 7261177 w 7514167"/>
                      <a:gd name="connsiteY0" fmla="*/ 1619942 h 3520848"/>
                      <a:gd name="connsiteX1" fmla="*/ 5057726 w 7514167"/>
                      <a:gd name="connsiteY1" fmla="*/ 1475577 h 3520848"/>
                      <a:gd name="connsiteX2" fmla="*/ 4553582 w 7514167"/>
                      <a:gd name="connsiteY2" fmla="*/ 163252 h 3520848"/>
                      <a:gd name="connsiteX3" fmla="*/ 2936017 w 7514167"/>
                      <a:gd name="connsiteY3" fmla="*/ 164813 h 3520848"/>
                      <a:gd name="connsiteX4" fmla="*/ 2552948 w 7514167"/>
                      <a:gd name="connsiteY4" fmla="*/ 1418649 h 3520848"/>
                      <a:gd name="connsiteX5" fmla="*/ 524495 w 7514167"/>
                      <a:gd name="connsiteY5" fmla="*/ 1459201 h 3520848"/>
                      <a:gd name="connsiteX6" fmla="*/ 56194 w 7514167"/>
                      <a:gd name="connsiteY6" fmla="*/ 2029312 h 3520848"/>
                      <a:gd name="connsiteX7" fmla="*/ 227468 w 7514167"/>
                      <a:gd name="connsiteY7" fmla="*/ 3386737 h 3520848"/>
                      <a:gd name="connsiteX8" fmla="*/ 2010089 w 7514167"/>
                      <a:gd name="connsiteY8" fmla="*/ 3466069 h 3520848"/>
                      <a:gd name="connsiteX9" fmla="*/ 4309515 w 7514167"/>
                      <a:gd name="connsiteY9" fmla="*/ 3520387 h 3520848"/>
                      <a:gd name="connsiteX10" fmla="*/ 5684199 w 7514167"/>
                      <a:gd name="connsiteY10" fmla="*/ 3435969 h 3520848"/>
                      <a:gd name="connsiteX11" fmla="*/ 7290205 w 7514167"/>
                      <a:gd name="connsiteY11" fmla="*/ 3320004 h 3520848"/>
                      <a:gd name="connsiteX12" fmla="*/ 7261177 w 7514167"/>
                      <a:gd name="connsiteY12" fmla="*/ 1619942 h 3520848"/>
                      <a:gd name="connsiteX0" fmla="*/ 7241141 w 7494131"/>
                      <a:gd name="connsiteY0" fmla="*/ 1619942 h 3520848"/>
                      <a:gd name="connsiteX1" fmla="*/ 5037690 w 7494131"/>
                      <a:gd name="connsiteY1" fmla="*/ 1475577 h 3520848"/>
                      <a:gd name="connsiteX2" fmla="*/ 4533546 w 7494131"/>
                      <a:gd name="connsiteY2" fmla="*/ 163252 h 3520848"/>
                      <a:gd name="connsiteX3" fmla="*/ 2915981 w 7494131"/>
                      <a:gd name="connsiteY3" fmla="*/ 164813 h 3520848"/>
                      <a:gd name="connsiteX4" fmla="*/ 2532912 w 7494131"/>
                      <a:gd name="connsiteY4" fmla="*/ 1418649 h 3520848"/>
                      <a:gd name="connsiteX5" fmla="*/ 504459 w 7494131"/>
                      <a:gd name="connsiteY5" fmla="*/ 1459201 h 3520848"/>
                      <a:gd name="connsiteX6" fmla="*/ 36158 w 7494131"/>
                      <a:gd name="connsiteY6" fmla="*/ 2029312 h 3520848"/>
                      <a:gd name="connsiteX7" fmla="*/ 207432 w 7494131"/>
                      <a:gd name="connsiteY7" fmla="*/ 3386737 h 3520848"/>
                      <a:gd name="connsiteX8" fmla="*/ 1990053 w 7494131"/>
                      <a:gd name="connsiteY8" fmla="*/ 3466069 h 3520848"/>
                      <a:gd name="connsiteX9" fmla="*/ 4289479 w 7494131"/>
                      <a:gd name="connsiteY9" fmla="*/ 3520387 h 3520848"/>
                      <a:gd name="connsiteX10" fmla="*/ 5664163 w 7494131"/>
                      <a:gd name="connsiteY10" fmla="*/ 3435969 h 3520848"/>
                      <a:gd name="connsiteX11" fmla="*/ 7270169 w 7494131"/>
                      <a:gd name="connsiteY11" fmla="*/ 3320004 h 3520848"/>
                      <a:gd name="connsiteX12" fmla="*/ 7241141 w 7494131"/>
                      <a:gd name="connsiteY12" fmla="*/ 1619942 h 3520848"/>
                      <a:gd name="connsiteX0" fmla="*/ 7261176 w 7514166"/>
                      <a:gd name="connsiteY0" fmla="*/ 1619942 h 3520848"/>
                      <a:gd name="connsiteX1" fmla="*/ 5057725 w 7514166"/>
                      <a:gd name="connsiteY1" fmla="*/ 1475577 h 3520848"/>
                      <a:gd name="connsiteX2" fmla="*/ 4553581 w 7514166"/>
                      <a:gd name="connsiteY2" fmla="*/ 163252 h 3520848"/>
                      <a:gd name="connsiteX3" fmla="*/ 2936016 w 7514166"/>
                      <a:gd name="connsiteY3" fmla="*/ 164813 h 3520848"/>
                      <a:gd name="connsiteX4" fmla="*/ 2552947 w 7514166"/>
                      <a:gd name="connsiteY4" fmla="*/ 1418649 h 3520848"/>
                      <a:gd name="connsiteX5" fmla="*/ 524494 w 7514166"/>
                      <a:gd name="connsiteY5" fmla="*/ 1459201 h 3520848"/>
                      <a:gd name="connsiteX6" fmla="*/ 56193 w 7514166"/>
                      <a:gd name="connsiteY6" fmla="*/ 2029312 h 3520848"/>
                      <a:gd name="connsiteX7" fmla="*/ 227467 w 7514166"/>
                      <a:gd name="connsiteY7" fmla="*/ 3386737 h 3520848"/>
                      <a:gd name="connsiteX8" fmla="*/ 2010088 w 7514166"/>
                      <a:gd name="connsiteY8" fmla="*/ 3466069 h 3520848"/>
                      <a:gd name="connsiteX9" fmla="*/ 4309514 w 7514166"/>
                      <a:gd name="connsiteY9" fmla="*/ 3520387 h 3520848"/>
                      <a:gd name="connsiteX10" fmla="*/ 5684198 w 7514166"/>
                      <a:gd name="connsiteY10" fmla="*/ 3435969 h 3520848"/>
                      <a:gd name="connsiteX11" fmla="*/ 7290204 w 7514166"/>
                      <a:gd name="connsiteY11" fmla="*/ 3320004 h 3520848"/>
                      <a:gd name="connsiteX12" fmla="*/ 7261176 w 7514166"/>
                      <a:gd name="connsiteY12" fmla="*/ 1619942 h 3520848"/>
                      <a:gd name="connsiteX0" fmla="*/ 7261176 w 7514166"/>
                      <a:gd name="connsiteY0" fmla="*/ 1549238 h 3450144"/>
                      <a:gd name="connsiteX1" fmla="*/ 5057725 w 7514166"/>
                      <a:gd name="connsiteY1" fmla="*/ 1404873 h 3450144"/>
                      <a:gd name="connsiteX2" fmla="*/ 4039502 w 7514166"/>
                      <a:gd name="connsiteY2" fmla="*/ 296667 h 3450144"/>
                      <a:gd name="connsiteX3" fmla="*/ 2936016 w 7514166"/>
                      <a:gd name="connsiteY3" fmla="*/ 94109 h 3450144"/>
                      <a:gd name="connsiteX4" fmla="*/ 2552947 w 7514166"/>
                      <a:gd name="connsiteY4" fmla="*/ 1347945 h 3450144"/>
                      <a:gd name="connsiteX5" fmla="*/ 524494 w 7514166"/>
                      <a:gd name="connsiteY5" fmla="*/ 1388497 h 3450144"/>
                      <a:gd name="connsiteX6" fmla="*/ 56193 w 7514166"/>
                      <a:gd name="connsiteY6" fmla="*/ 1958608 h 3450144"/>
                      <a:gd name="connsiteX7" fmla="*/ 227467 w 7514166"/>
                      <a:gd name="connsiteY7" fmla="*/ 3316033 h 3450144"/>
                      <a:gd name="connsiteX8" fmla="*/ 2010088 w 7514166"/>
                      <a:gd name="connsiteY8" fmla="*/ 3395365 h 3450144"/>
                      <a:gd name="connsiteX9" fmla="*/ 4309514 w 7514166"/>
                      <a:gd name="connsiteY9" fmla="*/ 3449683 h 3450144"/>
                      <a:gd name="connsiteX10" fmla="*/ 5684198 w 7514166"/>
                      <a:gd name="connsiteY10" fmla="*/ 3365265 h 3450144"/>
                      <a:gd name="connsiteX11" fmla="*/ 7290204 w 7514166"/>
                      <a:gd name="connsiteY11" fmla="*/ 3249300 h 3450144"/>
                      <a:gd name="connsiteX12" fmla="*/ 7261176 w 7514166"/>
                      <a:gd name="connsiteY12" fmla="*/ 1549238 h 3450144"/>
                      <a:gd name="connsiteX0" fmla="*/ 7261176 w 7514166"/>
                      <a:gd name="connsiteY0" fmla="*/ 1556851 h 3457757"/>
                      <a:gd name="connsiteX1" fmla="*/ 5057725 w 7514166"/>
                      <a:gd name="connsiteY1" fmla="*/ 1412486 h 3457757"/>
                      <a:gd name="connsiteX2" fmla="*/ 4039502 w 7514166"/>
                      <a:gd name="connsiteY2" fmla="*/ 304280 h 3457757"/>
                      <a:gd name="connsiteX3" fmla="*/ 3020292 w 7514166"/>
                      <a:gd name="connsiteY3" fmla="*/ 92002 h 3457757"/>
                      <a:gd name="connsiteX4" fmla="*/ 2552947 w 7514166"/>
                      <a:gd name="connsiteY4" fmla="*/ 1355558 h 3457757"/>
                      <a:gd name="connsiteX5" fmla="*/ 524494 w 7514166"/>
                      <a:gd name="connsiteY5" fmla="*/ 1396110 h 3457757"/>
                      <a:gd name="connsiteX6" fmla="*/ 56193 w 7514166"/>
                      <a:gd name="connsiteY6" fmla="*/ 1966221 h 3457757"/>
                      <a:gd name="connsiteX7" fmla="*/ 227467 w 7514166"/>
                      <a:gd name="connsiteY7" fmla="*/ 3323646 h 3457757"/>
                      <a:gd name="connsiteX8" fmla="*/ 2010088 w 7514166"/>
                      <a:gd name="connsiteY8" fmla="*/ 3402978 h 3457757"/>
                      <a:gd name="connsiteX9" fmla="*/ 4309514 w 7514166"/>
                      <a:gd name="connsiteY9" fmla="*/ 3457296 h 3457757"/>
                      <a:gd name="connsiteX10" fmla="*/ 5684198 w 7514166"/>
                      <a:gd name="connsiteY10" fmla="*/ 3372878 h 3457757"/>
                      <a:gd name="connsiteX11" fmla="*/ 7290204 w 7514166"/>
                      <a:gd name="connsiteY11" fmla="*/ 3256913 h 3457757"/>
                      <a:gd name="connsiteX12" fmla="*/ 7261176 w 7514166"/>
                      <a:gd name="connsiteY12" fmla="*/ 1556851 h 3457757"/>
                      <a:gd name="connsiteX0" fmla="*/ 7261176 w 7514166"/>
                      <a:gd name="connsiteY0" fmla="*/ 1596065 h 3496971"/>
                      <a:gd name="connsiteX1" fmla="*/ 5057725 w 7514166"/>
                      <a:gd name="connsiteY1" fmla="*/ 1451700 h 3496971"/>
                      <a:gd name="connsiteX2" fmla="*/ 4039502 w 7514166"/>
                      <a:gd name="connsiteY2" fmla="*/ 343494 h 3496971"/>
                      <a:gd name="connsiteX3" fmla="*/ 2961300 w 7514166"/>
                      <a:gd name="connsiteY3" fmla="*/ 82616 h 3496971"/>
                      <a:gd name="connsiteX4" fmla="*/ 2552947 w 7514166"/>
                      <a:gd name="connsiteY4" fmla="*/ 1394772 h 3496971"/>
                      <a:gd name="connsiteX5" fmla="*/ 524494 w 7514166"/>
                      <a:gd name="connsiteY5" fmla="*/ 1435324 h 3496971"/>
                      <a:gd name="connsiteX6" fmla="*/ 56193 w 7514166"/>
                      <a:gd name="connsiteY6" fmla="*/ 2005435 h 3496971"/>
                      <a:gd name="connsiteX7" fmla="*/ 227467 w 7514166"/>
                      <a:gd name="connsiteY7" fmla="*/ 3362860 h 3496971"/>
                      <a:gd name="connsiteX8" fmla="*/ 2010088 w 7514166"/>
                      <a:gd name="connsiteY8" fmla="*/ 3442192 h 3496971"/>
                      <a:gd name="connsiteX9" fmla="*/ 4309514 w 7514166"/>
                      <a:gd name="connsiteY9" fmla="*/ 3496510 h 3496971"/>
                      <a:gd name="connsiteX10" fmla="*/ 5684198 w 7514166"/>
                      <a:gd name="connsiteY10" fmla="*/ 3412092 h 3496971"/>
                      <a:gd name="connsiteX11" fmla="*/ 7290204 w 7514166"/>
                      <a:gd name="connsiteY11" fmla="*/ 3296127 h 3496971"/>
                      <a:gd name="connsiteX12" fmla="*/ 7261176 w 7514166"/>
                      <a:gd name="connsiteY12" fmla="*/ 1596065 h 3496971"/>
                      <a:gd name="connsiteX0" fmla="*/ 7261176 w 7514166"/>
                      <a:gd name="connsiteY0" fmla="*/ 1630860 h 3531766"/>
                      <a:gd name="connsiteX1" fmla="*/ 5057725 w 7514166"/>
                      <a:gd name="connsiteY1" fmla="*/ 1486495 h 3531766"/>
                      <a:gd name="connsiteX2" fmla="*/ 3837243 w 7514166"/>
                      <a:gd name="connsiteY2" fmla="*/ 232490 h 3531766"/>
                      <a:gd name="connsiteX3" fmla="*/ 2961300 w 7514166"/>
                      <a:gd name="connsiteY3" fmla="*/ 117411 h 3531766"/>
                      <a:gd name="connsiteX4" fmla="*/ 2552947 w 7514166"/>
                      <a:gd name="connsiteY4" fmla="*/ 1429567 h 3531766"/>
                      <a:gd name="connsiteX5" fmla="*/ 524494 w 7514166"/>
                      <a:gd name="connsiteY5" fmla="*/ 1470119 h 3531766"/>
                      <a:gd name="connsiteX6" fmla="*/ 56193 w 7514166"/>
                      <a:gd name="connsiteY6" fmla="*/ 2040230 h 3531766"/>
                      <a:gd name="connsiteX7" fmla="*/ 227467 w 7514166"/>
                      <a:gd name="connsiteY7" fmla="*/ 3397655 h 3531766"/>
                      <a:gd name="connsiteX8" fmla="*/ 2010088 w 7514166"/>
                      <a:gd name="connsiteY8" fmla="*/ 3476987 h 3531766"/>
                      <a:gd name="connsiteX9" fmla="*/ 4309514 w 7514166"/>
                      <a:gd name="connsiteY9" fmla="*/ 3531305 h 3531766"/>
                      <a:gd name="connsiteX10" fmla="*/ 5684198 w 7514166"/>
                      <a:gd name="connsiteY10" fmla="*/ 3446887 h 3531766"/>
                      <a:gd name="connsiteX11" fmla="*/ 7290204 w 7514166"/>
                      <a:gd name="connsiteY11" fmla="*/ 3330922 h 3531766"/>
                      <a:gd name="connsiteX12" fmla="*/ 7261176 w 7514166"/>
                      <a:gd name="connsiteY12" fmla="*/ 1630860 h 3531766"/>
                      <a:gd name="connsiteX0" fmla="*/ 7261176 w 7514166"/>
                      <a:gd name="connsiteY0" fmla="*/ 1606905 h 3507811"/>
                      <a:gd name="connsiteX1" fmla="*/ 5057725 w 7514166"/>
                      <a:gd name="connsiteY1" fmla="*/ 1462540 h 3507811"/>
                      <a:gd name="connsiteX2" fmla="*/ 4309181 w 7514166"/>
                      <a:gd name="connsiteY2" fmla="*/ 782010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06905 h 3507811"/>
                      <a:gd name="connsiteX1" fmla="*/ 5057725 w 7514166"/>
                      <a:gd name="connsiteY1" fmla="*/ 1462540 h 3507811"/>
                      <a:gd name="connsiteX2" fmla="*/ 4047929 w 7514166"/>
                      <a:gd name="connsiteY2" fmla="*/ 587611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38376 h 3539282"/>
                      <a:gd name="connsiteX1" fmla="*/ 5057725 w 7514166"/>
                      <a:gd name="connsiteY1" fmla="*/ 1494011 h 3539282"/>
                      <a:gd name="connsiteX2" fmla="*/ 4047929 w 7514166"/>
                      <a:gd name="connsiteY2" fmla="*/ 619082 h 3539282"/>
                      <a:gd name="connsiteX3" fmla="*/ 3618128 w 7514166"/>
                      <a:gd name="connsiteY3" fmla="*/ 133087 h 3539282"/>
                      <a:gd name="connsiteX4" fmla="*/ 2961300 w 7514166"/>
                      <a:gd name="connsiteY4" fmla="*/ 124927 h 3539282"/>
                      <a:gd name="connsiteX5" fmla="*/ 2552947 w 7514166"/>
                      <a:gd name="connsiteY5" fmla="*/ 1437083 h 3539282"/>
                      <a:gd name="connsiteX6" fmla="*/ 524494 w 7514166"/>
                      <a:gd name="connsiteY6" fmla="*/ 1477635 h 3539282"/>
                      <a:gd name="connsiteX7" fmla="*/ 56193 w 7514166"/>
                      <a:gd name="connsiteY7" fmla="*/ 2047746 h 3539282"/>
                      <a:gd name="connsiteX8" fmla="*/ 227467 w 7514166"/>
                      <a:gd name="connsiteY8" fmla="*/ 3405171 h 3539282"/>
                      <a:gd name="connsiteX9" fmla="*/ 2010088 w 7514166"/>
                      <a:gd name="connsiteY9" fmla="*/ 3484503 h 3539282"/>
                      <a:gd name="connsiteX10" fmla="*/ 4309514 w 7514166"/>
                      <a:gd name="connsiteY10" fmla="*/ 3538821 h 3539282"/>
                      <a:gd name="connsiteX11" fmla="*/ 5684198 w 7514166"/>
                      <a:gd name="connsiteY11" fmla="*/ 3454403 h 3539282"/>
                      <a:gd name="connsiteX12" fmla="*/ 7290204 w 7514166"/>
                      <a:gd name="connsiteY12" fmla="*/ 3338438 h 3539282"/>
                      <a:gd name="connsiteX13" fmla="*/ 7261176 w 7514166"/>
                      <a:gd name="connsiteY13" fmla="*/ 1638376 h 3539282"/>
                      <a:gd name="connsiteX0" fmla="*/ 7261176 w 7514166"/>
                      <a:gd name="connsiteY0" fmla="*/ 1634807 h 3535713"/>
                      <a:gd name="connsiteX1" fmla="*/ 5057725 w 7514166"/>
                      <a:gd name="connsiteY1" fmla="*/ 1490442 h 3535713"/>
                      <a:gd name="connsiteX2" fmla="*/ 4047929 w 7514166"/>
                      <a:gd name="connsiteY2" fmla="*/ 615513 h 3535713"/>
                      <a:gd name="connsiteX3" fmla="*/ 3609701 w 7514166"/>
                      <a:gd name="connsiteY3" fmla="*/ 139238 h 3535713"/>
                      <a:gd name="connsiteX4" fmla="*/ 2961300 w 7514166"/>
                      <a:gd name="connsiteY4" fmla="*/ 121358 h 3535713"/>
                      <a:gd name="connsiteX5" fmla="*/ 2552947 w 7514166"/>
                      <a:gd name="connsiteY5" fmla="*/ 1433514 h 3535713"/>
                      <a:gd name="connsiteX6" fmla="*/ 524494 w 7514166"/>
                      <a:gd name="connsiteY6" fmla="*/ 1474066 h 3535713"/>
                      <a:gd name="connsiteX7" fmla="*/ 56193 w 7514166"/>
                      <a:gd name="connsiteY7" fmla="*/ 2044177 h 3535713"/>
                      <a:gd name="connsiteX8" fmla="*/ 227467 w 7514166"/>
                      <a:gd name="connsiteY8" fmla="*/ 3401602 h 3535713"/>
                      <a:gd name="connsiteX9" fmla="*/ 2010088 w 7514166"/>
                      <a:gd name="connsiteY9" fmla="*/ 3480934 h 3535713"/>
                      <a:gd name="connsiteX10" fmla="*/ 4309514 w 7514166"/>
                      <a:gd name="connsiteY10" fmla="*/ 3535252 h 3535713"/>
                      <a:gd name="connsiteX11" fmla="*/ 5684198 w 7514166"/>
                      <a:gd name="connsiteY11" fmla="*/ 3450834 h 3535713"/>
                      <a:gd name="connsiteX12" fmla="*/ 7290204 w 7514166"/>
                      <a:gd name="connsiteY12" fmla="*/ 3334869 h 3535713"/>
                      <a:gd name="connsiteX13" fmla="*/ 7261176 w 7514166"/>
                      <a:gd name="connsiteY13" fmla="*/ 1634807 h 3535713"/>
                      <a:gd name="connsiteX0" fmla="*/ 7261176 w 7514166"/>
                      <a:gd name="connsiteY0" fmla="*/ 1610043 h 3510949"/>
                      <a:gd name="connsiteX1" fmla="*/ 5057725 w 7514166"/>
                      <a:gd name="connsiteY1" fmla="*/ 1465678 h 3510949"/>
                      <a:gd name="connsiteX2" fmla="*/ 4047929 w 7514166"/>
                      <a:gd name="connsiteY2" fmla="*/ 590749 h 3510949"/>
                      <a:gd name="connsiteX3" fmla="*/ 3609701 w 7514166"/>
                      <a:gd name="connsiteY3" fmla="*/ 114474 h 3510949"/>
                      <a:gd name="connsiteX4" fmla="*/ 2961300 w 7514166"/>
                      <a:gd name="connsiteY4" fmla="*/ 96594 h 3510949"/>
                      <a:gd name="connsiteX5" fmla="*/ 2552947 w 7514166"/>
                      <a:gd name="connsiteY5" fmla="*/ 1408750 h 3510949"/>
                      <a:gd name="connsiteX6" fmla="*/ 524494 w 7514166"/>
                      <a:gd name="connsiteY6" fmla="*/ 1449302 h 3510949"/>
                      <a:gd name="connsiteX7" fmla="*/ 56193 w 7514166"/>
                      <a:gd name="connsiteY7" fmla="*/ 2019413 h 3510949"/>
                      <a:gd name="connsiteX8" fmla="*/ 227467 w 7514166"/>
                      <a:gd name="connsiteY8" fmla="*/ 3376838 h 3510949"/>
                      <a:gd name="connsiteX9" fmla="*/ 2010088 w 7514166"/>
                      <a:gd name="connsiteY9" fmla="*/ 3456170 h 3510949"/>
                      <a:gd name="connsiteX10" fmla="*/ 4309514 w 7514166"/>
                      <a:gd name="connsiteY10" fmla="*/ 3510488 h 3510949"/>
                      <a:gd name="connsiteX11" fmla="*/ 5684198 w 7514166"/>
                      <a:gd name="connsiteY11" fmla="*/ 3426070 h 3510949"/>
                      <a:gd name="connsiteX12" fmla="*/ 7290204 w 7514166"/>
                      <a:gd name="connsiteY12" fmla="*/ 3310105 h 3510949"/>
                      <a:gd name="connsiteX13" fmla="*/ 7261176 w 7514166"/>
                      <a:gd name="connsiteY13" fmla="*/ 1610043 h 3510949"/>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14166" h="3521858">
                        <a:moveTo>
                          <a:pt x="7261176" y="1620952"/>
                        </a:moveTo>
                        <a:cubicBezTo>
                          <a:pt x="6889096" y="1313548"/>
                          <a:pt x="5593266" y="1646469"/>
                          <a:pt x="5057725" y="1476587"/>
                        </a:cubicBezTo>
                        <a:cubicBezTo>
                          <a:pt x="4522184" y="1306705"/>
                          <a:pt x="4251343" y="810659"/>
                          <a:pt x="4047929" y="601658"/>
                        </a:cubicBezTo>
                        <a:cubicBezTo>
                          <a:pt x="3844515" y="392657"/>
                          <a:pt x="3741646" y="181822"/>
                          <a:pt x="3601274" y="86503"/>
                        </a:cubicBezTo>
                        <a:cubicBezTo>
                          <a:pt x="3562033" y="68943"/>
                          <a:pt x="3348113" y="-111450"/>
                          <a:pt x="2961300" y="107503"/>
                        </a:cubicBezTo>
                        <a:cubicBezTo>
                          <a:pt x="2574487" y="326456"/>
                          <a:pt x="2959081" y="1194208"/>
                          <a:pt x="2552947" y="1419659"/>
                        </a:cubicBezTo>
                        <a:cubicBezTo>
                          <a:pt x="2146813" y="1645110"/>
                          <a:pt x="940620" y="1358434"/>
                          <a:pt x="524494" y="1460211"/>
                        </a:cubicBezTo>
                        <a:cubicBezTo>
                          <a:pt x="108368" y="1561988"/>
                          <a:pt x="105696" y="1767384"/>
                          <a:pt x="56193" y="2030322"/>
                        </a:cubicBezTo>
                        <a:cubicBezTo>
                          <a:pt x="6690" y="2293260"/>
                          <a:pt x="-98182" y="3148288"/>
                          <a:pt x="227467" y="3387747"/>
                        </a:cubicBezTo>
                        <a:cubicBezTo>
                          <a:pt x="553116" y="3627206"/>
                          <a:pt x="1329747" y="3444804"/>
                          <a:pt x="2010088" y="3467079"/>
                        </a:cubicBezTo>
                        <a:cubicBezTo>
                          <a:pt x="2690429" y="3489354"/>
                          <a:pt x="3697162" y="3526414"/>
                          <a:pt x="4309514" y="3521397"/>
                        </a:cubicBezTo>
                        <a:cubicBezTo>
                          <a:pt x="4921866" y="3516380"/>
                          <a:pt x="4999608" y="3441817"/>
                          <a:pt x="5684198" y="3436979"/>
                        </a:cubicBezTo>
                        <a:cubicBezTo>
                          <a:pt x="6368788" y="3432141"/>
                          <a:pt x="7027374" y="3623685"/>
                          <a:pt x="7290204" y="3321014"/>
                        </a:cubicBezTo>
                        <a:cubicBezTo>
                          <a:pt x="7553034" y="3018343"/>
                          <a:pt x="7633256" y="1928356"/>
                          <a:pt x="7261176" y="1620952"/>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직사각형 16"/>
                <p:cNvSpPr/>
                <p:nvPr/>
              </p:nvSpPr>
              <p:spPr>
                <a:xfrm>
                  <a:off x="4658148" y="3361429"/>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371322" y="3645232"/>
                  <a:ext cx="749797" cy="276999"/>
                  <a:chOff x="1869191" y="3341582"/>
                  <a:chExt cx="749797" cy="276999"/>
                </a:xfrm>
              </p:grpSpPr>
              <p:sp>
                <p:nvSpPr>
                  <p:cNvPr id="19" name="직사각형 18"/>
                  <p:cNvSpPr/>
                  <p:nvPr/>
                </p:nvSpPr>
                <p:spPr>
                  <a:xfrm>
                    <a:off x="1996440" y="3398520"/>
                    <a:ext cx="497994" cy="170696"/>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869191" y="3341582"/>
                    <a:ext cx="749797"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kernel</a:t>
                    </a:r>
                  </a:p>
                  <a:p>
                    <a:pPr algn="ctr"/>
                    <a:r>
                      <a:rPr lang="en-US" altLang="ko-KR" sz="600" dirty="0">
                        <a:solidFill>
                          <a:srgbClr val="353F3A"/>
                        </a:solidFill>
                        <a:latin typeface="SamsungOne 400" panose="020B0503030303020204" pitchFamily="34" charset="0"/>
                        <a:ea typeface="SamsungOne 400" panose="020B0503030303020204" pitchFamily="34" charset="0"/>
                      </a:rPr>
                      <a:t>approximation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2" name="그룹 21"/>
                <p:cNvGrpSpPr/>
                <p:nvPr/>
              </p:nvGrpSpPr>
              <p:grpSpPr>
                <a:xfrm>
                  <a:off x="6499393" y="4074422"/>
                  <a:ext cx="965821" cy="184666"/>
                  <a:chOff x="6735259" y="3839733"/>
                  <a:chExt cx="965821" cy="184666"/>
                </a:xfrm>
              </p:grpSpPr>
              <p:sp>
                <p:nvSpPr>
                  <p:cNvPr id="23" name="직사각형 22"/>
                  <p:cNvSpPr/>
                  <p:nvPr/>
                </p:nvSpPr>
                <p:spPr>
                  <a:xfrm>
                    <a:off x="6828311" y="3888664"/>
                    <a:ext cx="739900" cy="8479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p:cNvSpPr txBox="1"/>
                  <p:nvPr/>
                </p:nvSpPr>
                <p:spPr>
                  <a:xfrm>
                    <a:off x="6735259" y="3839733"/>
                    <a:ext cx="965821"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SVR (kernel=‘linear’)</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489094" y="4318971"/>
                  <a:ext cx="965821" cy="184666"/>
                  <a:chOff x="5910459" y="3943691"/>
                  <a:chExt cx="965821" cy="184666"/>
                </a:xfrm>
              </p:grpSpPr>
              <p:sp>
                <p:nvSpPr>
                  <p:cNvPr id="26" name="직사각형 25"/>
                  <p:cNvSpPr/>
                  <p:nvPr/>
                </p:nvSpPr>
                <p:spPr>
                  <a:xfrm>
                    <a:off x="6091076" y="3999154"/>
                    <a:ext cx="578814" cy="7374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p:cNvSpPr txBox="1"/>
                  <p:nvPr/>
                </p:nvSpPr>
                <p:spPr>
                  <a:xfrm>
                    <a:off x="5910459" y="3943691"/>
                    <a:ext cx="965821"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SVR (kernel=‘rbf’)</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28" name="그룹 27"/>
              <p:cNvGrpSpPr/>
              <p:nvPr/>
            </p:nvGrpSpPr>
            <p:grpSpPr>
              <a:xfrm>
                <a:off x="4244667" y="4052271"/>
                <a:ext cx="749797" cy="184666"/>
                <a:chOff x="4090362" y="3817956"/>
                <a:chExt cx="749797" cy="184666"/>
              </a:xfrm>
            </p:grpSpPr>
            <p:sp>
              <p:nvSpPr>
                <p:cNvPr id="29" name="직사각형 28"/>
                <p:cNvSpPr/>
                <p:nvPr/>
              </p:nvSpPr>
              <p:spPr>
                <a:xfrm>
                  <a:off x="4263390" y="3872865"/>
                  <a:ext cx="417194" cy="6858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0" name="TextBox 29"/>
                <p:cNvSpPr txBox="1"/>
                <p:nvPr/>
              </p:nvSpPr>
              <p:spPr>
                <a:xfrm>
                  <a:off x="4090362" y="3817956"/>
                  <a:ext cx="749797" cy="184666"/>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labeled data</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31" name="그룹 30"/>
              <p:cNvGrpSpPr/>
              <p:nvPr/>
            </p:nvGrpSpPr>
            <p:grpSpPr>
              <a:xfrm>
                <a:off x="3115235" y="5134466"/>
                <a:ext cx="936104" cy="276999"/>
                <a:chOff x="4037789" y="3772614"/>
                <a:chExt cx="936104" cy="276999"/>
              </a:xfrm>
            </p:grpSpPr>
            <p:sp>
              <p:nvSpPr>
                <p:cNvPr id="32" name="타원 31"/>
                <p:cNvSpPr/>
                <p:nvPr/>
              </p:nvSpPr>
              <p:spPr>
                <a:xfrm>
                  <a:off x="4138154" y="3819749"/>
                  <a:ext cx="739398" cy="198119"/>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4037789" y="3772614"/>
                  <a:ext cx="936104"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number of </a:t>
                  </a:r>
                </a:p>
                <a:p>
                  <a:pPr algn="ctr"/>
                  <a:r>
                    <a:rPr lang="en-US" altLang="ko-KR" sz="600" dirty="0">
                      <a:solidFill>
                        <a:srgbClr val="353F3A"/>
                      </a:solidFill>
                      <a:latin typeface="SamsungOne 400" panose="020B0503030303020204" pitchFamily="34" charset="0"/>
                      <a:ea typeface="SamsungOne 400" panose="020B0503030303020204" pitchFamily="34" charset="0"/>
                    </a:rPr>
                    <a:t>categories known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34" name="그룹 33"/>
            <p:cNvGrpSpPr/>
            <p:nvPr/>
          </p:nvGrpSpPr>
          <p:grpSpPr>
            <a:xfrm>
              <a:off x="1751635" y="3984109"/>
              <a:ext cx="749797" cy="276999"/>
              <a:chOff x="2360511" y="3767519"/>
              <a:chExt cx="749797" cy="276999"/>
            </a:xfrm>
          </p:grpSpPr>
          <p:sp>
            <p:nvSpPr>
              <p:cNvPr id="35" name="직사각형 34"/>
              <p:cNvSpPr/>
              <p:nvPr/>
            </p:nvSpPr>
            <p:spPr>
              <a:xfrm>
                <a:off x="2566035" y="3810572"/>
                <a:ext cx="351701" cy="184794"/>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360511" y="3767519"/>
                <a:ext cx="749797" cy="276999"/>
              </a:xfrm>
              <a:prstGeom prst="rect">
                <a:avLst/>
              </a:prstGeom>
              <a:noFill/>
            </p:spPr>
            <p:txBody>
              <a:bodyPr wrap="square" rtlCol="0">
                <a:spAutoFit/>
              </a:bodyPr>
              <a:lstStyle/>
              <a:p>
                <a:pPr algn="ctr"/>
                <a:r>
                  <a:rPr lang="en-US" altLang="ko-KR" sz="600" dirty="0">
                    <a:solidFill>
                      <a:srgbClr val="353F3A"/>
                    </a:solidFill>
                    <a:latin typeface="SamsungOne 400" panose="020B0503030303020204" pitchFamily="34" charset="0"/>
                    <a:ea typeface="SamsungOne 400" panose="020B0503030303020204" pitchFamily="34" charset="0"/>
                  </a:rPr>
                  <a:t>Ensemble</a:t>
                </a:r>
              </a:p>
              <a:p>
                <a:pPr algn="ctr"/>
                <a:r>
                  <a:rPr lang="en-US" altLang="ko-KR" sz="600" dirty="0">
                    <a:solidFill>
                      <a:srgbClr val="353F3A"/>
                    </a:solidFill>
                    <a:latin typeface="SamsungOne 400" panose="020B0503030303020204" pitchFamily="34" charset="0"/>
                    <a:ea typeface="SamsungOne 400" panose="020B0503030303020204" pitchFamily="34" charset="0"/>
                  </a:rPr>
                  <a:t>Classifiers</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207804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Unsupervised Learning: No label in training data, so the system must learn without any help.</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Important Unsupervised Learning Algorithms</a:t>
            </a:r>
          </a:p>
        </p:txBody>
      </p:sp>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a16="http://schemas.microsoft.com/office/drawing/2014/main" xmlns="" id="{7F7E245B-771F-436E-A164-AA71F17A57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Unsupervised Learning</a:t>
            </a:r>
          </a:p>
        </p:txBody>
      </p:sp>
      <p:graphicFrame>
        <p:nvGraphicFramePr>
          <p:cNvPr id="14" name="표 13">
            <a:extLst>
              <a:ext uri="{FF2B5EF4-FFF2-40B4-BE49-F238E27FC236}">
                <a16:creationId xmlns:a16="http://schemas.microsoft.com/office/drawing/2014/main" xmlns="" id="{A0038015-7712-4788-9B1F-B698B5C8CAE6}"/>
              </a:ext>
            </a:extLst>
          </p:cNvPr>
          <p:cNvGraphicFramePr>
            <a:graphicFrameLocks noGrp="1"/>
          </p:cNvGraphicFramePr>
          <p:nvPr>
            <p:extLst>
              <p:ext uri="{D42A27DB-BD31-4B8C-83A1-F6EECF244321}">
                <p14:modId xmlns:p14="http://schemas.microsoft.com/office/powerpoint/2010/main" val="2054522067"/>
              </p:ext>
            </p:extLst>
          </p:nvPr>
        </p:nvGraphicFramePr>
        <p:xfrm>
          <a:off x="702940" y="2456862"/>
          <a:ext cx="8630829" cy="2844346"/>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xmlns="" val="20000"/>
                    </a:ext>
                  </a:extLst>
                </a:gridCol>
                <a:gridCol w="2876943">
                  <a:extLst>
                    <a:ext uri="{9D8B030D-6E8A-4147-A177-3AD203B41FA5}">
                      <a16:colId xmlns:a16="http://schemas.microsoft.com/office/drawing/2014/main" xmlns="" val="20001"/>
                    </a:ext>
                  </a:extLst>
                </a:gridCol>
                <a:gridCol w="2876943">
                  <a:extLst>
                    <a:ext uri="{9D8B030D-6E8A-4147-A177-3AD203B41FA5}">
                      <a16:colId xmlns:a16="http://schemas.microsoft.com/office/drawing/2014/main" xmlns="" val="20002"/>
                    </a:ext>
                  </a:extLst>
                </a:gridCol>
              </a:tblGrid>
              <a:tr h="591417">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Cluster</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Visualization and Dimension Reduction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Association Rule Learning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2252929">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K-Means</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DBSCAN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Hierarchical Clustering Analysis (HCA)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Anomaly Detection and Outlier Detection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One-Class SVM</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Isolation Forest</a:t>
                      </a: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Principal Component Analysis(PCA)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Kernel 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Local Linear Embedding</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t-SNE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Apriori</a:t>
                      </a:r>
                      <a:endPar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Eclat</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custDataLst>
      <p:tags r:id="rId1"/>
    </p:custDataLst>
    <p:extLst>
      <p:ext uri="{BB962C8B-B14F-4D97-AF65-F5344CB8AC3E}">
        <p14:creationId xmlns:p14="http://schemas.microsoft.com/office/powerpoint/2010/main" val="143143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4" y="1619179"/>
            <a:ext cx="8629817" cy="199888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Understand the concepts of artificial intelligence and machine learning, and learn about the types, procedures, and limitations of machine learning-based data analyses.</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the internal and external environment of artificial intelligence-based corporations. And be able to analyze the commercialize business models for expanding the scope of artificial intelligence service applications in artificial intelligence-based industries. </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trends in artificial intelligence-related technologies and changes in market demand.</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Learn about the entire artificial intelligence course roadmap.</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a16="http://schemas.microsoft.com/office/drawing/2014/main" xmlns="" id="{2A9B8441-AF29-4E04-904A-44C44F5B61C3}"/>
              </a:ext>
            </a:extLst>
          </p:cNvPr>
          <p:cNvGrpSpPr/>
          <p:nvPr/>
        </p:nvGrpSpPr>
        <p:grpSpPr>
          <a:xfrm>
            <a:off x="449856" y="3861048"/>
            <a:ext cx="8899428" cy="2006147"/>
            <a:chOff x="449856" y="3933056"/>
            <a:chExt cx="8899428" cy="2006147"/>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3933056"/>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4237841"/>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The Concept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Applications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Techniques in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Artificial Intelligence: Trends and Markets</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Course Roadmap</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of self-learning, or unsupervised learning, include clustering, dimensional reduction, correlation analysis, and self-learning artificial neural network (ex. SOM). They can be used for different purposes, for example, applying them in deep learning for dimension reduction of input features. </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C2E2A049-EF7F-43E8-B55E-18045E2BAA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12" name="그룹 11">
            <a:extLst>
              <a:ext uri="{FF2B5EF4-FFF2-40B4-BE49-F238E27FC236}">
                <a16:creationId xmlns:a16="http://schemas.microsoft.com/office/drawing/2014/main" xmlns="" id="{7CD90959-487A-43F2-B4DB-4E86D478A552}"/>
              </a:ext>
            </a:extLst>
          </p:cNvPr>
          <p:cNvGrpSpPr/>
          <p:nvPr/>
        </p:nvGrpSpPr>
        <p:grpSpPr>
          <a:xfrm>
            <a:off x="1613347" y="2335442"/>
            <a:ext cx="6759128" cy="3880449"/>
            <a:chOff x="1680022" y="2411642"/>
            <a:chExt cx="6759128" cy="3880449"/>
          </a:xfrm>
        </p:grpSpPr>
        <p:sp>
          <p:nvSpPr>
            <p:cNvPr id="7" name="직사각형 6">
              <a:extLst>
                <a:ext uri="{FF2B5EF4-FFF2-40B4-BE49-F238E27FC236}">
                  <a16:creationId xmlns:a16="http://schemas.microsoft.com/office/drawing/2014/main" xmlns="" id="{3D740B28-4C21-433E-AB7F-A461EDAB2490}"/>
                </a:ext>
              </a:extLst>
            </p:cNvPr>
            <p:cNvSpPr/>
            <p:nvPr/>
          </p:nvSpPr>
          <p:spPr>
            <a:xfrm>
              <a:off x="1680022" y="2505075"/>
              <a:ext cx="6759128" cy="3787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림 46">
              <a:extLst>
                <a:ext uri="{FF2B5EF4-FFF2-40B4-BE49-F238E27FC236}">
                  <a16:creationId xmlns:a16="http://schemas.microsoft.com/office/drawing/2014/main" xmlns="" id="{92821A06-3DF1-40B5-AC47-B93FACA4A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653" y="2411642"/>
              <a:ext cx="6198637" cy="3880449"/>
            </a:xfrm>
            <a:prstGeom prst="rect">
              <a:avLst/>
            </a:prstGeom>
          </p:spPr>
        </p:pic>
        <p:sp>
          <p:nvSpPr>
            <p:cNvPr id="50" name="TextBox 49">
              <a:extLst>
                <a:ext uri="{FF2B5EF4-FFF2-40B4-BE49-F238E27FC236}">
                  <a16:creationId xmlns:a16="http://schemas.microsoft.com/office/drawing/2014/main" xmlns="" id="{F02036A2-2E66-4491-86EC-025ED468E125}"/>
                </a:ext>
              </a:extLst>
            </p:cNvPr>
            <p:cNvSpPr txBox="1"/>
            <p:nvPr/>
          </p:nvSpPr>
          <p:spPr>
            <a:xfrm>
              <a:off x="6607595" y="2551474"/>
              <a:ext cx="64958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prediction</a:t>
              </a:r>
              <a:endParaRPr lang="en-US" sz="1000" b="1" dirty="0">
                <a:solidFill>
                  <a:schemeClr val="bg1"/>
                </a:solidFill>
                <a:latin typeface="SamsungOne 400" panose="020B0503030303020204" pitchFamily="34" charset="0"/>
              </a:endParaRPr>
            </a:p>
          </p:txBody>
        </p:sp>
        <p:sp>
          <p:nvSpPr>
            <p:cNvPr id="53" name="TextBox 52">
              <a:extLst>
                <a:ext uri="{FF2B5EF4-FFF2-40B4-BE49-F238E27FC236}">
                  <a16:creationId xmlns:a16="http://schemas.microsoft.com/office/drawing/2014/main" xmlns="" id="{F3CDA740-1AE2-474D-B9A1-EA053C60FCDF}"/>
                </a:ext>
              </a:extLst>
            </p:cNvPr>
            <p:cNvSpPr txBox="1"/>
            <p:nvPr/>
          </p:nvSpPr>
          <p:spPr>
            <a:xfrm>
              <a:off x="5743500" y="3476038"/>
              <a:ext cx="57606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modelling</a:t>
              </a:r>
              <a:endParaRPr lang="en-US" sz="1000" b="1" dirty="0">
                <a:solidFill>
                  <a:schemeClr val="bg1"/>
                </a:solidFill>
                <a:latin typeface="SamsungOne 400" panose="020B0503030303020204" pitchFamily="34" charset="0"/>
              </a:endParaRPr>
            </a:p>
          </p:txBody>
        </p:sp>
        <p:sp>
          <p:nvSpPr>
            <p:cNvPr id="54" name="TextBox 53">
              <a:extLst>
                <a:ext uri="{FF2B5EF4-FFF2-40B4-BE49-F238E27FC236}">
                  <a16:creationId xmlns:a16="http://schemas.microsoft.com/office/drawing/2014/main" xmlns="" id="{42374B33-340E-44E8-9C3A-9B0682C77231}"/>
                </a:ext>
              </a:extLst>
            </p:cNvPr>
            <p:cNvSpPr txBox="1"/>
            <p:nvPr/>
          </p:nvSpPr>
          <p:spPr>
            <a:xfrm>
              <a:off x="6789511" y="3556271"/>
              <a:ext cx="5760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Markov chain</a:t>
              </a:r>
              <a:endParaRPr lang="en-US" dirty="0"/>
            </a:p>
          </p:txBody>
        </p:sp>
        <p:sp>
          <p:nvSpPr>
            <p:cNvPr id="55" name="TextBox 54">
              <a:extLst>
                <a:ext uri="{FF2B5EF4-FFF2-40B4-BE49-F238E27FC236}">
                  <a16:creationId xmlns:a16="http://schemas.microsoft.com/office/drawing/2014/main" xmlns="" id="{E7BF4419-CEBD-422E-B7BE-10A451203E4A}"/>
                </a:ext>
              </a:extLst>
            </p:cNvPr>
            <p:cNvSpPr txBox="1"/>
            <p:nvPr/>
          </p:nvSpPr>
          <p:spPr>
            <a:xfrm>
              <a:off x="7574140" y="3355859"/>
              <a:ext cx="4789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AR </a:t>
              </a:r>
              <a:br>
                <a:rPr lang="en-US" altLang="ko-KR" sz="700" dirty="0"/>
              </a:br>
              <a:r>
                <a:rPr lang="en-US" altLang="ko-KR" sz="700" dirty="0"/>
                <a:t>continuous</a:t>
              </a:r>
              <a:endParaRPr lang="en-US" sz="700" dirty="0"/>
            </a:p>
          </p:txBody>
        </p:sp>
        <p:sp>
          <p:nvSpPr>
            <p:cNvPr id="56" name="TextBox 55">
              <a:extLst>
                <a:ext uri="{FF2B5EF4-FFF2-40B4-BE49-F238E27FC236}">
                  <a16:creationId xmlns:a16="http://schemas.microsoft.com/office/drawing/2014/main" xmlns="" id="{B005657E-DEA0-4391-8101-77EDE73160C9}"/>
                </a:ext>
              </a:extLst>
            </p:cNvPr>
            <p:cNvSpPr txBox="1"/>
            <p:nvPr/>
          </p:nvSpPr>
          <p:spPr>
            <a:xfrm>
              <a:off x="7585969" y="3851683"/>
              <a:ext cx="47894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CRF undirected</a:t>
              </a:r>
              <a:endParaRPr lang="en-US" dirty="0"/>
            </a:p>
          </p:txBody>
        </p:sp>
        <p:sp>
          <p:nvSpPr>
            <p:cNvPr id="57" name="TextBox 56">
              <a:extLst>
                <a:ext uri="{FF2B5EF4-FFF2-40B4-BE49-F238E27FC236}">
                  <a16:creationId xmlns:a16="http://schemas.microsoft.com/office/drawing/2014/main" xmlns="" id="{FA804150-71BF-455F-85A6-214FF8CACC7F}"/>
                </a:ext>
              </a:extLst>
            </p:cNvPr>
            <p:cNvSpPr txBox="1"/>
            <p:nvPr/>
          </p:nvSpPr>
          <p:spPr>
            <a:xfrm>
              <a:off x="4288759" y="3541056"/>
              <a:ext cx="9847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a:t>Unsupervised Learning</a:t>
              </a:r>
              <a:endParaRPr lang="en-US" sz="1200" dirty="0"/>
            </a:p>
          </p:txBody>
        </p:sp>
        <p:sp>
          <p:nvSpPr>
            <p:cNvPr id="58" name="TextBox 57">
              <a:extLst>
                <a:ext uri="{FF2B5EF4-FFF2-40B4-BE49-F238E27FC236}">
                  <a16:creationId xmlns:a16="http://schemas.microsoft.com/office/drawing/2014/main" xmlns="" id="{12B5BE12-90C5-445A-8139-AFC036FBC4B7}"/>
                </a:ext>
              </a:extLst>
            </p:cNvPr>
            <p:cNvSpPr txBox="1"/>
            <p:nvPr/>
          </p:nvSpPr>
          <p:spPr>
            <a:xfrm>
              <a:off x="3505901" y="2724413"/>
              <a:ext cx="60009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a:t>Anomaly detection</a:t>
              </a:r>
              <a:endParaRPr lang="en-US" sz="1100" dirty="0"/>
            </a:p>
          </p:txBody>
        </p:sp>
        <p:sp>
          <p:nvSpPr>
            <p:cNvPr id="59" name="TextBox 58">
              <a:extLst>
                <a:ext uri="{FF2B5EF4-FFF2-40B4-BE49-F238E27FC236}">
                  <a16:creationId xmlns:a16="http://schemas.microsoft.com/office/drawing/2014/main" xmlns="" id="{40BE263E-0C9A-4051-BE70-129E691DD63E}"/>
                </a:ext>
              </a:extLst>
            </p:cNvPr>
            <p:cNvSpPr txBox="1"/>
            <p:nvPr/>
          </p:nvSpPr>
          <p:spPr>
            <a:xfrm>
              <a:off x="3247603" y="3887211"/>
              <a:ext cx="68559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Latent variable models</a:t>
              </a:r>
            </a:p>
          </p:txBody>
        </p:sp>
        <p:sp>
          <p:nvSpPr>
            <p:cNvPr id="5" name="타원 4">
              <a:extLst>
                <a:ext uri="{FF2B5EF4-FFF2-40B4-BE49-F238E27FC236}">
                  <a16:creationId xmlns:a16="http://schemas.microsoft.com/office/drawing/2014/main" xmlns="" id="{4E46E657-6A8E-4C6B-9F8A-54E59DBCEDD7}"/>
                </a:ext>
              </a:extLst>
            </p:cNvPr>
            <p:cNvSpPr/>
            <p:nvPr/>
          </p:nvSpPr>
          <p:spPr>
            <a:xfrm>
              <a:off x="3083738" y="3623988"/>
              <a:ext cx="1032252" cy="1032252"/>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1" name="TextBox 60">
              <a:extLst>
                <a:ext uri="{FF2B5EF4-FFF2-40B4-BE49-F238E27FC236}">
                  <a16:creationId xmlns:a16="http://schemas.microsoft.com/office/drawing/2014/main" xmlns="" id="{C7FF9CA6-F525-46EC-A622-AC238478EE5A}"/>
                </a:ext>
              </a:extLst>
            </p:cNvPr>
            <p:cNvSpPr txBox="1"/>
            <p:nvPr/>
          </p:nvSpPr>
          <p:spPr>
            <a:xfrm>
              <a:off x="5159253" y="4454186"/>
              <a:ext cx="98479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Dimension reduction</a:t>
              </a:r>
            </a:p>
          </p:txBody>
        </p:sp>
        <p:sp>
          <p:nvSpPr>
            <p:cNvPr id="62" name="타원 61">
              <a:extLst>
                <a:ext uri="{FF2B5EF4-FFF2-40B4-BE49-F238E27FC236}">
                  <a16:creationId xmlns:a16="http://schemas.microsoft.com/office/drawing/2014/main" xmlns="" id="{24F70F63-834F-4750-A055-153BED43FA61}"/>
                </a:ext>
              </a:extLst>
            </p:cNvPr>
            <p:cNvSpPr/>
            <p:nvPr/>
          </p:nvSpPr>
          <p:spPr>
            <a:xfrm>
              <a:off x="5158728" y="4111487"/>
              <a:ext cx="984794" cy="984794"/>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xmlns="" id="{5FB285E8-5FE7-431B-994A-ECE610703A17}"/>
                </a:ext>
              </a:extLst>
            </p:cNvPr>
            <p:cNvSpPr txBox="1"/>
            <p:nvPr/>
          </p:nvSpPr>
          <p:spPr>
            <a:xfrm>
              <a:off x="7689474" y="6028267"/>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a:t>PCA</a:t>
              </a:r>
              <a:endParaRPr lang="en-US" sz="900" dirty="0"/>
            </a:p>
          </p:txBody>
        </p:sp>
        <p:sp>
          <p:nvSpPr>
            <p:cNvPr id="64" name="TextBox 63">
              <a:extLst>
                <a:ext uri="{FF2B5EF4-FFF2-40B4-BE49-F238E27FC236}">
                  <a16:creationId xmlns:a16="http://schemas.microsoft.com/office/drawing/2014/main" xmlns="" id="{4125A2E2-C4AA-4840-B61E-4DCA64894B17}"/>
                </a:ext>
              </a:extLst>
            </p:cNvPr>
            <p:cNvSpPr txBox="1"/>
            <p:nvPr/>
          </p:nvSpPr>
          <p:spPr>
            <a:xfrm>
              <a:off x="6231220" y="5912769"/>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NMF</a:t>
              </a:r>
              <a:endParaRPr lang="en-US" dirty="0"/>
            </a:p>
          </p:txBody>
        </p:sp>
        <p:sp>
          <p:nvSpPr>
            <p:cNvPr id="65" name="TextBox 64">
              <a:extLst>
                <a:ext uri="{FF2B5EF4-FFF2-40B4-BE49-F238E27FC236}">
                  <a16:creationId xmlns:a16="http://schemas.microsoft.com/office/drawing/2014/main" xmlns="" id="{03A61F7E-9ACE-43C4-9522-1C043B28BC0B}"/>
                </a:ext>
              </a:extLst>
            </p:cNvPr>
            <p:cNvSpPr txBox="1"/>
            <p:nvPr/>
          </p:nvSpPr>
          <p:spPr>
            <a:xfrm>
              <a:off x="6650310" y="5856984"/>
              <a:ext cx="33218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PLSA</a:t>
              </a:r>
              <a:endParaRPr lang="en-US" dirty="0"/>
            </a:p>
          </p:txBody>
        </p:sp>
        <p:sp>
          <p:nvSpPr>
            <p:cNvPr id="66" name="TextBox 65">
              <a:extLst>
                <a:ext uri="{FF2B5EF4-FFF2-40B4-BE49-F238E27FC236}">
                  <a16:creationId xmlns:a16="http://schemas.microsoft.com/office/drawing/2014/main" xmlns="" id="{09C48B2E-71D5-48F5-B99E-CDED0F5DC35D}"/>
                </a:ext>
              </a:extLst>
            </p:cNvPr>
            <p:cNvSpPr txBox="1"/>
            <p:nvPr/>
          </p:nvSpPr>
          <p:spPr>
            <a:xfrm>
              <a:off x="6892950" y="5498844"/>
              <a:ext cx="5383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Factor analysis</a:t>
              </a:r>
              <a:endParaRPr lang="en-US" dirty="0"/>
            </a:p>
          </p:txBody>
        </p:sp>
        <p:sp>
          <p:nvSpPr>
            <p:cNvPr id="67" name="TextBox 66">
              <a:extLst>
                <a:ext uri="{FF2B5EF4-FFF2-40B4-BE49-F238E27FC236}">
                  <a16:creationId xmlns:a16="http://schemas.microsoft.com/office/drawing/2014/main" xmlns="" id="{8C8D1A86-0E83-48C5-8563-D147815C3747}"/>
                </a:ext>
              </a:extLst>
            </p:cNvPr>
            <p:cNvSpPr txBox="1"/>
            <p:nvPr/>
          </p:nvSpPr>
          <p:spPr>
            <a:xfrm>
              <a:off x="6293572" y="5120929"/>
              <a:ext cx="42926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Linear</a:t>
              </a:r>
              <a:endParaRPr lang="en-US" dirty="0"/>
            </a:p>
          </p:txBody>
        </p:sp>
        <p:sp>
          <p:nvSpPr>
            <p:cNvPr id="68" name="TextBox 67">
              <a:extLst>
                <a:ext uri="{FF2B5EF4-FFF2-40B4-BE49-F238E27FC236}">
                  <a16:creationId xmlns:a16="http://schemas.microsoft.com/office/drawing/2014/main" xmlns="" id="{B6E001FE-4177-4DF3-8A12-BA3237D7EFFA}"/>
                </a:ext>
              </a:extLst>
            </p:cNvPr>
            <p:cNvSpPr txBox="1"/>
            <p:nvPr/>
          </p:nvSpPr>
          <p:spPr>
            <a:xfrm>
              <a:off x="5624886" y="5473558"/>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Non Linear</a:t>
              </a:r>
              <a:endParaRPr lang="en-US" dirty="0"/>
            </a:p>
          </p:txBody>
        </p:sp>
        <p:sp>
          <p:nvSpPr>
            <p:cNvPr id="69" name="TextBox 68">
              <a:extLst>
                <a:ext uri="{FF2B5EF4-FFF2-40B4-BE49-F238E27FC236}">
                  <a16:creationId xmlns:a16="http://schemas.microsoft.com/office/drawing/2014/main" xmlns="" id="{8A328555-7F97-4E72-9C68-B37F628492BA}"/>
                </a:ext>
              </a:extLst>
            </p:cNvPr>
            <p:cNvSpPr txBox="1"/>
            <p:nvPr/>
          </p:nvSpPr>
          <p:spPr>
            <a:xfrm>
              <a:off x="4848403" y="5318396"/>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Visualis-ation</a:t>
              </a:r>
              <a:endParaRPr lang="en-US" altLang="ko-KR" dirty="0"/>
            </a:p>
          </p:txBody>
        </p:sp>
        <p:sp>
          <p:nvSpPr>
            <p:cNvPr id="70" name="TextBox 69">
              <a:extLst>
                <a:ext uri="{FF2B5EF4-FFF2-40B4-BE49-F238E27FC236}">
                  <a16:creationId xmlns:a16="http://schemas.microsoft.com/office/drawing/2014/main" xmlns="" id="{12098950-BFA6-4F03-89DD-97F18DECA022}"/>
                </a:ext>
              </a:extLst>
            </p:cNvPr>
            <p:cNvSpPr txBox="1"/>
            <p:nvPr/>
          </p:nvSpPr>
          <p:spPr>
            <a:xfrm>
              <a:off x="6529849" y="4225721"/>
              <a:ext cx="432048"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Latent Markov -chain</a:t>
              </a:r>
              <a:endParaRPr lang="en-US" dirty="0"/>
            </a:p>
          </p:txBody>
        </p:sp>
        <p:sp>
          <p:nvSpPr>
            <p:cNvPr id="71" name="TextBox 70">
              <a:extLst>
                <a:ext uri="{FF2B5EF4-FFF2-40B4-BE49-F238E27FC236}">
                  <a16:creationId xmlns:a16="http://schemas.microsoft.com/office/drawing/2014/main" xmlns="" id="{38EE76BC-3001-4A2B-A23D-363488839B5C}"/>
                </a:ext>
              </a:extLst>
            </p:cNvPr>
            <p:cNvSpPr txBox="1"/>
            <p:nvPr/>
          </p:nvSpPr>
          <p:spPr>
            <a:xfrm>
              <a:off x="7336487" y="4302424"/>
              <a:ext cx="43204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a:t>HMM discrete</a:t>
              </a:r>
              <a:endParaRPr lang="en-US" sz="800" dirty="0"/>
            </a:p>
          </p:txBody>
        </p:sp>
        <p:sp>
          <p:nvSpPr>
            <p:cNvPr id="72" name="TextBox 71">
              <a:extLst>
                <a:ext uri="{FF2B5EF4-FFF2-40B4-BE49-F238E27FC236}">
                  <a16:creationId xmlns:a16="http://schemas.microsoft.com/office/drawing/2014/main" xmlns="" id="{2E2B1393-87E5-4902-A762-0953C500B42E}"/>
                </a:ext>
              </a:extLst>
            </p:cNvPr>
            <p:cNvSpPr txBox="1"/>
            <p:nvPr/>
          </p:nvSpPr>
          <p:spPr>
            <a:xfrm>
              <a:off x="7157408" y="4753301"/>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LDS continuous</a:t>
              </a:r>
              <a:endParaRPr lang="en-US" dirty="0"/>
            </a:p>
          </p:txBody>
        </p:sp>
        <p:sp>
          <p:nvSpPr>
            <p:cNvPr id="73" name="TextBox 72">
              <a:extLst>
                <a:ext uri="{FF2B5EF4-FFF2-40B4-BE49-F238E27FC236}">
                  <a16:creationId xmlns:a16="http://schemas.microsoft.com/office/drawing/2014/main" xmlns="" id="{9528E321-2026-43C2-819B-D5D9F0DDDB7D}"/>
                </a:ext>
              </a:extLst>
            </p:cNvPr>
            <p:cNvSpPr txBox="1"/>
            <p:nvPr/>
          </p:nvSpPr>
          <p:spPr>
            <a:xfrm>
              <a:off x="6816402" y="5040254"/>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SLDS</a:t>
              </a:r>
            </a:p>
            <a:p>
              <a:r>
                <a:rPr lang="en-US" altLang="ko-KR" dirty="0"/>
                <a:t> mixed</a:t>
              </a:r>
            </a:p>
          </p:txBody>
        </p:sp>
        <p:sp>
          <p:nvSpPr>
            <p:cNvPr id="74" name="TextBox 73">
              <a:extLst>
                <a:ext uri="{FF2B5EF4-FFF2-40B4-BE49-F238E27FC236}">
                  <a16:creationId xmlns:a16="http://schemas.microsoft.com/office/drawing/2014/main" xmlns="" id="{CCB0E4CB-0DC1-4D87-8DA3-5801498C809B}"/>
                </a:ext>
              </a:extLst>
            </p:cNvPr>
            <p:cNvSpPr txBox="1"/>
            <p:nvPr/>
          </p:nvSpPr>
          <p:spPr>
            <a:xfrm>
              <a:off x="4057037" y="4733943"/>
              <a:ext cx="55408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under complete</a:t>
              </a:r>
              <a:endParaRPr lang="en-US" dirty="0"/>
            </a:p>
          </p:txBody>
        </p:sp>
        <p:sp>
          <p:nvSpPr>
            <p:cNvPr id="75" name="TextBox 74">
              <a:extLst>
                <a:ext uri="{FF2B5EF4-FFF2-40B4-BE49-F238E27FC236}">
                  <a16:creationId xmlns:a16="http://schemas.microsoft.com/office/drawing/2014/main" xmlns="" id="{2BC708DA-4828-4911-9253-F592CEBE5658}"/>
                </a:ext>
              </a:extLst>
            </p:cNvPr>
            <p:cNvSpPr txBox="1"/>
            <p:nvPr/>
          </p:nvSpPr>
          <p:spPr>
            <a:xfrm>
              <a:off x="3333131" y="5015339"/>
              <a:ext cx="5048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over complete</a:t>
              </a:r>
              <a:endParaRPr lang="en-US" dirty="0"/>
            </a:p>
          </p:txBody>
        </p:sp>
        <p:sp>
          <p:nvSpPr>
            <p:cNvPr id="76" name="TextBox 75">
              <a:extLst>
                <a:ext uri="{FF2B5EF4-FFF2-40B4-BE49-F238E27FC236}">
                  <a16:creationId xmlns:a16="http://schemas.microsoft.com/office/drawing/2014/main" xmlns="" id="{AA1D1B4E-45E1-4769-800E-25C340ED4D53}"/>
                </a:ext>
              </a:extLst>
            </p:cNvPr>
            <p:cNvSpPr txBox="1"/>
            <p:nvPr/>
          </p:nvSpPr>
          <p:spPr>
            <a:xfrm>
              <a:off x="3390221" y="5823377"/>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sparse basis</a:t>
              </a:r>
              <a:endParaRPr lang="en-US" dirty="0"/>
            </a:p>
          </p:txBody>
        </p:sp>
        <p:sp>
          <p:nvSpPr>
            <p:cNvPr id="77" name="TextBox 76">
              <a:extLst>
                <a:ext uri="{FF2B5EF4-FFF2-40B4-BE49-F238E27FC236}">
                  <a16:creationId xmlns:a16="http://schemas.microsoft.com/office/drawing/2014/main" xmlns="" id="{7FD351E0-5751-424F-B132-6FA6AC6A5665}"/>
                </a:ext>
              </a:extLst>
            </p:cNvPr>
            <p:cNvSpPr txBox="1"/>
            <p:nvPr/>
          </p:nvSpPr>
          <p:spPr>
            <a:xfrm>
              <a:off x="2298876" y="5118930"/>
              <a:ext cx="63231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a:t>Latent </a:t>
              </a:r>
              <a:r>
                <a:rPr lang="en-US" altLang="ko-KR" sz="800"/>
                <a:t>Dirichlet Allocation</a:t>
              </a:r>
              <a:endParaRPr lang="en-US" sz="800" dirty="0"/>
            </a:p>
          </p:txBody>
        </p:sp>
        <p:sp>
          <p:nvSpPr>
            <p:cNvPr id="78" name="TextBox 77">
              <a:extLst>
                <a:ext uri="{FF2B5EF4-FFF2-40B4-BE49-F238E27FC236}">
                  <a16:creationId xmlns:a16="http://schemas.microsoft.com/office/drawing/2014/main" xmlns="" id="{63E682D5-D713-4B68-8DB6-E87C53811573}"/>
                </a:ext>
              </a:extLst>
            </p:cNvPr>
            <p:cNvSpPr txBox="1"/>
            <p:nvPr/>
          </p:nvSpPr>
          <p:spPr>
            <a:xfrm>
              <a:off x="2364765" y="4304888"/>
              <a:ext cx="467711"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Mixed member-ship</a:t>
              </a:r>
              <a:endParaRPr lang="en-US" dirty="0"/>
            </a:p>
          </p:txBody>
        </p:sp>
        <p:sp>
          <p:nvSpPr>
            <p:cNvPr id="79" name="TextBox 78">
              <a:extLst>
                <a:ext uri="{FF2B5EF4-FFF2-40B4-BE49-F238E27FC236}">
                  <a16:creationId xmlns:a16="http://schemas.microsoft.com/office/drawing/2014/main" xmlns="" id="{46AEDC51-E866-4AE8-8E45-2E9D9E53D4DC}"/>
                </a:ext>
              </a:extLst>
            </p:cNvPr>
            <p:cNvSpPr txBox="1"/>
            <p:nvPr/>
          </p:nvSpPr>
          <p:spPr>
            <a:xfrm>
              <a:off x="1872737" y="4952395"/>
              <a:ext cx="43487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Clique </a:t>
              </a:r>
              <a:r>
                <a:rPr lang="en-US" altLang="ko-KR"/>
                <a:t>decomp.</a:t>
              </a:r>
              <a:endParaRPr lang="en-US" dirty="0"/>
            </a:p>
          </p:txBody>
        </p:sp>
      </p:grpSp>
    </p:spTree>
    <p:custDataLst>
      <p:tags r:id="rId1"/>
    </p:custDataLst>
    <p:extLst>
      <p:ext uri="{BB962C8B-B14F-4D97-AF65-F5344CB8AC3E}">
        <p14:creationId xmlns:p14="http://schemas.microsoft.com/office/powerpoint/2010/main" val="3939522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Batch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cannot learn gradually.</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Online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is trained by sequentially injecting data one by one or in a small batch unit called a mini-batch.</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F6033B04-FC54-4B95-9050-7697A3016CD0}"/>
              </a:ext>
            </a:extLst>
          </p:cNvPr>
          <p:cNvGrpSpPr/>
          <p:nvPr/>
        </p:nvGrpSpPr>
        <p:grpSpPr>
          <a:xfrm>
            <a:off x="1423021" y="2564904"/>
            <a:ext cx="7050012" cy="3672041"/>
            <a:chOff x="1423021" y="2637279"/>
            <a:chExt cx="7050012" cy="3672041"/>
          </a:xfrm>
        </p:grpSpPr>
        <p:sp>
          <p:nvSpPr>
            <p:cNvPr id="30" name="직사각형 29"/>
            <p:cNvSpPr/>
            <p:nvPr/>
          </p:nvSpPr>
          <p:spPr>
            <a:xfrm>
              <a:off x="1423021" y="2818614"/>
              <a:ext cx="7050012" cy="34907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9">
              <a:extLst>
                <a:ext uri="{FF2B5EF4-FFF2-40B4-BE49-F238E27FC236}">
                  <a16:creationId xmlns:a16="http://schemas.microsoft.com/office/drawing/2014/main" xmlns="" id="{19D09BE8-181E-4B71-8FF9-8CE3E133865B}"/>
                </a:ext>
              </a:extLst>
            </p:cNvPr>
            <p:cNvSpPr/>
            <p:nvPr/>
          </p:nvSpPr>
          <p:spPr>
            <a:xfrm>
              <a:off x="2287116" y="2637279"/>
              <a:ext cx="532859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Processing Large Amounts of Data Using Online Learning</a:t>
              </a:r>
              <a:endParaRPr lang="ko-KR" altLang="en-US" sz="1600" b="1" dirty="0">
                <a:solidFill>
                  <a:srgbClr val="1429A0"/>
                </a:solidFill>
                <a:latin typeface="SamsungOne 400" pitchFamily="34" charset="0"/>
                <a:ea typeface="SamsungOne 400" pitchFamily="34" charset="0"/>
              </a:endParaRPr>
            </a:p>
          </p:txBody>
        </p:sp>
        <p:grpSp>
          <p:nvGrpSpPr>
            <p:cNvPr id="2" name="그룹 1">
              <a:extLst>
                <a:ext uri="{FF2B5EF4-FFF2-40B4-BE49-F238E27FC236}">
                  <a16:creationId xmlns:a16="http://schemas.microsoft.com/office/drawing/2014/main" xmlns="" id="{22344AFA-B71F-4FFF-9863-6B0583930F2D}"/>
                </a:ext>
              </a:extLst>
            </p:cNvPr>
            <p:cNvGrpSpPr/>
            <p:nvPr/>
          </p:nvGrpSpPr>
          <p:grpSpPr>
            <a:xfrm>
              <a:off x="1822044" y="3127201"/>
              <a:ext cx="6251965" cy="3030751"/>
              <a:chOff x="1832003" y="3156803"/>
              <a:chExt cx="6251965" cy="3030751"/>
            </a:xfrm>
          </p:grpSpPr>
          <p:sp>
            <p:nvSpPr>
              <p:cNvPr id="33" name="TextBox 32"/>
              <p:cNvSpPr txBox="1"/>
              <p:nvPr/>
            </p:nvSpPr>
            <p:spPr>
              <a:xfrm>
                <a:off x="2124942" y="3916226"/>
                <a:ext cx="1344118" cy="20005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sz="1300" b="1" dirty="0">
                    <a:solidFill>
                      <a:schemeClr val="tx1"/>
                    </a:solidFill>
                    <a:latin typeface="SamsungOne 400" panose="020B0503030303020204" pitchFamily="34" charset="0"/>
                  </a:rPr>
                  <a:t>많은 양의 데이터</a:t>
                </a:r>
                <a:endParaRPr lang="en-US" sz="1300" b="1" dirty="0">
                  <a:solidFill>
                    <a:schemeClr val="tx1"/>
                  </a:solidFill>
                  <a:latin typeface="SamsungOne 400" panose="020B0503030303020204" pitchFamily="34" charset="0"/>
                </a:endParaRPr>
              </a:p>
            </p:txBody>
          </p:sp>
          <p:sp>
            <p:nvSpPr>
              <p:cNvPr id="34" name="TextBox 33"/>
              <p:cNvSpPr txBox="1"/>
              <p:nvPr/>
            </p:nvSpPr>
            <p:spPr>
              <a:xfrm>
                <a:off x="3749116" y="3817379"/>
                <a:ext cx="942950" cy="492443"/>
              </a:xfrm>
              <a:prstGeom prst="rect">
                <a:avLst/>
              </a:prstGeom>
              <a:solidFill>
                <a:schemeClr val="bg1"/>
              </a:solidFill>
            </p:spPr>
            <p:txBody>
              <a:bodyPr wrap="none" rtlCol="0">
                <a:spAutoFit/>
              </a:bodyPr>
              <a:lstStyle/>
              <a:p>
                <a:r>
                  <a:rPr lang="en-US" altLang="ko-KR" sz="1300" b="1" dirty="0">
                    <a:latin typeface="SamsungOne 400" panose="020B0503030303020204" pitchFamily="34" charset="0"/>
                  </a:rPr>
                  <a:t>Divide Into</a:t>
                </a:r>
              </a:p>
              <a:p>
                <a:r>
                  <a:rPr lang="en-US" sz="1300" b="1" dirty="0">
                    <a:latin typeface="SamsungOne 400" panose="020B0503030303020204" pitchFamily="34" charset="0"/>
                  </a:rPr>
                  <a:t>Parts</a:t>
                </a:r>
              </a:p>
            </p:txBody>
          </p:sp>
          <p:grpSp>
            <p:nvGrpSpPr>
              <p:cNvPr id="35" name="그룹 34">
                <a:extLst>
                  <a:ext uri="{FF2B5EF4-FFF2-40B4-BE49-F238E27FC236}">
                    <a16:creationId xmlns:a16="http://schemas.microsoft.com/office/drawing/2014/main" xmlns="" id="{6D7A0CF7-4114-4B4E-892B-2336026D2338}"/>
                  </a:ext>
                </a:extLst>
              </p:cNvPr>
              <p:cNvGrpSpPr/>
              <p:nvPr/>
            </p:nvGrpSpPr>
            <p:grpSpPr>
              <a:xfrm>
                <a:off x="1832003" y="3276031"/>
                <a:ext cx="2183305" cy="936104"/>
                <a:chOff x="9069" y="3212976"/>
                <a:chExt cx="2183305" cy="936104"/>
              </a:xfrm>
            </p:grpSpPr>
            <p:sp>
              <p:nvSpPr>
                <p:cNvPr id="74" name="순서도: 데이터 73">
                  <a:extLst>
                    <a:ext uri="{FF2B5EF4-FFF2-40B4-BE49-F238E27FC236}">
                      <a16:creationId xmlns:a16="http://schemas.microsoft.com/office/drawing/2014/main" xmlns="" id="{6E8CC313-296C-43FA-8557-CC5B4D8145B1}"/>
                    </a:ext>
                  </a:extLst>
                </p:cNvPr>
                <p:cNvSpPr/>
                <p:nvPr/>
              </p:nvSpPr>
              <p:spPr>
                <a:xfrm>
                  <a:off x="9069" y="3212976"/>
                  <a:ext cx="2183305" cy="936104"/>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화살표 연결선 74">
                  <a:extLst>
                    <a:ext uri="{FF2B5EF4-FFF2-40B4-BE49-F238E27FC236}">
                      <a16:creationId xmlns:a16="http://schemas.microsoft.com/office/drawing/2014/main" xmlns="" id="{3AFF396E-3E9E-419C-AAF9-87AEE07D4B9E}"/>
                    </a:ext>
                  </a:extLst>
                </p:cNvPr>
                <p:cNvCxnSpPr/>
                <p:nvPr/>
              </p:nvCxnSpPr>
              <p:spPr>
                <a:xfrm flipV="1">
                  <a:off x="559817" y="3284984"/>
                  <a:ext cx="0" cy="5227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xmlns="" id="{C49D130E-2E7D-49EB-B453-F71049540F13}"/>
                    </a:ext>
                  </a:extLst>
                </p:cNvPr>
                <p:cNvCxnSpPr/>
                <p:nvPr/>
              </p:nvCxnSpPr>
              <p:spPr>
                <a:xfrm>
                  <a:off x="558800" y="3807720"/>
                  <a:ext cx="1080244"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xmlns="" id="{2F3447E5-B811-43C7-95A6-4FA6BBAE80F6}"/>
                    </a:ext>
                  </a:extLst>
                </p:cNvPr>
                <p:cNvSpPr txBox="1"/>
                <p:nvPr/>
              </p:nvSpPr>
              <p:spPr>
                <a:xfrm>
                  <a:off x="316225" y="3890523"/>
                  <a:ext cx="13441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b="1" dirty="0">
                      <a:solidFill>
                        <a:schemeClr val="tx1"/>
                      </a:solidFill>
                      <a:latin typeface="SamsungOne 400" panose="020B0503030303020204" pitchFamily="34" charset="0"/>
                    </a:rPr>
                    <a:t>A Lot of Data</a:t>
                  </a:r>
                </a:p>
              </p:txBody>
            </p:sp>
            <p:sp>
              <p:nvSpPr>
                <p:cNvPr id="78" name="타원 77">
                  <a:extLst>
                    <a:ext uri="{FF2B5EF4-FFF2-40B4-BE49-F238E27FC236}">
                      <a16:creationId xmlns:a16="http://schemas.microsoft.com/office/drawing/2014/main" xmlns="" id="{ECD3D173-B4B4-436B-B5A2-5E3CC0A4020C}"/>
                    </a:ext>
                  </a:extLst>
                </p:cNvPr>
                <p:cNvSpPr/>
                <p:nvPr/>
              </p:nvSpPr>
              <p:spPr>
                <a:xfrm>
                  <a:off x="657220" y="3679198"/>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타원 78">
                  <a:extLst>
                    <a:ext uri="{FF2B5EF4-FFF2-40B4-BE49-F238E27FC236}">
                      <a16:creationId xmlns:a16="http://schemas.microsoft.com/office/drawing/2014/main" xmlns="" id="{06A95895-6704-4788-9405-7A6E187A0A99}"/>
                    </a:ext>
                  </a:extLst>
                </p:cNvPr>
                <p:cNvSpPr/>
                <p:nvPr/>
              </p:nvSpPr>
              <p:spPr>
                <a:xfrm>
                  <a:off x="619299" y="35963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타원 79">
                  <a:extLst>
                    <a:ext uri="{FF2B5EF4-FFF2-40B4-BE49-F238E27FC236}">
                      <a16:creationId xmlns:a16="http://schemas.microsoft.com/office/drawing/2014/main" xmlns="" id="{290D1304-0511-4CE3-B339-2D4A7335DF4C}"/>
                    </a:ext>
                  </a:extLst>
                </p:cNvPr>
                <p:cNvSpPr/>
                <p:nvPr/>
              </p:nvSpPr>
              <p:spPr>
                <a:xfrm>
                  <a:off x="646143" y="355067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80">
                  <a:extLst>
                    <a:ext uri="{FF2B5EF4-FFF2-40B4-BE49-F238E27FC236}">
                      <a16:creationId xmlns:a16="http://schemas.microsoft.com/office/drawing/2014/main" xmlns="" id="{7C3ECBB8-0BF3-407E-BB1F-FC550E0E0648}"/>
                    </a:ext>
                  </a:extLst>
                </p:cNvPr>
                <p:cNvSpPr/>
                <p:nvPr/>
              </p:nvSpPr>
              <p:spPr>
                <a:xfrm>
                  <a:off x="703263" y="356249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타원 81">
                  <a:extLst>
                    <a:ext uri="{FF2B5EF4-FFF2-40B4-BE49-F238E27FC236}">
                      <a16:creationId xmlns:a16="http://schemas.microsoft.com/office/drawing/2014/main" xmlns="" id="{F65B0457-0613-4D77-B321-D01470662BBB}"/>
                    </a:ext>
                  </a:extLst>
                </p:cNvPr>
                <p:cNvSpPr/>
                <p:nvPr/>
              </p:nvSpPr>
              <p:spPr>
                <a:xfrm>
                  <a:off x="748983" y="348317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타원 82">
                  <a:extLst>
                    <a:ext uri="{FF2B5EF4-FFF2-40B4-BE49-F238E27FC236}">
                      <a16:creationId xmlns:a16="http://schemas.microsoft.com/office/drawing/2014/main" xmlns="" id="{D70FED60-A82F-43B5-8FF8-C6330679F1C8}"/>
                    </a:ext>
                  </a:extLst>
                </p:cNvPr>
                <p:cNvSpPr/>
                <p:nvPr/>
              </p:nvSpPr>
              <p:spPr>
                <a:xfrm>
                  <a:off x="809764" y="343745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83">
                  <a:extLst>
                    <a:ext uri="{FF2B5EF4-FFF2-40B4-BE49-F238E27FC236}">
                      <a16:creationId xmlns:a16="http://schemas.microsoft.com/office/drawing/2014/main" xmlns="" id="{45582F6C-8B69-43A4-8B00-AEC9FC65DD5F}"/>
                    </a:ext>
                  </a:extLst>
                </p:cNvPr>
                <p:cNvSpPr/>
                <p:nvPr/>
              </p:nvSpPr>
              <p:spPr>
                <a:xfrm>
                  <a:off x="857707" y="34211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타원 84">
                  <a:extLst>
                    <a:ext uri="{FF2B5EF4-FFF2-40B4-BE49-F238E27FC236}">
                      <a16:creationId xmlns:a16="http://schemas.microsoft.com/office/drawing/2014/main" xmlns="" id="{046CC3D0-86AF-47AC-93D8-5631B6FFF2B0}"/>
                    </a:ext>
                  </a:extLst>
                </p:cNvPr>
                <p:cNvSpPr/>
                <p:nvPr/>
              </p:nvSpPr>
              <p:spPr>
                <a:xfrm>
                  <a:off x="857707" y="348234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a16="http://schemas.microsoft.com/office/drawing/2014/main" xmlns="" id="{350B125F-D6FA-487A-B03C-419A050BD6D2}"/>
                    </a:ext>
                  </a:extLst>
                </p:cNvPr>
                <p:cNvSpPr/>
                <p:nvPr/>
              </p:nvSpPr>
              <p:spPr>
                <a:xfrm>
                  <a:off x="949850" y="34669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86">
                  <a:extLst>
                    <a:ext uri="{FF2B5EF4-FFF2-40B4-BE49-F238E27FC236}">
                      <a16:creationId xmlns:a16="http://schemas.microsoft.com/office/drawing/2014/main" xmlns="" id="{6B4A917B-F8F1-4F83-BF71-48D46098E9DE}"/>
                    </a:ext>
                  </a:extLst>
                </p:cNvPr>
                <p:cNvSpPr/>
                <p:nvPr/>
              </p:nvSpPr>
              <p:spPr>
                <a:xfrm>
                  <a:off x="995570" y="351677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87">
                  <a:extLst>
                    <a:ext uri="{FF2B5EF4-FFF2-40B4-BE49-F238E27FC236}">
                      <a16:creationId xmlns:a16="http://schemas.microsoft.com/office/drawing/2014/main" xmlns="" id="{2579A406-7F3A-4790-B20D-CF9A08DEB3D2}"/>
                    </a:ext>
                  </a:extLst>
                </p:cNvPr>
                <p:cNvSpPr/>
                <p:nvPr/>
              </p:nvSpPr>
              <p:spPr>
                <a:xfrm>
                  <a:off x="1041290" y="355226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88">
                  <a:extLst>
                    <a:ext uri="{FF2B5EF4-FFF2-40B4-BE49-F238E27FC236}">
                      <a16:creationId xmlns:a16="http://schemas.microsoft.com/office/drawing/2014/main" xmlns="" id="{53BBEFC4-08B6-45BB-9779-E9FD97BEB79B}"/>
                    </a:ext>
                  </a:extLst>
                </p:cNvPr>
                <p:cNvSpPr/>
                <p:nvPr/>
              </p:nvSpPr>
              <p:spPr>
                <a:xfrm>
                  <a:off x="1089032" y="365280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89">
                  <a:extLst>
                    <a:ext uri="{FF2B5EF4-FFF2-40B4-BE49-F238E27FC236}">
                      <a16:creationId xmlns:a16="http://schemas.microsoft.com/office/drawing/2014/main" xmlns="" id="{81B2FABC-D487-49F6-AEC2-534BD54AA3F6}"/>
                    </a:ext>
                  </a:extLst>
                </p:cNvPr>
                <p:cNvSpPr/>
                <p:nvPr/>
              </p:nvSpPr>
              <p:spPr>
                <a:xfrm>
                  <a:off x="1149813" y="369420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타원 90">
                  <a:extLst>
                    <a:ext uri="{FF2B5EF4-FFF2-40B4-BE49-F238E27FC236}">
                      <a16:creationId xmlns:a16="http://schemas.microsoft.com/office/drawing/2014/main" xmlns="" id="{23D19398-F1E3-40B2-B161-B01645AD0442}"/>
                    </a:ext>
                  </a:extLst>
                </p:cNvPr>
                <p:cNvSpPr/>
                <p:nvPr/>
              </p:nvSpPr>
              <p:spPr>
                <a:xfrm>
                  <a:off x="1207969" y="368301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91">
                  <a:extLst>
                    <a:ext uri="{FF2B5EF4-FFF2-40B4-BE49-F238E27FC236}">
                      <a16:creationId xmlns:a16="http://schemas.microsoft.com/office/drawing/2014/main" xmlns="" id="{A5E461E9-9D25-404A-B3FE-FC0BE3E5217D}"/>
                    </a:ext>
                  </a:extLst>
                </p:cNvPr>
                <p:cNvSpPr/>
                <p:nvPr/>
              </p:nvSpPr>
              <p:spPr>
                <a:xfrm>
                  <a:off x="1304214" y="357353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92">
                  <a:extLst>
                    <a:ext uri="{FF2B5EF4-FFF2-40B4-BE49-F238E27FC236}">
                      <a16:creationId xmlns:a16="http://schemas.microsoft.com/office/drawing/2014/main" xmlns="" id="{EA1883D6-AD7C-44F3-BFC3-132C28C02ECC}"/>
                    </a:ext>
                  </a:extLst>
                </p:cNvPr>
                <p:cNvSpPr/>
                <p:nvPr/>
              </p:nvSpPr>
              <p:spPr>
                <a:xfrm>
                  <a:off x="1322116" y="35234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xmlns="" id="{609C9818-16E9-4C60-B198-928E5CE4857B}"/>
                    </a:ext>
                  </a:extLst>
                </p:cNvPr>
                <p:cNvSpPr/>
                <p:nvPr/>
              </p:nvSpPr>
              <p:spPr>
                <a:xfrm>
                  <a:off x="1372060" y="348222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94">
                  <a:extLst>
                    <a:ext uri="{FF2B5EF4-FFF2-40B4-BE49-F238E27FC236}">
                      <a16:creationId xmlns:a16="http://schemas.microsoft.com/office/drawing/2014/main" xmlns="" id="{E8C68F57-9FA0-4614-8C2E-129F9BDE5EBD}"/>
                    </a:ext>
                  </a:extLst>
                </p:cNvPr>
                <p:cNvSpPr/>
                <p:nvPr/>
              </p:nvSpPr>
              <p:spPr>
                <a:xfrm>
                  <a:off x="1417046" y="3527513"/>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xmlns="" id="{19EB04DD-0A55-4EA1-88F7-99E4B4E8BD95}"/>
                    </a:ext>
                  </a:extLst>
                </p:cNvPr>
                <p:cNvSpPr/>
                <p:nvPr/>
              </p:nvSpPr>
              <p:spPr>
                <a:xfrm>
                  <a:off x="1487572" y="349636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35">
                <a:extLst>
                  <a:ext uri="{FF2B5EF4-FFF2-40B4-BE49-F238E27FC236}">
                    <a16:creationId xmlns:a16="http://schemas.microsoft.com/office/drawing/2014/main" xmlns="" id="{9D336129-8D22-4E80-B9A7-B37638575741}"/>
                  </a:ext>
                </a:extLst>
              </p:cNvPr>
              <p:cNvGrpSpPr/>
              <p:nvPr/>
            </p:nvGrpSpPr>
            <p:grpSpPr>
              <a:xfrm>
                <a:off x="4666458" y="3156803"/>
                <a:ext cx="576064" cy="361712"/>
                <a:chOff x="5570004" y="3147144"/>
                <a:chExt cx="576064" cy="361712"/>
              </a:xfrm>
            </p:grpSpPr>
            <p:sp>
              <p:nvSpPr>
                <p:cNvPr id="69" name="순서도: 데이터 68">
                  <a:extLst>
                    <a:ext uri="{FF2B5EF4-FFF2-40B4-BE49-F238E27FC236}">
                      <a16:creationId xmlns:a16="http://schemas.microsoft.com/office/drawing/2014/main" xmlns="" id="{E7E46764-8F25-449D-9060-0DDE35318FE4}"/>
                    </a:ext>
                  </a:extLst>
                </p:cNvPr>
                <p:cNvSpPr/>
                <p:nvPr/>
              </p:nvSpPr>
              <p:spPr>
                <a:xfrm>
                  <a:off x="5570004" y="3147144"/>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0" name="그룹 69">
                  <a:extLst>
                    <a:ext uri="{FF2B5EF4-FFF2-40B4-BE49-F238E27FC236}">
                      <a16:creationId xmlns:a16="http://schemas.microsoft.com/office/drawing/2014/main" xmlns="" id="{52138EFC-5D4D-4E34-B997-0A5C247E0F3E}"/>
                    </a:ext>
                  </a:extLst>
                </p:cNvPr>
                <p:cNvGrpSpPr/>
                <p:nvPr/>
              </p:nvGrpSpPr>
              <p:grpSpPr>
                <a:xfrm>
                  <a:off x="5785188" y="3350428"/>
                  <a:ext cx="145696" cy="32400"/>
                  <a:chOff x="5743500" y="3350428"/>
                  <a:chExt cx="145696" cy="32400"/>
                </a:xfrm>
              </p:grpSpPr>
              <p:sp>
                <p:nvSpPr>
                  <p:cNvPr id="71" name="타원 70">
                    <a:extLst>
                      <a:ext uri="{FF2B5EF4-FFF2-40B4-BE49-F238E27FC236}">
                        <a16:creationId xmlns:a16="http://schemas.microsoft.com/office/drawing/2014/main" xmlns="" id="{813CC386-9E2A-43A0-B13F-5E06408661FA}"/>
                      </a:ext>
                    </a:extLst>
                  </p:cNvPr>
                  <p:cNvSpPr/>
                  <p:nvPr/>
                </p:nvSpPr>
                <p:spPr>
                  <a:xfrm>
                    <a:off x="5743500"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a16="http://schemas.microsoft.com/office/drawing/2014/main" xmlns="" id="{5546A2F1-D8A5-4F5D-88FE-86365A065DC7}"/>
                      </a:ext>
                    </a:extLst>
                  </p:cNvPr>
                  <p:cNvSpPr/>
                  <p:nvPr/>
                </p:nvSpPr>
                <p:spPr>
                  <a:xfrm>
                    <a:off x="5800148"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72">
                    <a:extLst>
                      <a:ext uri="{FF2B5EF4-FFF2-40B4-BE49-F238E27FC236}">
                        <a16:creationId xmlns:a16="http://schemas.microsoft.com/office/drawing/2014/main" xmlns="" id="{73A4657D-848B-4056-B26E-3A94BE2667F0}"/>
                      </a:ext>
                    </a:extLst>
                  </p:cNvPr>
                  <p:cNvSpPr/>
                  <p:nvPr/>
                </p:nvSpPr>
                <p:spPr>
                  <a:xfrm>
                    <a:off x="5856796"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7" name="그룹 36">
                <a:extLst>
                  <a:ext uri="{FF2B5EF4-FFF2-40B4-BE49-F238E27FC236}">
                    <a16:creationId xmlns:a16="http://schemas.microsoft.com/office/drawing/2014/main" xmlns="" id="{8F67506F-63AE-4F17-86E3-A5C5D9956E08}"/>
                  </a:ext>
                </a:extLst>
              </p:cNvPr>
              <p:cNvGrpSpPr/>
              <p:nvPr/>
            </p:nvGrpSpPr>
            <p:grpSpPr>
              <a:xfrm>
                <a:off x="4640252" y="3562285"/>
                <a:ext cx="576064" cy="361712"/>
                <a:chOff x="5570004" y="3552626"/>
                <a:chExt cx="576064" cy="361712"/>
              </a:xfrm>
            </p:grpSpPr>
            <p:sp>
              <p:nvSpPr>
                <p:cNvPr id="61" name="순서도: 데이터 60">
                  <a:extLst>
                    <a:ext uri="{FF2B5EF4-FFF2-40B4-BE49-F238E27FC236}">
                      <a16:creationId xmlns:a16="http://schemas.microsoft.com/office/drawing/2014/main" xmlns="" id="{71158055-0B21-4601-A361-20C2BF34B216}"/>
                    </a:ext>
                  </a:extLst>
                </p:cNvPr>
                <p:cNvSpPr/>
                <p:nvPr/>
              </p:nvSpPr>
              <p:spPr>
                <a:xfrm>
                  <a:off x="5570004" y="3552626"/>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2" name="그룹 61">
                  <a:extLst>
                    <a:ext uri="{FF2B5EF4-FFF2-40B4-BE49-F238E27FC236}">
                      <a16:creationId xmlns:a16="http://schemas.microsoft.com/office/drawing/2014/main" xmlns="" id="{FDE34254-CAB5-4DF2-BFB4-CCB652EEAD36}"/>
                    </a:ext>
                  </a:extLst>
                </p:cNvPr>
                <p:cNvGrpSpPr/>
                <p:nvPr/>
              </p:nvGrpSpPr>
              <p:grpSpPr>
                <a:xfrm>
                  <a:off x="5720429" y="3595483"/>
                  <a:ext cx="316837" cy="235499"/>
                  <a:chOff x="2947952" y="3490780"/>
                  <a:chExt cx="1080244" cy="522736"/>
                </a:xfrm>
              </p:grpSpPr>
              <p:cxnSp>
                <p:nvCxnSpPr>
                  <p:cNvPr id="67" name="직선 화살표 연결선 66">
                    <a:extLst>
                      <a:ext uri="{FF2B5EF4-FFF2-40B4-BE49-F238E27FC236}">
                        <a16:creationId xmlns:a16="http://schemas.microsoft.com/office/drawing/2014/main" xmlns="" id="{60CAD427-532F-4E3D-BC48-1277C778D43B}"/>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xmlns="" id="{FAA2DCF4-DA0D-49F2-ABBC-AFD8F8D08B84}"/>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타원 62">
                  <a:extLst>
                    <a:ext uri="{FF2B5EF4-FFF2-40B4-BE49-F238E27FC236}">
                      <a16:creationId xmlns:a16="http://schemas.microsoft.com/office/drawing/2014/main" xmlns="" id="{1D864CCE-FE05-43B8-86FA-37B104A14EB3}"/>
                    </a:ext>
                  </a:extLst>
                </p:cNvPr>
                <p:cNvSpPr/>
                <p:nvPr/>
              </p:nvSpPr>
              <p:spPr>
                <a:xfrm>
                  <a:off x="5736592" y="3722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xmlns="" id="{E7812770-9782-4B9C-80A7-7F1A695FA4FF}"/>
                    </a:ext>
                  </a:extLst>
                </p:cNvPr>
                <p:cNvSpPr/>
                <p:nvPr/>
              </p:nvSpPr>
              <p:spPr>
                <a:xfrm>
                  <a:off x="5833277"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xmlns="" id="{D74AA091-F3E4-4D68-B033-760B6CCC495E}"/>
                    </a:ext>
                  </a:extLst>
                </p:cNvPr>
                <p:cNvSpPr/>
                <p:nvPr/>
              </p:nvSpPr>
              <p:spPr>
                <a:xfrm>
                  <a:off x="5884242" y="372149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xmlns="" id="{D40E108B-E0DB-4969-8760-C5ABB25E005C}"/>
                    </a:ext>
                  </a:extLst>
                </p:cNvPr>
                <p:cNvSpPr/>
                <p:nvPr/>
              </p:nvSpPr>
              <p:spPr>
                <a:xfrm>
                  <a:off x="5917518" y="36675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a16="http://schemas.microsoft.com/office/drawing/2014/main" xmlns="" id="{8B800139-C5BF-4FE0-83E3-FF90B7F12701}"/>
                  </a:ext>
                </a:extLst>
              </p:cNvPr>
              <p:cNvGrpSpPr/>
              <p:nvPr/>
            </p:nvGrpSpPr>
            <p:grpSpPr>
              <a:xfrm>
                <a:off x="4650089" y="3969228"/>
                <a:ext cx="576064" cy="361712"/>
                <a:chOff x="5570004" y="3566028"/>
                <a:chExt cx="576064" cy="361712"/>
              </a:xfrm>
            </p:grpSpPr>
            <p:sp>
              <p:nvSpPr>
                <p:cNvPr id="53" name="순서도: 데이터 52">
                  <a:extLst>
                    <a:ext uri="{FF2B5EF4-FFF2-40B4-BE49-F238E27FC236}">
                      <a16:creationId xmlns:a16="http://schemas.microsoft.com/office/drawing/2014/main" xmlns="" id="{88CE9C76-F6AA-4C76-B199-1F3F6BCD64A0}"/>
                    </a:ext>
                  </a:extLst>
                </p:cNvPr>
                <p:cNvSpPr/>
                <p:nvPr/>
              </p:nvSpPr>
              <p:spPr>
                <a:xfrm>
                  <a:off x="5570004" y="3566028"/>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a16="http://schemas.microsoft.com/office/drawing/2014/main" xmlns="" id="{F7B3B36C-C9DF-43B8-B3E7-6AAB672164AA}"/>
                    </a:ext>
                  </a:extLst>
                </p:cNvPr>
                <p:cNvGrpSpPr/>
                <p:nvPr/>
              </p:nvGrpSpPr>
              <p:grpSpPr>
                <a:xfrm>
                  <a:off x="5720429" y="3595483"/>
                  <a:ext cx="316837" cy="235499"/>
                  <a:chOff x="2947952" y="3490780"/>
                  <a:chExt cx="1080244" cy="522736"/>
                </a:xfrm>
              </p:grpSpPr>
              <p:cxnSp>
                <p:nvCxnSpPr>
                  <p:cNvPr id="59" name="직선 화살표 연결선 58">
                    <a:extLst>
                      <a:ext uri="{FF2B5EF4-FFF2-40B4-BE49-F238E27FC236}">
                        <a16:creationId xmlns:a16="http://schemas.microsoft.com/office/drawing/2014/main" xmlns="" id="{0954D54D-B97D-4ADD-ACE7-FF64941726E1}"/>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xmlns="" id="{6B1ED8C8-9BFF-4586-8532-0F0B5B5F3730}"/>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a16="http://schemas.microsoft.com/office/drawing/2014/main" xmlns="" id="{C01D797C-8060-4008-814E-9909598905F6}"/>
                    </a:ext>
                  </a:extLst>
                </p:cNvPr>
                <p:cNvSpPr/>
                <p:nvPr/>
              </p:nvSpPr>
              <p:spPr>
                <a:xfrm>
                  <a:off x="5743563"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xmlns="" id="{A39CCB6A-4350-4118-8609-4B8A091CD922}"/>
                    </a:ext>
                  </a:extLst>
                </p:cNvPr>
                <p:cNvSpPr/>
                <p:nvPr/>
              </p:nvSpPr>
              <p:spPr>
                <a:xfrm>
                  <a:off x="5845082"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xmlns="" id="{947EA41B-A804-4CCD-98EF-4C13532B59B7}"/>
                    </a:ext>
                  </a:extLst>
                </p:cNvPr>
                <p:cNvSpPr/>
                <p:nvPr/>
              </p:nvSpPr>
              <p:spPr>
                <a:xfrm>
                  <a:off x="5917518" y="371295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xmlns="" id="{C38815D8-E9BA-4A57-BB2A-9BD863D33D78}"/>
                    </a:ext>
                  </a:extLst>
                </p:cNvPr>
                <p:cNvSpPr/>
                <p:nvPr/>
              </p:nvSpPr>
              <p:spPr>
                <a:xfrm>
                  <a:off x="5805921"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9" name="직사각형 38">
                <a:extLst>
                  <a:ext uri="{FF2B5EF4-FFF2-40B4-BE49-F238E27FC236}">
                    <a16:creationId xmlns:a16="http://schemas.microsoft.com/office/drawing/2014/main" xmlns="" id="{F840A3C3-B220-460A-A9E9-B9F8FBADB418}"/>
                  </a:ext>
                </a:extLst>
              </p:cNvPr>
              <p:cNvSpPr/>
              <p:nvPr/>
            </p:nvSpPr>
            <p:spPr>
              <a:xfrm>
                <a:off x="2589684" y="4749960"/>
                <a:ext cx="1048636"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Problem Research</a:t>
                </a:r>
                <a:endParaRPr lang="ko-KR" altLang="en-US" sz="1300" b="1" dirty="0">
                  <a:latin typeface="SamsungOne 400" panose="020B0503030303020204" pitchFamily="34" charset="0"/>
                </a:endParaRPr>
              </a:p>
            </p:txBody>
          </p:sp>
          <p:sp>
            <p:nvSpPr>
              <p:cNvPr id="40" name="직사각형 39">
                <a:extLst>
                  <a:ext uri="{FF2B5EF4-FFF2-40B4-BE49-F238E27FC236}">
                    <a16:creationId xmlns:a16="http://schemas.microsoft.com/office/drawing/2014/main" xmlns="" id="{FE2736CF-E6C0-4ABA-AA41-89846D4494FB}"/>
                  </a:ext>
                </a:extLst>
              </p:cNvPr>
              <p:cNvSpPr/>
              <p:nvPr/>
            </p:nvSpPr>
            <p:spPr>
              <a:xfrm>
                <a:off x="4180579" y="4749960"/>
                <a:ext cx="1547822"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tx1"/>
                    </a:solidFill>
                    <a:latin typeface="SamsungOne 400" panose="020B0503030303020204" pitchFamily="34" charset="0"/>
                  </a:rPr>
                  <a:t>Online Machine Learning Algorithm Training</a:t>
                </a:r>
                <a:endParaRPr lang="ko-KR" altLang="en-US" sz="1200" b="1" dirty="0">
                  <a:solidFill>
                    <a:schemeClr val="tx1"/>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C5BAF369-ACF8-4372-AEE8-D714074E1B03}"/>
                  </a:ext>
                </a:extLst>
              </p:cNvPr>
              <p:cNvSpPr/>
              <p:nvPr/>
            </p:nvSpPr>
            <p:spPr>
              <a:xfrm>
                <a:off x="3968147" y="5641302"/>
                <a:ext cx="92958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Error Analysis</a:t>
                </a:r>
                <a:endParaRPr lang="ko-KR" altLang="en-US" sz="1300" b="1" dirty="0">
                  <a:latin typeface="SamsungOne 400" panose="020B0503030303020204" pitchFamily="34" charset="0"/>
                </a:endParaRPr>
              </a:p>
            </p:txBody>
          </p:sp>
          <p:sp>
            <p:nvSpPr>
              <p:cNvPr id="42" name="직사각형 41">
                <a:extLst>
                  <a:ext uri="{FF2B5EF4-FFF2-40B4-BE49-F238E27FC236}">
                    <a16:creationId xmlns:a16="http://schemas.microsoft.com/office/drawing/2014/main" xmlns="" id="{E3EC6DEC-152B-44EE-A302-8D9578D5B305}"/>
                  </a:ext>
                </a:extLst>
              </p:cNvPr>
              <p:cNvSpPr/>
              <p:nvPr/>
            </p:nvSpPr>
            <p:spPr>
              <a:xfrm>
                <a:off x="6475343" y="3628127"/>
                <a:ext cx="117856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Launching</a:t>
                </a:r>
                <a:endParaRPr lang="ko-KR" altLang="en-US" sz="1400" b="1" dirty="0">
                  <a:latin typeface="SamsungOne 400" panose="020B0503030303020204" pitchFamily="34" charset="0"/>
                </a:endParaRPr>
              </a:p>
            </p:txBody>
          </p:sp>
          <p:sp>
            <p:nvSpPr>
              <p:cNvPr id="43" name="순서도: 판단 42">
                <a:extLst>
                  <a:ext uri="{FF2B5EF4-FFF2-40B4-BE49-F238E27FC236}">
                    <a16:creationId xmlns:a16="http://schemas.microsoft.com/office/drawing/2014/main" xmlns="" id="{8560B39B-80D6-49F4-970C-D5942D52274F}"/>
                  </a:ext>
                </a:extLst>
              </p:cNvPr>
              <p:cNvSpPr/>
              <p:nvPr/>
            </p:nvSpPr>
            <p:spPr>
              <a:xfrm>
                <a:off x="6040626" y="4642251"/>
                <a:ext cx="2043342" cy="761670"/>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44" name="직선 화살표 연결선 43">
                <a:extLst>
                  <a:ext uri="{FF2B5EF4-FFF2-40B4-BE49-F238E27FC236}">
                    <a16:creationId xmlns:a16="http://schemas.microsoft.com/office/drawing/2014/main" xmlns="" id="{67FAC3E9-194B-4212-BE50-1959744383BC}"/>
                  </a:ext>
                </a:extLst>
              </p:cNvPr>
              <p:cNvCxnSpPr>
                <a:cxnSpLocks/>
                <a:stCxn id="74" idx="5"/>
              </p:cNvCxnSpPr>
              <p:nvPr/>
            </p:nvCxnSpPr>
            <p:spPr>
              <a:xfrm>
                <a:off x="3796978" y="3744083"/>
                <a:ext cx="735231" cy="0"/>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DDF08B86-EB08-4B36-B3F1-2D58E0BE750E}"/>
                  </a:ext>
                </a:extLst>
              </p:cNvPr>
              <p:cNvCxnSpPr>
                <a:cxnSpLocks/>
                <a:stCxn id="39" idx="3"/>
                <a:endCxn id="40" idx="1"/>
              </p:cNvCxnSpPr>
              <p:nvPr/>
            </p:nvCxnSpPr>
            <p:spPr>
              <a:xfrm>
                <a:off x="3638320" y="5023086"/>
                <a:ext cx="54225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0A5C70E9-6F22-416E-901B-9C6D56D06587}"/>
                  </a:ext>
                </a:extLst>
              </p:cNvPr>
              <p:cNvCxnSpPr>
                <a:cxnSpLocks/>
                <a:stCxn id="40" idx="3"/>
                <a:endCxn id="43" idx="1"/>
              </p:cNvCxnSpPr>
              <p:nvPr/>
            </p:nvCxnSpPr>
            <p:spPr>
              <a:xfrm>
                <a:off x="5728401" y="5023086"/>
                <a:ext cx="31222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483CE17E-BAE6-448D-9258-0F8A082EA1EE}"/>
                  </a:ext>
                </a:extLst>
              </p:cNvPr>
              <p:cNvCxnSpPr>
                <a:cxnSpLocks/>
                <a:stCxn id="43" idx="0"/>
                <a:endCxn id="42" idx="2"/>
              </p:cNvCxnSpPr>
              <p:nvPr/>
            </p:nvCxnSpPr>
            <p:spPr>
              <a:xfrm flipV="1">
                <a:off x="7062297" y="4174379"/>
                <a:ext cx="2330" cy="46787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연결선: 꺾임 92">
                <a:extLst>
                  <a:ext uri="{FF2B5EF4-FFF2-40B4-BE49-F238E27FC236}">
                    <a16:creationId xmlns:a16="http://schemas.microsoft.com/office/drawing/2014/main" xmlns="" id="{EFC726A3-4A1F-499B-838B-30C93A0B8AB6}"/>
                  </a:ext>
                </a:extLst>
              </p:cNvPr>
              <p:cNvCxnSpPr>
                <a:cxnSpLocks/>
                <a:stCxn id="43" idx="2"/>
                <a:endCxn id="41" idx="3"/>
              </p:cNvCxnSpPr>
              <p:nvPr/>
            </p:nvCxnSpPr>
            <p:spPr>
              <a:xfrm rot="5400000">
                <a:off x="5724763" y="4576893"/>
                <a:ext cx="510507" cy="216456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94">
                <a:extLst>
                  <a:ext uri="{FF2B5EF4-FFF2-40B4-BE49-F238E27FC236}">
                    <a16:creationId xmlns:a16="http://schemas.microsoft.com/office/drawing/2014/main" xmlns="" id="{605D7D70-FB04-4A18-ADEA-AE15A4A8A66F}"/>
                  </a:ext>
                </a:extLst>
              </p:cNvPr>
              <p:cNvCxnSpPr>
                <a:cxnSpLocks/>
                <a:stCxn id="41" idx="1"/>
                <a:endCxn id="39" idx="2"/>
              </p:cNvCxnSpPr>
              <p:nvPr/>
            </p:nvCxnSpPr>
            <p:spPr>
              <a:xfrm rot="10800000">
                <a:off x="3114003" y="5296212"/>
                <a:ext cx="854145" cy="61821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E5C5F053-0633-4C72-972B-9307D4378B71}"/>
                  </a:ext>
                </a:extLst>
              </p:cNvPr>
              <p:cNvCxnSpPr>
                <a:cxnSpLocks/>
                <a:endCxn id="40" idx="0"/>
              </p:cNvCxnSpPr>
              <p:nvPr/>
            </p:nvCxnSpPr>
            <p:spPr>
              <a:xfrm>
                <a:off x="4954490" y="4333579"/>
                <a:ext cx="0" cy="416381"/>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a16="http://schemas.microsoft.com/office/drawing/2014/main" xmlns="" id="{DED967BD-BF9F-4D16-ACC5-0A1978ADE33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94523" y="5474876"/>
                <a:ext cx="360000" cy="360000"/>
              </a:xfrm>
              <a:prstGeom prst="rect">
                <a:avLst/>
              </a:prstGeom>
            </p:spPr>
          </p:pic>
          <p:pic>
            <p:nvPicPr>
              <p:cNvPr id="52" name="그림 51">
                <a:extLst>
                  <a:ext uri="{FF2B5EF4-FFF2-40B4-BE49-F238E27FC236}">
                    <a16:creationId xmlns:a16="http://schemas.microsoft.com/office/drawing/2014/main" xmlns="" id="{A0F4BB74-51CA-4ED9-9DF2-FB97F4DFD4BF}"/>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94523" y="4282044"/>
                <a:ext cx="360000" cy="360000"/>
              </a:xfrm>
              <a:prstGeom prst="rect">
                <a:avLst/>
              </a:prstGeom>
            </p:spPr>
          </p:pic>
        </p:grpSp>
      </p:grpSp>
      <p:sp>
        <p:nvSpPr>
          <p:cNvPr id="98" name="직사각형 97">
            <a:extLst>
              <a:ext uri="{FF2B5EF4-FFF2-40B4-BE49-F238E27FC236}">
                <a16:creationId xmlns:a16="http://schemas.microsoft.com/office/drawing/2014/main" xmlns="" id="{A9796C35-2F2C-42B0-A24D-2F070F8424F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Batch Learning and Online Learning</a:t>
            </a:r>
          </a:p>
        </p:txBody>
      </p:sp>
    </p:spTree>
    <p:custDataLst>
      <p:tags r:id="rId1"/>
    </p:custDataLst>
    <p:extLst>
      <p:ext uri="{BB962C8B-B14F-4D97-AF65-F5344CB8AC3E}">
        <p14:creationId xmlns:p14="http://schemas.microsoft.com/office/powerpoint/2010/main" val="384388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Instance-based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learns by remembering training samples. It is generalized by comparing new data and learned samples using similarity measurements. </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Model-based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creates a model from a sample and uses it for prediction.</a:t>
            </a:r>
          </a:p>
        </p:txBody>
      </p:sp>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B2768B2B-67D7-4DE5-B5AB-E4FC92B2133C}"/>
              </a:ext>
            </a:extLst>
          </p:cNvPr>
          <p:cNvGrpSpPr/>
          <p:nvPr/>
        </p:nvGrpSpPr>
        <p:grpSpPr>
          <a:xfrm>
            <a:off x="702940" y="2708920"/>
            <a:ext cx="8635058" cy="2673588"/>
            <a:chOff x="702940" y="3131676"/>
            <a:chExt cx="8635058" cy="2673588"/>
          </a:xfrm>
        </p:grpSpPr>
        <p:grpSp>
          <p:nvGrpSpPr>
            <p:cNvPr id="18" name="그룹 17"/>
            <p:cNvGrpSpPr/>
            <p:nvPr/>
          </p:nvGrpSpPr>
          <p:grpSpPr>
            <a:xfrm>
              <a:off x="702940" y="3131676"/>
              <a:ext cx="8635058" cy="2673588"/>
              <a:chOff x="702940" y="2627620"/>
              <a:chExt cx="8635058" cy="2673588"/>
            </a:xfrm>
          </p:grpSpPr>
          <p:sp>
            <p:nvSpPr>
              <p:cNvPr id="19" name="직사각형 18"/>
              <p:cNvSpPr/>
              <p:nvPr/>
            </p:nvSpPr>
            <p:spPr>
              <a:xfrm>
                <a:off x="5198325" y="2788512"/>
                <a:ext cx="4139673" cy="251269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9">
                <a:extLst>
                  <a:ext uri="{FF2B5EF4-FFF2-40B4-BE49-F238E27FC236}">
                    <a16:creationId xmlns:a16="http://schemas.microsoft.com/office/drawing/2014/main" xmlns="" id="{19D09BE8-181E-4B71-8FF9-8CE3E133865B}"/>
                  </a:ext>
                </a:extLst>
              </p:cNvPr>
              <p:cNvSpPr/>
              <p:nvPr/>
            </p:nvSpPr>
            <p:spPr>
              <a:xfrm>
                <a:off x="6103540" y="2627620"/>
                <a:ext cx="229504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Model-based Learning</a:t>
                </a:r>
                <a:endParaRPr lang="ko-KR" altLang="en-US" sz="1600" b="1" dirty="0">
                  <a:solidFill>
                    <a:srgbClr val="1429A0"/>
                  </a:solidFill>
                  <a:latin typeface="SamsungOne 400" pitchFamily="34" charset="0"/>
                  <a:ea typeface="SamsungOne 400" pitchFamily="34" charset="0"/>
                </a:endParaRPr>
              </a:p>
            </p:txBody>
          </p:sp>
          <p:sp>
            <p:nvSpPr>
              <p:cNvPr id="21" name="직사각형 20"/>
              <p:cNvSpPr/>
              <p:nvPr/>
            </p:nvSpPr>
            <p:spPr>
              <a:xfrm>
                <a:off x="702940" y="2788512"/>
                <a:ext cx="4139673" cy="25126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9">
                <a:extLst>
                  <a:ext uri="{FF2B5EF4-FFF2-40B4-BE49-F238E27FC236}">
                    <a16:creationId xmlns:a16="http://schemas.microsoft.com/office/drawing/2014/main" xmlns="" id="{19D09BE8-181E-4B71-8FF9-8CE3E133865B}"/>
                  </a:ext>
                </a:extLst>
              </p:cNvPr>
              <p:cNvSpPr/>
              <p:nvPr/>
            </p:nvSpPr>
            <p:spPr>
              <a:xfrm>
                <a:off x="1548640" y="2627620"/>
                <a:ext cx="244827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Instance-based Learning</a:t>
                </a:r>
                <a:endParaRPr lang="ko-KR" altLang="en-US" sz="1600" b="1" dirty="0">
                  <a:solidFill>
                    <a:srgbClr val="1429A0"/>
                  </a:solidFill>
                  <a:latin typeface="SamsungOne 400" pitchFamily="34" charset="0"/>
                  <a:ea typeface="SamsungOne 400" pitchFamily="34" charset="0"/>
                </a:endParaRPr>
              </a:p>
            </p:txBody>
          </p:sp>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l="8101" t="26179" r="55119" b="19039"/>
              <a:stretch/>
            </p:blipFill>
            <p:spPr>
              <a:xfrm>
                <a:off x="846956" y="3216096"/>
                <a:ext cx="3857391" cy="1956698"/>
              </a:xfrm>
              <a:prstGeom prst="rect">
                <a:avLst/>
              </a:prstGeom>
            </p:spPr>
          </p:pic>
          <p:sp>
            <p:nvSpPr>
              <p:cNvPr id="24" name="TextBox 23">
                <a:extLst>
                  <a:ext uri="{FF2B5EF4-FFF2-40B4-BE49-F238E27FC236}">
                    <a16:creationId xmlns:a16="http://schemas.microsoft.com/office/drawing/2014/main" xmlns="" id="{6C154D4E-2B2C-40C6-9E64-42C488565869}"/>
                  </a:ext>
                </a:extLst>
              </p:cNvPr>
              <p:cNvSpPr txBox="1"/>
              <p:nvPr/>
            </p:nvSpPr>
            <p:spPr>
              <a:xfrm>
                <a:off x="829822" y="3271429"/>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25" name="TextBox 24">
                <a:extLst>
                  <a:ext uri="{FF2B5EF4-FFF2-40B4-BE49-F238E27FC236}">
                    <a16:creationId xmlns:a16="http://schemas.microsoft.com/office/drawing/2014/main" xmlns="" id="{548F56C7-8571-469B-BE33-906AEC0D09D4}"/>
                  </a:ext>
                </a:extLst>
              </p:cNvPr>
              <p:cNvSpPr txBox="1"/>
              <p:nvPr/>
            </p:nvSpPr>
            <p:spPr>
              <a:xfrm>
                <a:off x="3427811" y="5030676"/>
                <a:ext cx="1276536"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sp>
            <p:nvSpPr>
              <p:cNvPr id="26" name="TextBox 25">
                <a:extLst>
                  <a:ext uri="{FF2B5EF4-FFF2-40B4-BE49-F238E27FC236}">
                    <a16:creationId xmlns:a16="http://schemas.microsoft.com/office/drawing/2014/main" xmlns="" id="{74BEC56A-6AE4-48C2-B2B3-D4FD8EC789DE}"/>
                  </a:ext>
                </a:extLst>
              </p:cNvPr>
              <p:cNvSpPr txBox="1"/>
              <p:nvPr/>
            </p:nvSpPr>
            <p:spPr>
              <a:xfrm>
                <a:off x="1999084" y="4477782"/>
                <a:ext cx="792088" cy="1753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xmlns="" id="{2DFDFBDE-AC95-4244-AB3B-577D587A587A}"/>
                  </a:ext>
                </a:extLst>
              </p:cNvPr>
              <p:cNvSpPr txBox="1"/>
              <p:nvPr/>
            </p:nvSpPr>
            <p:spPr>
              <a:xfrm>
                <a:off x="2755676" y="4108637"/>
                <a:ext cx="792088" cy="3385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Training Sample</a:t>
                </a:r>
                <a:endParaRPr lang="ko-KR" altLang="en-US" sz="1100" b="1" dirty="0">
                  <a:solidFill>
                    <a:prstClr val="black">
                      <a:lumMod val="85000"/>
                      <a:lumOff val="15000"/>
                    </a:prstClr>
                  </a:solidFill>
                  <a:latin typeface="SamsungOne 400" panose="020B0503030303020204" pitchFamily="34" charset="0"/>
                </a:endParaRPr>
              </a:p>
            </p:txBody>
          </p:sp>
          <p:pic>
            <p:nvPicPr>
              <p:cNvPr id="31" name="그림 30">
                <a:extLst>
                  <a:ext uri="{FF2B5EF4-FFF2-40B4-BE49-F238E27FC236}">
                    <a16:creationId xmlns:a16="http://schemas.microsoft.com/office/drawing/2014/main" xmlns="" id="{3EE51DED-7D94-4ABF-875E-69697F2E17B0}"/>
                  </a:ext>
                </a:extLst>
              </p:cNvPr>
              <p:cNvPicPr>
                <a:picLocks noChangeAspect="1"/>
              </p:cNvPicPr>
              <p:nvPr/>
            </p:nvPicPr>
            <p:blipFill rotWithShape="1">
              <a:blip r:embed="rId4">
                <a:extLst>
                  <a:ext uri="{28A0092B-C50C-407E-A947-70E740481C1C}">
                    <a14:useLocalDpi xmlns:a14="http://schemas.microsoft.com/office/drawing/2010/main" val="0"/>
                  </a:ext>
                </a:extLst>
              </a:blip>
              <a:srcRect l="61942" t="27848" r="3517" b="18350"/>
              <a:stretch/>
            </p:blipFill>
            <p:spPr>
              <a:xfrm>
                <a:off x="5268211" y="3196102"/>
                <a:ext cx="3787658" cy="2009252"/>
              </a:xfrm>
              <a:prstGeom prst="rect">
                <a:avLst/>
              </a:prstGeom>
            </p:spPr>
          </p:pic>
          <p:sp>
            <p:nvSpPr>
              <p:cNvPr id="34" name="TextBox 33">
                <a:extLst>
                  <a:ext uri="{FF2B5EF4-FFF2-40B4-BE49-F238E27FC236}">
                    <a16:creationId xmlns:a16="http://schemas.microsoft.com/office/drawing/2014/main" xmlns="" id="{93E5A472-362E-4FA3-A612-30DA231FAE76}"/>
                  </a:ext>
                </a:extLst>
              </p:cNvPr>
              <p:cNvSpPr txBox="1"/>
              <p:nvPr/>
            </p:nvSpPr>
            <p:spPr>
              <a:xfrm>
                <a:off x="6853067" y="4125864"/>
                <a:ext cx="792088"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5" name="TextBox 34">
                <a:extLst>
                  <a:ext uri="{FF2B5EF4-FFF2-40B4-BE49-F238E27FC236}">
                    <a16:creationId xmlns:a16="http://schemas.microsoft.com/office/drawing/2014/main" xmlns="" id="{F61CF08D-56E7-44B9-BC29-18864FEF18FD}"/>
                  </a:ext>
                </a:extLst>
              </p:cNvPr>
              <p:cNvSpPr txBox="1"/>
              <p:nvPr/>
            </p:nvSpPr>
            <p:spPr>
              <a:xfrm>
                <a:off x="6662068" y="3196102"/>
                <a:ext cx="521592"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Model</a:t>
                </a:r>
                <a:endParaRPr lang="ko-KR" altLang="en-US" sz="1100" b="1" dirty="0">
                  <a:solidFill>
                    <a:prstClr val="black">
                      <a:lumMod val="85000"/>
                      <a:lumOff val="15000"/>
                    </a:prstClr>
                  </a:solidFill>
                  <a:latin typeface="SamsungOne 400" panose="020B0503030303020204" pitchFamily="34" charset="0"/>
                </a:endParaRPr>
              </a:p>
            </p:txBody>
          </p:sp>
        </p:grpSp>
        <p:sp>
          <p:nvSpPr>
            <p:cNvPr id="37" name="TextBox 36">
              <a:extLst>
                <a:ext uri="{FF2B5EF4-FFF2-40B4-BE49-F238E27FC236}">
                  <a16:creationId xmlns:a16="http://schemas.microsoft.com/office/drawing/2014/main" xmlns="" id="{57D632CA-58F5-AA43-9444-B949BB9709E4}"/>
                </a:ext>
              </a:extLst>
            </p:cNvPr>
            <p:cNvSpPr txBox="1"/>
            <p:nvPr/>
          </p:nvSpPr>
          <p:spPr>
            <a:xfrm>
              <a:off x="5324320" y="3735126"/>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38" name="TextBox 37">
              <a:extLst>
                <a:ext uri="{FF2B5EF4-FFF2-40B4-BE49-F238E27FC236}">
                  <a16:creationId xmlns:a16="http://schemas.microsoft.com/office/drawing/2014/main" xmlns="" id="{039E2302-617A-A24A-8D14-8D316D9CAA87}"/>
                </a:ext>
              </a:extLst>
            </p:cNvPr>
            <p:cNvSpPr txBox="1"/>
            <p:nvPr/>
          </p:nvSpPr>
          <p:spPr>
            <a:xfrm>
              <a:off x="7759724" y="5512232"/>
              <a:ext cx="1296145"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0A51A2FD-1F40-4481-AD96-909803B6A5B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Instance-based Learning Vs. Model-based Learning</a:t>
            </a:r>
          </a:p>
        </p:txBody>
      </p:sp>
    </p:spTree>
    <p:custDataLst>
      <p:tags r:id="rId1"/>
    </p:custDataLst>
    <p:extLst>
      <p:ext uri="{BB962C8B-B14F-4D97-AF65-F5344CB8AC3E}">
        <p14:creationId xmlns:p14="http://schemas.microsoft.com/office/powerpoint/2010/main" val="167478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2" name="직사각형 31">
            <a:extLst>
              <a:ext uri="{FF2B5EF4-FFF2-40B4-BE49-F238E27FC236}">
                <a16:creationId xmlns:a16="http://schemas.microsoft.com/office/drawing/2014/main" xmlns="" id="{74F5AAE3-859E-40E2-97CA-4146D49F9F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2886154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774948" y="2322586"/>
            <a:ext cx="6715579" cy="3813454"/>
            <a:chOff x="900129" y="2189545"/>
            <a:chExt cx="6715579" cy="3813454"/>
          </a:xfrm>
        </p:grpSpPr>
        <p:grpSp>
          <p:nvGrpSpPr>
            <p:cNvPr id="3" name="그룹 2">
              <a:extLst>
                <a:ext uri="{FF2B5EF4-FFF2-40B4-BE49-F238E27FC236}">
                  <a16:creationId xmlns:a16="http://schemas.microsoft.com/office/drawing/2014/main" xmlns="" id="{618D8F7E-5644-4B69-B97A-274391A5D926}"/>
                </a:ext>
              </a:extLst>
            </p:cNvPr>
            <p:cNvGrpSpPr/>
            <p:nvPr/>
          </p:nvGrpSpPr>
          <p:grpSpPr>
            <a:xfrm>
              <a:off x="900129" y="2226805"/>
              <a:ext cx="185994" cy="574783"/>
              <a:chOff x="900129" y="2611950"/>
              <a:chExt cx="185994" cy="574783"/>
            </a:xfrm>
          </p:grpSpPr>
          <p:sp>
            <p:nvSpPr>
              <p:cNvPr id="13" name="아래쪽 화살표 12"/>
              <p:cNvSpPr/>
              <p:nvPr/>
            </p:nvSpPr>
            <p:spPr>
              <a:xfrm>
                <a:off x="900129" y="2611950"/>
                <a:ext cx="185994" cy="57478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900129" y="2814798"/>
                <a:ext cx="185994" cy="169085"/>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p:cNvGrpSpPr/>
            <p:nvPr/>
          </p:nvGrpSpPr>
          <p:grpSpPr>
            <a:xfrm>
              <a:off x="900129" y="2836568"/>
              <a:ext cx="185994" cy="574783"/>
              <a:chOff x="870099" y="2590855"/>
              <a:chExt cx="216024" cy="734343"/>
            </a:xfrm>
          </p:grpSpPr>
          <p:sp>
            <p:nvSpPr>
              <p:cNvPr id="36" name="아래쪽 화살표 35"/>
              <p:cNvSpPr/>
              <p:nvPr/>
            </p:nvSpPr>
            <p:spPr>
              <a:xfrm>
                <a:off x="870099" y="2590855"/>
                <a:ext cx="216024" cy="73434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870099" y="2838698"/>
                <a:ext cx="216024" cy="216024"/>
              </a:xfrm>
              <a:prstGeom prst="ellipse">
                <a:avLst/>
              </a:prstGeom>
              <a:solidFill>
                <a:schemeClr val="bg1"/>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p:cNvGrpSpPr/>
            <p:nvPr/>
          </p:nvGrpSpPr>
          <p:grpSpPr>
            <a:xfrm>
              <a:off x="900129" y="3449218"/>
              <a:ext cx="185994" cy="574783"/>
              <a:chOff x="870099" y="3336886"/>
              <a:chExt cx="216024" cy="734343"/>
            </a:xfrm>
          </p:grpSpPr>
          <p:sp>
            <p:nvSpPr>
              <p:cNvPr id="34" name="아래쪽 화살표 33"/>
              <p:cNvSpPr/>
              <p:nvPr/>
            </p:nvSpPr>
            <p:spPr>
              <a:xfrm>
                <a:off x="870099" y="3336886"/>
                <a:ext cx="216024" cy="734343"/>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870099" y="3554012"/>
                <a:ext cx="216024" cy="216024"/>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p:cNvGrpSpPr/>
            <p:nvPr/>
          </p:nvGrpSpPr>
          <p:grpSpPr>
            <a:xfrm>
              <a:off x="900129" y="4098947"/>
              <a:ext cx="185994" cy="574783"/>
              <a:chOff x="870099" y="4082917"/>
              <a:chExt cx="216024" cy="734343"/>
            </a:xfrm>
          </p:grpSpPr>
          <p:sp>
            <p:nvSpPr>
              <p:cNvPr id="32" name="아래쪽 화살표 31"/>
              <p:cNvSpPr/>
              <p:nvPr/>
            </p:nvSpPr>
            <p:spPr>
              <a:xfrm>
                <a:off x="870099" y="4082917"/>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p:cNvSpPr/>
              <p:nvPr/>
            </p:nvSpPr>
            <p:spPr>
              <a:xfrm>
                <a:off x="870099" y="4342076"/>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 name="그룹 18"/>
            <p:cNvGrpSpPr/>
            <p:nvPr/>
          </p:nvGrpSpPr>
          <p:grpSpPr>
            <a:xfrm>
              <a:off x="900129" y="4750007"/>
              <a:ext cx="185994" cy="574783"/>
              <a:chOff x="870099" y="4828948"/>
              <a:chExt cx="216024" cy="734343"/>
            </a:xfrm>
          </p:grpSpPr>
          <p:sp>
            <p:nvSpPr>
              <p:cNvPr id="30" name="아래쪽 화살표 29"/>
              <p:cNvSpPr/>
              <p:nvPr/>
            </p:nvSpPr>
            <p:spPr>
              <a:xfrm>
                <a:off x="870099" y="4828948"/>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p:cNvSpPr/>
              <p:nvPr/>
            </p:nvSpPr>
            <p:spPr>
              <a:xfrm>
                <a:off x="870099" y="5088107"/>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 name="그룹 3">
              <a:extLst>
                <a:ext uri="{FF2B5EF4-FFF2-40B4-BE49-F238E27FC236}">
                  <a16:creationId xmlns:a16="http://schemas.microsoft.com/office/drawing/2014/main" xmlns="" id="{6B7E6C40-F5B0-4B80-9702-5448494A2984}"/>
                </a:ext>
              </a:extLst>
            </p:cNvPr>
            <p:cNvGrpSpPr/>
            <p:nvPr/>
          </p:nvGrpSpPr>
          <p:grpSpPr>
            <a:xfrm>
              <a:off x="900129" y="5401067"/>
              <a:ext cx="185994" cy="574783"/>
              <a:chOff x="900129" y="5531606"/>
              <a:chExt cx="185994" cy="574783"/>
            </a:xfrm>
          </p:grpSpPr>
          <p:sp>
            <p:nvSpPr>
              <p:cNvPr id="14" name="아래쪽 화살표 13"/>
              <p:cNvSpPr/>
              <p:nvPr/>
            </p:nvSpPr>
            <p:spPr>
              <a:xfrm>
                <a:off x="900129" y="5531606"/>
                <a:ext cx="185994" cy="57478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p:cNvSpPr/>
              <p:nvPr/>
            </p:nvSpPr>
            <p:spPr>
              <a:xfrm>
                <a:off x="900129" y="5734455"/>
                <a:ext cx="185994" cy="169085"/>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a16="http://schemas.microsoft.com/office/drawing/2014/main" xmlns="" id="{D8BF98C4-B566-4812-B5F0-560CFBA969E7}"/>
                </a:ext>
              </a:extLst>
            </p:cNvPr>
            <p:cNvSpPr/>
            <p:nvPr/>
          </p:nvSpPr>
          <p:spPr>
            <a:xfrm>
              <a:off x="1247108" y="218954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2" name="직사각형 21">
              <a:extLst>
                <a:ext uri="{FF2B5EF4-FFF2-40B4-BE49-F238E27FC236}">
                  <a16:creationId xmlns:a16="http://schemas.microsoft.com/office/drawing/2014/main" xmlns="" id="{D8BF98C4-B566-4812-B5F0-560CFBA969E7}"/>
                </a:ext>
              </a:extLst>
            </p:cNvPr>
            <p:cNvSpPr/>
            <p:nvPr/>
          </p:nvSpPr>
          <p:spPr>
            <a:xfrm>
              <a:off x="1247108" y="286775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D8BF98C4-B566-4812-B5F0-560CFBA969E7}"/>
                </a:ext>
              </a:extLst>
            </p:cNvPr>
            <p:cNvSpPr/>
            <p:nvPr/>
          </p:nvSpPr>
          <p:spPr>
            <a:xfrm>
              <a:off x="1247108" y="3507753"/>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D8BF98C4-B566-4812-B5F0-560CFBA969E7}"/>
                </a:ext>
              </a:extLst>
            </p:cNvPr>
            <p:cNvSpPr/>
            <p:nvPr/>
          </p:nvSpPr>
          <p:spPr>
            <a:xfrm>
              <a:off x="1247108" y="422417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D8BF98C4-B566-4812-B5F0-560CFBA969E7}"/>
                </a:ext>
              </a:extLst>
            </p:cNvPr>
            <p:cNvSpPr/>
            <p:nvPr/>
          </p:nvSpPr>
          <p:spPr>
            <a:xfrm>
              <a:off x="1247108" y="490238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D8BF98C4-B566-4812-B5F0-560CFBA969E7}"/>
                </a:ext>
              </a:extLst>
            </p:cNvPr>
            <p:cNvSpPr/>
            <p:nvPr/>
          </p:nvSpPr>
          <p:spPr>
            <a:xfrm>
              <a:off x="1247108" y="5580594"/>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grpSp>
      <p:sp>
        <p:nvSpPr>
          <p:cNvPr id="41" name="직사각형 40">
            <a:extLst>
              <a:ext uri="{FF2B5EF4-FFF2-40B4-BE49-F238E27FC236}">
                <a16:creationId xmlns:a16="http://schemas.microsoft.com/office/drawing/2014/main" xmlns="" id="{DB896CD5-A0B0-4F39-9F23-22CE6C96BB3D}"/>
              </a:ext>
            </a:extLst>
          </p:cNvPr>
          <p:cNvSpPr/>
          <p:nvPr/>
        </p:nvSpPr>
        <p:spPr>
          <a:xfrm>
            <a:off x="449998" y="1375101"/>
            <a:ext cx="9004986"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Machine Learning-based Data Analysis: Plans and Procedures</a:t>
            </a:r>
          </a:p>
        </p:txBody>
      </p:sp>
      <p:sp>
        <p:nvSpPr>
          <p:cNvPr id="44" name="직사각형 43">
            <a:extLst>
              <a:ext uri="{FF2B5EF4-FFF2-40B4-BE49-F238E27FC236}">
                <a16:creationId xmlns:a16="http://schemas.microsoft.com/office/drawing/2014/main" xmlns="" id="{0552648F-C8C7-47A2-89CF-62610787942C}"/>
              </a:ext>
            </a:extLst>
          </p:cNvPr>
          <p:cNvSpPr/>
          <p:nvPr/>
        </p:nvSpPr>
        <p:spPr>
          <a:xfrm>
            <a:off x="558924" y="186130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When performing machine learning-based data analysis, the following procedure is generally followed. </a:t>
            </a:r>
          </a:p>
        </p:txBody>
      </p:sp>
    </p:spTree>
    <p:custDataLst>
      <p:tags r:id="rId1"/>
    </p:custDataLst>
    <p:extLst>
      <p:ext uri="{BB962C8B-B14F-4D97-AF65-F5344CB8AC3E}">
        <p14:creationId xmlns:p14="http://schemas.microsoft.com/office/powerpoint/2010/main" val="65081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6" name="그룹 15"/>
          <p:cNvGrpSpPr/>
          <p:nvPr/>
        </p:nvGrpSpPr>
        <p:grpSpPr>
          <a:xfrm>
            <a:off x="661019" y="1371428"/>
            <a:ext cx="151796" cy="516008"/>
            <a:chOff x="577891" y="1266449"/>
            <a:chExt cx="216024" cy="734343"/>
          </a:xfrm>
        </p:grpSpPr>
        <p:sp>
          <p:nvSpPr>
            <p:cNvPr id="17" name="아래쪽 화살표 16"/>
            <p:cNvSpPr/>
            <p:nvPr/>
          </p:nvSpPr>
          <p:spPr>
            <a:xfrm>
              <a:off x="577891" y="1266449"/>
              <a:ext cx="216024" cy="73434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p:cNvSpPr/>
            <p:nvPr/>
          </p:nvSpPr>
          <p:spPr>
            <a:xfrm>
              <a:off x="577891" y="1525608"/>
              <a:ext cx="216024" cy="216024"/>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직사각형 18">
            <a:extLst>
              <a:ext uri="{FF2B5EF4-FFF2-40B4-BE49-F238E27FC236}">
                <a16:creationId xmlns:a16="http://schemas.microsoft.com/office/drawing/2014/main" xmlns="" id="{D8BF98C4-B566-4812-B5F0-560CFBA969E7}"/>
              </a:ext>
            </a:extLst>
          </p:cNvPr>
          <p:cNvSpPr/>
          <p:nvPr/>
        </p:nvSpPr>
        <p:spPr>
          <a:xfrm>
            <a:off x="954900" y="1422417"/>
            <a:ext cx="55806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0" name="직사각형 19">
            <a:extLst>
              <a:ext uri="{FF2B5EF4-FFF2-40B4-BE49-F238E27FC236}">
                <a16:creationId xmlns:a16="http://schemas.microsoft.com/office/drawing/2014/main" xmlns=""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top priority in machine learning-based data analysis is to </a:t>
            </a:r>
            <a:r>
              <a:rPr lang="en-US" altLang="ko-KR" sz="1300" b="1" dirty="0">
                <a:solidFill>
                  <a:srgbClr val="1429A0"/>
                </a:solidFill>
                <a:latin typeface="SamsungOne 400" panose="020B0503030303020204" pitchFamily="34" charset="0"/>
                <a:ea typeface="SamsungOne 400" panose="020B0503030303020204" pitchFamily="34" charset="0"/>
              </a:rPr>
              <a:t>define the problem to be solved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Identify the problem by repeating the process of understanding the problem you are trying to solve, understanding the business domain, and grasping the concepts of the problem. Through repeatedly redefining the problem and finding solutions, your understanding of the specific purpose and necessary data will become clear.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Also, in the process of defining the problem and brainstorming the required data types, </a:t>
            </a:r>
            <a:r>
              <a:rPr lang="en-US" altLang="ko-KR" sz="1300" b="1" dirty="0">
                <a:solidFill>
                  <a:srgbClr val="1429A0"/>
                </a:solidFill>
                <a:latin typeface="SamsungOne 400" panose="020B0503030303020204" pitchFamily="34" charset="0"/>
                <a:ea typeface="SamsungOne 400" panose="020B0503030303020204" pitchFamily="34" charset="0"/>
              </a:rPr>
              <a:t>it naturally leads to a tentative decision-making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on which machine learning techniques will be applied.</a:t>
            </a:r>
          </a:p>
        </p:txBody>
      </p:sp>
      <p:pic>
        <p:nvPicPr>
          <p:cNvPr id="13" name="그림 12">
            <a:extLst>
              <a:ext uri="{FF2B5EF4-FFF2-40B4-BE49-F238E27FC236}">
                <a16:creationId xmlns:a16="http://schemas.microsoft.com/office/drawing/2014/main" xmlns="" id="{9B3A73A4-434D-47A4-A954-86DCA8DB1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995" y="3861048"/>
            <a:ext cx="1707236" cy="2164532"/>
          </a:xfrm>
          <a:prstGeom prst="rect">
            <a:avLst/>
          </a:prstGeom>
        </p:spPr>
      </p:pic>
    </p:spTree>
    <p:custDataLst>
      <p:tags r:id="rId1"/>
    </p:custDataLst>
    <p:extLst>
      <p:ext uri="{BB962C8B-B14F-4D97-AF65-F5344CB8AC3E}">
        <p14:creationId xmlns:p14="http://schemas.microsoft.com/office/powerpoint/2010/main" val="153259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D8BF98C4-B566-4812-B5F0-560CFBA969E7}"/>
              </a:ext>
            </a:extLst>
          </p:cNvPr>
          <p:cNvSpPr/>
          <p:nvPr/>
        </p:nvSpPr>
        <p:spPr>
          <a:xfrm>
            <a:off x="702941" y="1916832"/>
            <a:ext cx="5184576"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analysis issue is clear, </a:t>
            </a:r>
            <a:r>
              <a:rPr lang="en-US" altLang="ko-KR" sz="1300" b="1" dirty="0">
                <a:solidFill>
                  <a:srgbClr val="1429A0"/>
                </a:solidFill>
                <a:latin typeface="SamsungOne 400" panose="020B0503030303020204" pitchFamily="34" charset="0"/>
                <a:ea typeface="SamsungOne 400" panose="020B0503030303020204" pitchFamily="34" charset="0"/>
              </a:rPr>
              <a:t>necessary data must be collected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data is already given, you may directly consider the appropriate analysis. But even in those cases, additional data may be generated. Collecting necessary data always needs to be considered for proper analysis.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common to extract data from an internal data store (data warehouse or data mart) through SQL or from a Hadoop-based big data platform. Collecting data through web scraping or API may be necessary if external data is required. </a:t>
            </a:r>
          </a:p>
        </p:txBody>
      </p:sp>
      <p:grpSp>
        <p:nvGrpSpPr>
          <p:cNvPr id="3" name="그룹 2">
            <a:extLst>
              <a:ext uri="{FF2B5EF4-FFF2-40B4-BE49-F238E27FC236}">
                <a16:creationId xmlns:a16="http://schemas.microsoft.com/office/drawing/2014/main" xmlns="" id="{9E41AFD8-AA58-47D3-B3A0-7A8DC5B104C7}"/>
              </a:ext>
            </a:extLst>
          </p:cNvPr>
          <p:cNvGrpSpPr/>
          <p:nvPr/>
        </p:nvGrpSpPr>
        <p:grpSpPr>
          <a:xfrm>
            <a:off x="6158798" y="1844822"/>
            <a:ext cx="3076428" cy="4332030"/>
            <a:chOff x="6391572" y="2014256"/>
            <a:chExt cx="3076428" cy="4332030"/>
          </a:xfrm>
        </p:grpSpPr>
        <p:sp>
          <p:nvSpPr>
            <p:cNvPr id="32" name="직사각형 31">
              <a:extLst>
                <a:ext uri="{FF2B5EF4-FFF2-40B4-BE49-F238E27FC236}">
                  <a16:creationId xmlns:a16="http://schemas.microsoft.com/office/drawing/2014/main" xmlns="" id="{37FE5EC9-D623-447E-9F35-886109784984}"/>
                </a:ext>
              </a:extLst>
            </p:cNvPr>
            <p:cNvSpPr/>
            <p:nvPr/>
          </p:nvSpPr>
          <p:spPr>
            <a:xfrm>
              <a:off x="6391572" y="2014256"/>
              <a:ext cx="3076428" cy="433203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5724B0A5-96E6-457E-BCA8-1F809FC5DD23}"/>
                </a:ext>
              </a:extLst>
            </p:cNvPr>
            <p:cNvGrpSpPr/>
            <p:nvPr/>
          </p:nvGrpSpPr>
          <p:grpSpPr>
            <a:xfrm>
              <a:off x="6588083" y="2130220"/>
              <a:ext cx="2653798" cy="4216066"/>
              <a:chOff x="6588083" y="2130220"/>
              <a:chExt cx="2653798" cy="4216066"/>
            </a:xfrm>
          </p:grpSpPr>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3723" t="16364" r="71431" b="6443"/>
              <a:stretch/>
            </p:blipFill>
            <p:spPr>
              <a:xfrm>
                <a:off x="7160483" y="2564904"/>
                <a:ext cx="2019378" cy="3781382"/>
              </a:xfrm>
              <a:prstGeom prst="rect">
                <a:avLst/>
              </a:prstGeom>
            </p:spPr>
          </p:pic>
          <p:sp>
            <p:nvSpPr>
              <p:cNvPr id="20" name="TextBox 19">
                <a:extLst>
                  <a:ext uri="{FF2B5EF4-FFF2-40B4-BE49-F238E27FC236}">
                    <a16:creationId xmlns:a16="http://schemas.microsoft.com/office/drawing/2014/main" xmlns="" id="{741977DA-70D1-684B-A3AF-CC9F46BF2CD5}"/>
                  </a:ext>
                </a:extLst>
              </p:cNvPr>
              <p:cNvSpPr txBox="1"/>
              <p:nvPr/>
            </p:nvSpPr>
            <p:spPr>
              <a:xfrm>
                <a:off x="6704429"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Data Source</a:t>
                </a:r>
              </a:p>
            </p:txBody>
          </p:sp>
          <p:sp>
            <p:nvSpPr>
              <p:cNvPr id="21" name="TextBox 20">
                <a:extLst>
                  <a:ext uri="{FF2B5EF4-FFF2-40B4-BE49-F238E27FC236}">
                    <a16:creationId xmlns:a16="http://schemas.microsoft.com/office/drawing/2014/main" xmlns="" id="{42C0A924-B570-0A4B-9788-647416491D79}"/>
                  </a:ext>
                </a:extLst>
              </p:cNvPr>
              <p:cNvSpPr txBox="1"/>
              <p:nvPr/>
            </p:nvSpPr>
            <p:spPr>
              <a:xfrm>
                <a:off x="6596834" y="3007876"/>
                <a:ext cx="51305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Internal data</a:t>
                </a:r>
                <a:endParaRPr lang="en-US" sz="1100" b="0" dirty="0">
                  <a:solidFill>
                    <a:schemeClr val="tx1"/>
                  </a:solidFill>
                </a:endParaRPr>
              </a:p>
            </p:txBody>
          </p:sp>
          <p:sp>
            <p:nvSpPr>
              <p:cNvPr id="22" name="TextBox 21">
                <a:extLst>
                  <a:ext uri="{FF2B5EF4-FFF2-40B4-BE49-F238E27FC236}">
                    <a16:creationId xmlns:a16="http://schemas.microsoft.com/office/drawing/2014/main" xmlns="" id="{CCBF486C-D409-6941-B3D7-476C76EF9F29}"/>
                  </a:ext>
                </a:extLst>
              </p:cNvPr>
              <p:cNvSpPr txBox="1"/>
              <p:nvPr/>
            </p:nvSpPr>
            <p:spPr>
              <a:xfrm>
                <a:off x="6588083" y="4073884"/>
                <a:ext cx="53152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External data</a:t>
                </a:r>
                <a:endParaRPr lang="en-US" sz="1100" b="0" dirty="0">
                  <a:solidFill>
                    <a:schemeClr val="tx1"/>
                  </a:solidFill>
                </a:endParaRPr>
              </a:p>
            </p:txBody>
          </p:sp>
          <p:sp>
            <p:nvSpPr>
              <p:cNvPr id="25" name="TextBox 24">
                <a:extLst>
                  <a:ext uri="{FF2B5EF4-FFF2-40B4-BE49-F238E27FC236}">
                    <a16:creationId xmlns:a16="http://schemas.microsoft.com/office/drawing/2014/main" xmlns="" id="{26A0D917-C559-3146-B383-58A1FE1BE1F7}"/>
                  </a:ext>
                </a:extLst>
              </p:cNvPr>
              <p:cNvSpPr txBox="1"/>
              <p:nvPr/>
            </p:nvSpPr>
            <p:spPr>
              <a:xfrm>
                <a:off x="8629705" y="3386914"/>
                <a:ext cx="612176" cy="369332"/>
              </a:xfrm>
              <a:prstGeom prst="roundRect">
                <a:avLst/>
              </a:prstGeom>
              <a:solidFill>
                <a:srgbClr val="FFE5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Log </a:t>
                </a:r>
                <a:br>
                  <a:rPr lang="en-US" altLang="ko-KR" sz="1000" dirty="0"/>
                </a:br>
                <a:r>
                  <a:rPr lang="en-US" altLang="ko-KR" sz="1000" dirty="0"/>
                  <a:t>Collector</a:t>
                </a:r>
                <a:endParaRPr lang="en-US" sz="1000" dirty="0"/>
              </a:p>
            </p:txBody>
          </p:sp>
          <p:sp>
            <p:nvSpPr>
              <p:cNvPr id="26" name="TextBox 25">
                <a:extLst>
                  <a:ext uri="{FF2B5EF4-FFF2-40B4-BE49-F238E27FC236}">
                    <a16:creationId xmlns:a16="http://schemas.microsoft.com/office/drawing/2014/main" xmlns="" id="{3425FAD1-2D7D-C14D-AE89-31279CD3507B}"/>
                  </a:ext>
                </a:extLst>
              </p:cNvPr>
              <p:cNvSpPr txBox="1"/>
              <p:nvPr/>
            </p:nvSpPr>
            <p:spPr>
              <a:xfrm>
                <a:off x="8629705" y="3785012"/>
                <a:ext cx="612176" cy="332028"/>
              </a:xfrm>
              <a:prstGeom prst="roundRect">
                <a:avLst/>
              </a:prstGeom>
              <a:solidFill>
                <a:srgbClr val="92D5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Web </a:t>
                </a:r>
                <a:br>
                  <a:rPr lang="en-US" altLang="ko-KR" sz="1000" dirty="0"/>
                </a:br>
                <a:r>
                  <a:rPr lang="en-US" altLang="ko-KR" sz="1000" dirty="0"/>
                  <a:t>Crawling</a:t>
                </a:r>
                <a:endParaRPr lang="en-US" sz="1000" dirty="0"/>
              </a:p>
            </p:txBody>
          </p:sp>
          <p:sp>
            <p:nvSpPr>
              <p:cNvPr id="27" name="TextBox 26">
                <a:extLst>
                  <a:ext uri="{FF2B5EF4-FFF2-40B4-BE49-F238E27FC236}">
                    <a16:creationId xmlns:a16="http://schemas.microsoft.com/office/drawing/2014/main" xmlns="" id="{1AAF11F3-F44D-A947-9809-4E06A14E3D7D}"/>
                  </a:ext>
                </a:extLst>
              </p:cNvPr>
              <p:cNvSpPr txBox="1"/>
              <p:nvPr/>
            </p:nvSpPr>
            <p:spPr>
              <a:xfrm>
                <a:off x="8629705" y="4551724"/>
                <a:ext cx="49212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Sensing</a:t>
                </a:r>
                <a:endParaRPr lang="en-US" sz="1100" b="0" dirty="0">
                  <a:solidFill>
                    <a:schemeClr val="tx1"/>
                  </a:solidFill>
                </a:endParaRPr>
              </a:p>
            </p:txBody>
          </p:sp>
          <p:sp>
            <p:nvSpPr>
              <p:cNvPr id="28" name="TextBox 27">
                <a:extLst>
                  <a:ext uri="{FF2B5EF4-FFF2-40B4-BE49-F238E27FC236}">
                    <a16:creationId xmlns:a16="http://schemas.microsoft.com/office/drawing/2014/main" xmlns="" id="{2E605AAD-A3E8-C34B-B3BC-3FEB9D825A3A}"/>
                  </a:ext>
                </a:extLst>
              </p:cNvPr>
              <p:cNvSpPr txBox="1"/>
              <p:nvPr/>
            </p:nvSpPr>
            <p:spPr>
              <a:xfrm>
                <a:off x="6746908" y="5412513"/>
                <a:ext cx="41357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b="0">
                    <a:solidFill>
                      <a:schemeClr val="tx1"/>
                    </a:solidFill>
                  </a:rPr>
                  <a:t>Media</a:t>
                </a:r>
                <a:endParaRPr lang="en-US" sz="1200" b="0" dirty="0">
                  <a:solidFill>
                    <a:schemeClr val="tx1"/>
                  </a:solidFill>
                </a:endParaRPr>
              </a:p>
            </p:txBody>
          </p:sp>
          <p:sp>
            <p:nvSpPr>
              <p:cNvPr id="29" name="TextBox 28">
                <a:extLst>
                  <a:ext uri="{FF2B5EF4-FFF2-40B4-BE49-F238E27FC236}">
                    <a16:creationId xmlns:a16="http://schemas.microsoft.com/office/drawing/2014/main" xmlns="" id="{D65AE63A-7B8A-4430-8E79-79B19026C13E}"/>
                  </a:ext>
                </a:extLst>
              </p:cNvPr>
              <p:cNvSpPr txBox="1"/>
              <p:nvPr/>
            </p:nvSpPr>
            <p:spPr>
              <a:xfrm>
                <a:off x="8161881"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Collecting</a:t>
                </a:r>
              </a:p>
            </p:txBody>
          </p:sp>
          <p:sp>
            <p:nvSpPr>
              <p:cNvPr id="30" name="TextBox 29">
                <a:extLst>
                  <a:ext uri="{FF2B5EF4-FFF2-40B4-BE49-F238E27FC236}">
                    <a16:creationId xmlns:a16="http://schemas.microsoft.com/office/drawing/2014/main" xmlns="" id="{BE6D8D5A-8179-4223-90E1-24A4680754C3}"/>
                  </a:ext>
                </a:extLst>
              </p:cNvPr>
              <p:cNvSpPr txBox="1"/>
              <p:nvPr/>
            </p:nvSpPr>
            <p:spPr>
              <a:xfrm>
                <a:off x="8380321" y="2753261"/>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31" name="TextBox 30">
                <a:extLst>
                  <a:ext uri="{FF2B5EF4-FFF2-40B4-BE49-F238E27FC236}">
                    <a16:creationId xmlns:a16="http://schemas.microsoft.com/office/drawing/2014/main" xmlns="" id="{7D5B0DED-108C-411F-A908-7156A7B6C801}"/>
                  </a:ext>
                </a:extLst>
              </p:cNvPr>
              <p:cNvSpPr txBox="1"/>
              <p:nvPr/>
            </p:nvSpPr>
            <p:spPr>
              <a:xfrm>
                <a:off x="8380321" y="3713203"/>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23" name="TextBox 22">
                <a:extLst>
                  <a:ext uri="{FF2B5EF4-FFF2-40B4-BE49-F238E27FC236}">
                    <a16:creationId xmlns:a16="http://schemas.microsoft.com/office/drawing/2014/main" xmlns="" id="{704AB710-CFE8-6A4E-A83D-90841C8557FE}"/>
                  </a:ext>
                </a:extLst>
              </p:cNvPr>
              <p:cNvSpPr txBox="1"/>
              <p:nvPr/>
            </p:nvSpPr>
            <p:spPr>
              <a:xfrm>
                <a:off x="8111383" y="2899666"/>
                <a:ext cx="46006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Manual</a:t>
                </a:r>
                <a:endParaRPr lang="en-US" sz="1100" b="0" dirty="0">
                  <a:solidFill>
                    <a:schemeClr val="tx1"/>
                  </a:solidFill>
                </a:endParaRPr>
              </a:p>
            </p:txBody>
          </p:sp>
          <p:sp>
            <p:nvSpPr>
              <p:cNvPr id="24" name="TextBox 23">
                <a:extLst>
                  <a:ext uri="{FF2B5EF4-FFF2-40B4-BE49-F238E27FC236}">
                    <a16:creationId xmlns:a16="http://schemas.microsoft.com/office/drawing/2014/main" xmlns="" id="{ABE65ED2-B822-3444-80B8-A7A3C50B7198}"/>
                  </a:ext>
                </a:extLst>
              </p:cNvPr>
              <p:cNvSpPr txBox="1"/>
              <p:nvPr/>
            </p:nvSpPr>
            <p:spPr>
              <a:xfrm>
                <a:off x="7875591" y="3886996"/>
                <a:ext cx="698909"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Automated</a:t>
                </a:r>
                <a:endParaRPr lang="en-US" sz="1100" b="0" dirty="0">
                  <a:solidFill>
                    <a:schemeClr val="tx1"/>
                  </a:solidFill>
                </a:endParaRPr>
              </a:p>
            </p:txBody>
          </p:sp>
        </p:grpSp>
      </p:grpSp>
      <p:grpSp>
        <p:nvGrpSpPr>
          <p:cNvPr id="4" name="그룹 3"/>
          <p:cNvGrpSpPr/>
          <p:nvPr/>
        </p:nvGrpSpPr>
        <p:grpSpPr>
          <a:xfrm>
            <a:off x="661019" y="1371428"/>
            <a:ext cx="151796" cy="516008"/>
            <a:chOff x="661019" y="1371428"/>
            <a:chExt cx="151796" cy="516008"/>
          </a:xfrm>
        </p:grpSpPr>
        <p:sp>
          <p:nvSpPr>
            <p:cNvPr id="34" name="아래쪽 화살표 33"/>
            <p:cNvSpPr/>
            <p:nvPr/>
          </p:nvSpPr>
          <p:spPr>
            <a:xfrm>
              <a:off x="661019" y="1371428"/>
              <a:ext cx="151796" cy="516008"/>
            </a:xfrm>
            <a:prstGeom prst="downArrow">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661019" y="1553534"/>
              <a:ext cx="151796" cy="151796"/>
            </a:xfrm>
            <a:prstGeom prst="ellipse">
              <a:avLst/>
            </a:prstGeom>
            <a:solidFill>
              <a:schemeClr val="bg1"/>
            </a:solidFill>
            <a:ln w="762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2401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D8BF98C4-B566-4812-B5F0-560CFBA969E7}"/>
              </a:ext>
            </a:extLst>
          </p:cNvPr>
          <p:cNvSpPr/>
          <p:nvPr/>
        </p:nvSpPr>
        <p:spPr>
          <a:xfrm>
            <a:off x="702940" y="191683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necessary data is collected, the data is preprocessed and converted into a form suitable for machine learning. The quality of machine learning-based data analysis results depends on the required techniques or algorithms. Yet, </a:t>
            </a:r>
            <a:r>
              <a:rPr lang="en-US" altLang="ko-KR" sz="1300" b="1" dirty="0">
                <a:solidFill>
                  <a:srgbClr val="1429A0"/>
                </a:solidFill>
                <a:latin typeface="SamsungOne 400" panose="020B0503030303020204" pitchFamily="34" charset="0"/>
                <a:ea typeface="SamsungOne 400" panose="020B0503030303020204" pitchFamily="34" charset="0"/>
              </a:rPr>
              <a:t>data preprocessing, conversion, and search steps are critical as they affect the data quality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fact, like most analyses, this stage can take the most time and effort among machine learning-based data analysis processes.</a:t>
            </a:r>
          </a:p>
        </p:txBody>
      </p:sp>
      <p:pic>
        <p:nvPicPr>
          <p:cNvPr id="19" name="그림 18">
            <a:extLst>
              <a:ext uri="{FF2B5EF4-FFF2-40B4-BE49-F238E27FC236}">
                <a16:creationId xmlns:a16="http://schemas.microsoft.com/office/drawing/2014/main" xmlns="" id="{ED39B67D-B657-42C3-8052-3E14AF311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385" y="3645024"/>
            <a:ext cx="4479934" cy="2477539"/>
          </a:xfrm>
          <a:prstGeom prst="rect">
            <a:avLst/>
          </a:prstGeom>
        </p:spPr>
      </p:pic>
      <p:grpSp>
        <p:nvGrpSpPr>
          <p:cNvPr id="20" name="그룹 19"/>
          <p:cNvGrpSpPr/>
          <p:nvPr/>
        </p:nvGrpSpPr>
        <p:grpSpPr>
          <a:xfrm>
            <a:off x="661019" y="1371428"/>
            <a:ext cx="151796" cy="516008"/>
            <a:chOff x="577891" y="1266449"/>
            <a:chExt cx="216024" cy="734343"/>
          </a:xfrm>
        </p:grpSpPr>
        <p:sp>
          <p:nvSpPr>
            <p:cNvPr id="21" name="아래쪽 화살표 20"/>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9677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69" name="그룹 68">
            <a:extLst>
              <a:ext uri="{FF2B5EF4-FFF2-40B4-BE49-F238E27FC236}">
                <a16:creationId xmlns:a16="http://schemas.microsoft.com/office/drawing/2014/main" xmlns="" id="{482984AE-FB39-428C-A51F-64128BCFD7E4}"/>
              </a:ext>
            </a:extLst>
          </p:cNvPr>
          <p:cNvGrpSpPr/>
          <p:nvPr/>
        </p:nvGrpSpPr>
        <p:grpSpPr>
          <a:xfrm>
            <a:off x="963198" y="2276872"/>
            <a:ext cx="7987509" cy="3031165"/>
            <a:chOff x="845381" y="2131600"/>
            <a:chExt cx="7987509" cy="3031165"/>
          </a:xfrm>
        </p:grpSpPr>
        <p:grpSp>
          <p:nvGrpSpPr>
            <p:cNvPr id="31" name="그룹 30">
              <a:extLst>
                <a:ext uri="{FF2B5EF4-FFF2-40B4-BE49-F238E27FC236}">
                  <a16:creationId xmlns:a16="http://schemas.microsoft.com/office/drawing/2014/main" xmlns="" id="{0745C0D7-03D2-4EE5-B341-11293BEFA4D6}"/>
                </a:ext>
              </a:extLst>
            </p:cNvPr>
            <p:cNvGrpSpPr/>
            <p:nvPr/>
          </p:nvGrpSpPr>
          <p:grpSpPr>
            <a:xfrm>
              <a:off x="845381" y="2131600"/>
              <a:ext cx="7987509" cy="3031165"/>
              <a:chOff x="1051509" y="3211720"/>
              <a:chExt cx="7987509" cy="3031165"/>
            </a:xfrm>
          </p:grpSpPr>
          <p:sp>
            <p:nvSpPr>
              <p:cNvPr id="32" name="타원 31"/>
              <p:cNvSpPr/>
              <p:nvPr/>
            </p:nvSpPr>
            <p:spPr>
              <a:xfrm>
                <a:off x="4219862" y="4004276"/>
                <a:ext cx="1657758" cy="1657758"/>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Data Transformation</a:t>
                </a:r>
                <a:endPar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33" name="그룹 32"/>
              <p:cNvGrpSpPr/>
              <p:nvPr/>
            </p:nvGrpSpPr>
            <p:grpSpPr>
              <a:xfrm>
                <a:off x="6466522" y="3211720"/>
                <a:ext cx="2572496" cy="3031165"/>
                <a:chOff x="6466522" y="3211720"/>
                <a:chExt cx="2572496" cy="3031165"/>
              </a:xfrm>
            </p:grpSpPr>
            <p:sp>
              <p:nvSpPr>
                <p:cNvPr id="44" name="모서리가 둥근 직사각형 43"/>
                <p:cNvSpPr/>
                <p:nvPr/>
              </p:nvSpPr>
              <p:spPr>
                <a:xfrm>
                  <a:off x="6466522" y="3211720"/>
                  <a:ext cx="2572496" cy="1042035"/>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p>
              </p:txBody>
            </p:sp>
            <p:sp>
              <p:nvSpPr>
                <p:cNvPr id="45" name="모서리가 둥근 직사각형 44"/>
                <p:cNvSpPr/>
                <p:nvPr/>
              </p:nvSpPr>
              <p:spPr>
                <a:xfrm>
                  <a:off x="6466522" y="4431537"/>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Factor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PCA</a:t>
                  </a:r>
                </a:p>
              </p:txBody>
            </p:sp>
            <p:sp>
              <p:nvSpPr>
                <p:cNvPr id="46" name="모서리가 둥근 직사각형 45"/>
                <p:cNvSpPr/>
                <p:nvPr/>
              </p:nvSpPr>
              <p:spPr>
                <a:xfrm>
                  <a:off x="6466522"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Signal Data Compression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Fourier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Wavelet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4" name="그룹 33"/>
              <p:cNvGrpSpPr/>
              <p:nvPr/>
            </p:nvGrpSpPr>
            <p:grpSpPr>
              <a:xfrm>
                <a:off x="1051509" y="3211720"/>
                <a:ext cx="2572496" cy="3031121"/>
                <a:chOff x="1051509" y="3211764"/>
                <a:chExt cx="2572496" cy="3031121"/>
              </a:xfrm>
            </p:grpSpPr>
            <p:sp>
              <p:nvSpPr>
                <p:cNvPr id="41" name="모서리가 둥근 직사각형 40"/>
                <p:cNvSpPr/>
                <p:nvPr/>
              </p:nvSpPr>
              <p:spPr>
                <a:xfrm>
                  <a:off x="1051509" y="3211764"/>
                  <a:ext cx="2572496" cy="1014899"/>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Standardization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Normalization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scaling)</a:t>
                  </a:r>
                </a:p>
              </p:txBody>
            </p:sp>
            <p:sp>
              <p:nvSpPr>
                <p:cNvPr id="42" name="모서리가 둥근 직사각형 41"/>
                <p:cNvSpPr/>
                <p:nvPr/>
              </p:nvSpPr>
              <p:spPr>
                <a:xfrm>
                  <a:off x="1051509" y="4325707"/>
                  <a:ext cx="2572496" cy="1014899"/>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Normal Distribution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Log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Square Root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3" name="모서리가 둥근 직사각형 42"/>
                <p:cNvSpPr/>
                <p:nvPr/>
              </p:nvSpPr>
              <p:spPr>
                <a:xfrm>
                  <a:off x="1051509"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Categorization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Discretization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Binarization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cxnSp>
            <p:nvCxnSpPr>
              <p:cNvPr id="35" name="꺾인 연결선 34"/>
              <p:cNvCxnSpPr>
                <a:cxnSpLocks/>
                <a:stCxn id="32" idx="6"/>
                <a:endCxn id="44" idx="1"/>
              </p:cNvCxnSpPr>
              <p:nvPr/>
            </p:nvCxnSpPr>
            <p:spPr>
              <a:xfrm flipV="1">
                <a:off x="5877620" y="3719170"/>
                <a:ext cx="588902"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cxnSpLocks/>
                <a:stCxn id="32" idx="6"/>
                <a:endCxn id="46" idx="1"/>
              </p:cNvCxnSpPr>
              <p:nvPr/>
            </p:nvCxnSpPr>
            <p:spPr>
              <a:xfrm>
                <a:off x="5877620" y="4833155"/>
                <a:ext cx="588902" cy="10081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cxnSpLocks/>
                <a:stCxn id="32" idx="2"/>
                <a:endCxn id="41" idx="3"/>
              </p:cNvCxnSpPr>
              <p:nvPr/>
            </p:nvCxnSpPr>
            <p:spPr>
              <a:xfrm rot="10800000">
                <a:off x="3624006" y="3719171"/>
                <a:ext cx="595857"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꺾인 연결선 39"/>
              <p:cNvCxnSpPr>
                <a:cxnSpLocks/>
                <a:stCxn id="32" idx="2"/>
                <a:endCxn id="43" idx="3"/>
              </p:cNvCxnSpPr>
              <p:nvPr/>
            </p:nvCxnSpPr>
            <p:spPr>
              <a:xfrm rot="10800000" flipV="1">
                <a:off x="3624006" y="4833154"/>
                <a:ext cx="595857" cy="100806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a16="http://schemas.microsoft.com/office/drawing/2014/main" xmlns="" id="{3F905775-A6E0-424B-9210-77C8604D7E2A}"/>
                </a:ext>
              </a:extLst>
            </p:cNvPr>
            <p:cNvCxnSpPr>
              <a:stCxn id="32" idx="2"/>
              <a:endCxn id="42" idx="3"/>
            </p:cNvCxnSpPr>
            <p:nvPr/>
          </p:nvCxnSpPr>
          <p:spPr>
            <a:xfrm flipH="1" flipV="1">
              <a:off x="3417877" y="3752993"/>
              <a:ext cx="595857" cy="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39335172-C081-4363-ABA4-2D582F6D03E9}"/>
                </a:ext>
              </a:extLst>
            </p:cNvPr>
            <p:cNvCxnSpPr>
              <a:cxnSpLocks/>
              <a:stCxn id="32" idx="6"/>
              <a:endCxn id="45" idx="1"/>
            </p:cNvCxnSpPr>
            <p:nvPr/>
          </p:nvCxnSpPr>
          <p:spPr>
            <a:xfrm>
              <a:off x="5671492" y="3753035"/>
              <a:ext cx="588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직사각형 69">
            <a:extLst>
              <a:ext uri="{FF2B5EF4-FFF2-40B4-BE49-F238E27FC236}">
                <a16:creationId xmlns:a16="http://schemas.microsoft.com/office/drawing/2014/main" xmlns="" id="{8F41C86C-F704-4F8A-A05D-F220462704F4}"/>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grpSp>
        <p:nvGrpSpPr>
          <p:cNvPr id="27" name="그룹 26"/>
          <p:cNvGrpSpPr/>
          <p:nvPr/>
        </p:nvGrpSpPr>
        <p:grpSpPr>
          <a:xfrm>
            <a:off x="661019" y="1371428"/>
            <a:ext cx="151796" cy="516008"/>
            <a:chOff x="577891" y="1266449"/>
            <a:chExt cx="216024" cy="734343"/>
          </a:xfrm>
        </p:grpSpPr>
        <p:sp>
          <p:nvSpPr>
            <p:cNvPr id="28" name="아래쪽 화살표 27"/>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852056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954900" y="1422417"/>
            <a:ext cx="45005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D8BF98C4-B566-4812-B5F0-560CFBA969E7}"/>
              </a:ext>
            </a:extLst>
          </p:cNvPr>
          <p:cNvSpPr/>
          <p:nvPr/>
        </p:nvSpPr>
        <p:spPr>
          <a:xfrm>
            <a:off x="702940" y="1916832"/>
            <a:ext cx="8632825" cy="316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numCol="2" spcCol="180000" rtlCol="0" anchor="t">
            <a:no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Normal Distribution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Log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input data represents an inverse function distribution, convert it to a normal distribution using a log.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Square Root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non-normal distribution data into a normal distribution using square roots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Categorization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Discretization: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Categorizing continuous variables into multiple sections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Binarization: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into dummy variables with two values of 0 and 1</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Sampling</a:t>
            </a:r>
            <a:endParaRPr lang="ko-KR" altLang="en-US" sz="1300" b="1" dirty="0">
              <a:solidFill>
                <a:srgbClr val="1429A0"/>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Simple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Systematic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Multistage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Factor Analysis: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Finding common factors by finding potential variables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Principle Component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61019" y="1371428"/>
            <a:ext cx="151796" cy="516008"/>
            <a:chOff x="577891" y="1266449"/>
            <a:chExt cx="216024" cy="734343"/>
          </a:xfrm>
        </p:grpSpPr>
        <p:sp>
          <p:nvSpPr>
            <p:cNvPr id="23" name="아래쪽 화살표 22"/>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0509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35110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BF13B286-9951-48F6-8655-DF26495B58DE}"/>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926295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data preprocessing and searching, this step</a:t>
            </a:r>
            <a:r>
              <a:rPr lang="en-US" altLang="ko-KR" sz="1300" b="1" dirty="0">
                <a:solidFill>
                  <a:srgbClr val="1429A0"/>
                </a:solidFill>
                <a:latin typeface="SamsungOne 400" panose="020B0503030303020204" pitchFamily="34" charset="0"/>
                <a:ea typeface="SamsungOne 400" panose="020B0503030303020204" pitchFamily="34" charset="0"/>
              </a:rPr>
              <a:t> learns data by applying the intended machine learning technique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supervised learning, data can be divided into learning data and verification/evaluation data for model training. Otherwise, model training can be conducted after designing for cross-validation.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self-learning (or unsupervised learning), it is a process of deriving patterns through analysis rather than model training since it does not have a target value. </a:t>
            </a:r>
          </a:p>
        </p:txBody>
      </p:sp>
      <p:grpSp>
        <p:nvGrpSpPr>
          <p:cNvPr id="4" name="그룹 3">
            <a:extLst>
              <a:ext uri="{FF2B5EF4-FFF2-40B4-BE49-F238E27FC236}">
                <a16:creationId xmlns:a16="http://schemas.microsoft.com/office/drawing/2014/main" xmlns="" id="{20A257DB-F827-4BFD-BBCB-26D99E8F18A0}"/>
              </a:ext>
            </a:extLst>
          </p:cNvPr>
          <p:cNvGrpSpPr/>
          <p:nvPr/>
        </p:nvGrpSpPr>
        <p:grpSpPr>
          <a:xfrm>
            <a:off x="2720197" y="3645024"/>
            <a:ext cx="4462430" cy="2397566"/>
            <a:chOff x="2472459" y="3541224"/>
            <a:chExt cx="4462430" cy="2397566"/>
          </a:xfrm>
        </p:grpSpPr>
        <p:sp>
          <p:nvSpPr>
            <p:cNvPr id="24" name="직사각형 23">
              <a:extLst>
                <a:ext uri="{FF2B5EF4-FFF2-40B4-BE49-F238E27FC236}">
                  <a16:creationId xmlns:a16="http://schemas.microsoft.com/office/drawing/2014/main" xmlns="" id="{31068509-73B9-454B-BEE8-753A486F8821}"/>
                </a:ext>
              </a:extLst>
            </p:cNvPr>
            <p:cNvSpPr/>
            <p:nvPr/>
          </p:nvSpPr>
          <p:spPr>
            <a:xfrm>
              <a:off x="2472459" y="3541224"/>
              <a:ext cx="4462430" cy="23975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grpSp>
          <p:nvGrpSpPr>
            <p:cNvPr id="3" name="그룹 2">
              <a:extLst>
                <a:ext uri="{FF2B5EF4-FFF2-40B4-BE49-F238E27FC236}">
                  <a16:creationId xmlns:a16="http://schemas.microsoft.com/office/drawing/2014/main" xmlns="" id="{BF9D156B-C9D5-48E9-A744-98B830F3378F}"/>
                </a:ext>
              </a:extLst>
            </p:cNvPr>
            <p:cNvGrpSpPr/>
            <p:nvPr/>
          </p:nvGrpSpPr>
          <p:grpSpPr>
            <a:xfrm>
              <a:off x="2626561" y="3627790"/>
              <a:ext cx="4053043" cy="2224434"/>
              <a:chOff x="2626561" y="3627790"/>
              <a:chExt cx="4053043" cy="2224434"/>
            </a:xfrm>
          </p:grpSpPr>
          <p:pic>
            <p:nvPicPr>
              <p:cNvPr id="2" name="그림 1"/>
              <p:cNvPicPr>
                <a:picLocks noChangeAspect="1"/>
              </p:cNvPicPr>
              <p:nvPr/>
            </p:nvPicPr>
            <p:blipFill rotWithShape="1">
              <a:blip r:embed="rId4"/>
              <a:srcRect r="6467"/>
              <a:stretch/>
            </p:blipFill>
            <p:spPr>
              <a:xfrm>
                <a:off x="2732733" y="3627790"/>
                <a:ext cx="3946871" cy="2224434"/>
              </a:xfrm>
              <a:prstGeom prst="rect">
                <a:avLst/>
              </a:prstGeom>
            </p:spPr>
          </p:pic>
          <p:sp>
            <p:nvSpPr>
              <p:cNvPr id="20" name="TextBox 19">
                <a:extLst>
                  <a:ext uri="{FF2B5EF4-FFF2-40B4-BE49-F238E27FC236}">
                    <a16:creationId xmlns:a16="http://schemas.microsoft.com/office/drawing/2014/main" xmlns="" id="{41650953-5945-4AF8-97D6-DD277DD85B13}"/>
                  </a:ext>
                </a:extLst>
              </p:cNvPr>
              <p:cNvSpPr txBox="1"/>
              <p:nvPr/>
            </p:nvSpPr>
            <p:spPr>
              <a:xfrm>
                <a:off x="2626561" y="4421723"/>
                <a:ext cx="996994"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Entire Data</a:t>
                </a:r>
              </a:p>
            </p:txBody>
          </p:sp>
          <p:sp>
            <p:nvSpPr>
              <p:cNvPr id="21" name="TextBox 20">
                <a:extLst>
                  <a:ext uri="{FF2B5EF4-FFF2-40B4-BE49-F238E27FC236}">
                    <a16:creationId xmlns:a16="http://schemas.microsoft.com/office/drawing/2014/main" xmlns="" id="{EA847D63-B7EF-4D5B-A7D5-116C5ABB55ED}"/>
                  </a:ext>
                </a:extLst>
              </p:cNvPr>
              <p:cNvSpPr txBox="1"/>
              <p:nvPr/>
            </p:nvSpPr>
            <p:spPr>
              <a:xfrm>
                <a:off x="3740845" y="3717032"/>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train</a:t>
                </a:r>
                <a:r>
                  <a:rPr lang="ko-KR" altLang="en-US" sz="1300" b="0" dirty="0">
                    <a:solidFill>
                      <a:schemeClr val="tx1"/>
                    </a:solidFill>
                  </a:rPr>
                  <a:t> </a:t>
                </a:r>
                <a:r>
                  <a:rPr lang="en-US" altLang="ko-KR" sz="1300" b="0" dirty="0">
                    <a:solidFill>
                      <a:schemeClr val="tx1"/>
                    </a:solidFill>
                  </a:rPr>
                  <a:t>model</a:t>
                </a:r>
              </a:p>
            </p:txBody>
          </p:sp>
          <p:sp>
            <p:nvSpPr>
              <p:cNvPr id="22" name="TextBox 21">
                <a:extLst>
                  <a:ext uri="{FF2B5EF4-FFF2-40B4-BE49-F238E27FC236}">
                    <a16:creationId xmlns:a16="http://schemas.microsoft.com/office/drawing/2014/main" xmlns="" id="{C243DF94-9B59-4B27-BBA2-B0F268A83AD9}"/>
                  </a:ext>
                </a:extLst>
              </p:cNvPr>
              <p:cNvSpPr txBox="1"/>
              <p:nvPr/>
            </p:nvSpPr>
            <p:spPr>
              <a:xfrm>
                <a:off x="3740845" y="4503604"/>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choose model</a:t>
                </a:r>
              </a:p>
            </p:txBody>
          </p:sp>
          <p:sp>
            <p:nvSpPr>
              <p:cNvPr id="23" name="TextBox 22">
                <a:extLst>
                  <a:ext uri="{FF2B5EF4-FFF2-40B4-BE49-F238E27FC236}">
                    <a16:creationId xmlns:a16="http://schemas.microsoft.com/office/drawing/2014/main" xmlns="" id="{286397E1-C38E-43AB-8F08-80B44E79883A}"/>
                  </a:ext>
                </a:extLst>
              </p:cNvPr>
              <p:cNvSpPr txBox="1"/>
              <p:nvPr/>
            </p:nvSpPr>
            <p:spPr>
              <a:xfrm>
                <a:off x="3740845" y="5154559"/>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model test</a:t>
                </a:r>
              </a:p>
            </p:txBody>
          </p:sp>
        </p:grpSp>
      </p:grpSp>
      <p:grpSp>
        <p:nvGrpSpPr>
          <p:cNvPr id="18" name="그룹 17"/>
          <p:cNvGrpSpPr/>
          <p:nvPr/>
        </p:nvGrpSpPr>
        <p:grpSpPr>
          <a:xfrm>
            <a:off x="661019" y="1371428"/>
            <a:ext cx="151796" cy="516008"/>
            <a:chOff x="577891" y="1266449"/>
            <a:chExt cx="216024" cy="734343"/>
          </a:xfrm>
        </p:grpSpPr>
        <p:sp>
          <p:nvSpPr>
            <p:cNvPr id="19" name="아래쪽 화살표 18"/>
            <p:cNvSpPr/>
            <p:nvPr/>
          </p:nvSpPr>
          <p:spPr>
            <a:xfrm>
              <a:off x="577891" y="1266449"/>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577891" y="1525608"/>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16993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machine learning-based learning models tend to produce biased results in training data. Thus, machine learning algorithms </a:t>
            </a:r>
            <a:r>
              <a:rPr lang="en-US" altLang="ko-KR" sz="1300" b="1" dirty="0">
                <a:solidFill>
                  <a:srgbClr val="1429A0"/>
                </a:solidFill>
                <a:latin typeface="SamsungOne 400" panose="020B0503030303020204" pitchFamily="34" charset="0"/>
                <a:ea typeface="SamsungOne 400" panose="020B0503030303020204" pitchFamily="34" charset="0"/>
              </a:rPr>
              <a:t>use evaluation datasets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evaluate the model’s accuracy.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self-learning, it is common not having an evaluation data set. Rather than cross-validation, performance is evaluated with the interpretation of statistics or rules derived from the analysis process.</a:t>
            </a:r>
          </a:p>
        </p:txBody>
      </p:sp>
      <p:sp>
        <p:nvSpPr>
          <p:cNvPr id="40" name="사각형: 둥근 모서리 32">
            <a:extLst>
              <a:ext uri="{FF2B5EF4-FFF2-40B4-BE49-F238E27FC236}">
                <a16:creationId xmlns:a16="http://schemas.microsoft.com/office/drawing/2014/main" xmlns="" id="{3448FAE3-BBE8-4864-941D-6697A0F1E763}"/>
              </a:ext>
            </a:extLst>
          </p:cNvPr>
          <p:cNvSpPr/>
          <p:nvPr/>
        </p:nvSpPr>
        <p:spPr>
          <a:xfrm>
            <a:off x="2301277" y="5372945"/>
            <a:ext cx="4810375" cy="36031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p:txBody>
      </p:sp>
      <p:grpSp>
        <p:nvGrpSpPr>
          <p:cNvPr id="42" name="그룹 41">
            <a:extLst>
              <a:ext uri="{FF2B5EF4-FFF2-40B4-BE49-F238E27FC236}">
                <a16:creationId xmlns:a16="http://schemas.microsoft.com/office/drawing/2014/main" xmlns="" id="{DEF589D1-4D32-48C4-B069-9D6405F4FB78}"/>
              </a:ext>
            </a:extLst>
          </p:cNvPr>
          <p:cNvGrpSpPr/>
          <p:nvPr/>
        </p:nvGrpSpPr>
        <p:grpSpPr>
          <a:xfrm>
            <a:off x="2215107" y="3371719"/>
            <a:ext cx="4896545" cy="1955951"/>
            <a:chOff x="2215107" y="3273249"/>
            <a:chExt cx="4896545" cy="1955951"/>
          </a:xfrm>
        </p:grpSpPr>
        <p:grpSp>
          <p:nvGrpSpPr>
            <p:cNvPr id="43" name="그룹 42">
              <a:extLst>
                <a:ext uri="{FF2B5EF4-FFF2-40B4-BE49-F238E27FC236}">
                  <a16:creationId xmlns:a16="http://schemas.microsoft.com/office/drawing/2014/main" xmlns="" id="{736B06A1-D8AC-4DD3-9773-C8994C74C4A0}"/>
                </a:ext>
              </a:extLst>
            </p:cNvPr>
            <p:cNvGrpSpPr/>
            <p:nvPr/>
          </p:nvGrpSpPr>
          <p:grpSpPr>
            <a:xfrm>
              <a:off x="2215107" y="3273249"/>
              <a:ext cx="4896545" cy="1955951"/>
              <a:chOff x="2215107" y="3273249"/>
              <a:chExt cx="4896545" cy="1955951"/>
            </a:xfrm>
          </p:grpSpPr>
          <p:pic>
            <p:nvPicPr>
              <p:cNvPr id="56" name="그림 55">
                <a:extLst>
                  <a:ext uri="{FF2B5EF4-FFF2-40B4-BE49-F238E27FC236}">
                    <a16:creationId xmlns:a16="http://schemas.microsoft.com/office/drawing/2014/main" xmlns="" id="{6827F89B-2FA2-4674-8AD4-047D044C29B3}"/>
                  </a:ext>
                </a:extLst>
              </p:cNvPr>
              <p:cNvPicPr>
                <a:picLocks noChangeAspect="1"/>
              </p:cNvPicPr>
              <p:nvPr/>
            </p:nvPicPr>
            <p:blipFill rotWithShape="1">
              <a:blip r:embed="rId4"/>
              <a:srcRect l="14269" t="6539" r="23341" b="11457"/>
              <a:stretch/>
            </p:blipFill>
            <p:spPr>
              <a:xfrm>
                <a:off x="2215107" y="3273249"/>
                <a:ext cx="4896545" cy="1955951"/>
              </a:xfrm>
              <a:prstGeom prst="rect">
                <a:avLst/>
              </a:prstGeom>
            </p:spPr>
          </p:pic>
          <p:sp>
            <p:nvSpPr>
              <p:cNvPr id="57" name="TextBox 56">
                <a:extLst>
                  <a:ext uri="{FF2B5EF4-FFF2-40B4-BE49-F238E27FC236}">
                    <a16:creationId xmlns:a16="http://schemas.microsoft.com/office/drawing/2014/main" xmlns="" id="{F4B800EF-0E95-4957-848C-93CA761134D7}"/>
                  </a:ext>
                </a:extLst>
              </p:cNvPr>
              <p:cNvSpPr txBox="1"/>
              <p:nvPr/>
            </p:nvSpPr>
            <p:spPr>
              <a:xfrm>
                <a:off x="2652713" y="402054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58" name="TextBox 57">
                <a:extLst>
                  <a:ext uri="{FF2B5EF4-FFF2-40B4-BE49-F238E27FC236}">
                    <a16:creationId xmlns:a16="http://schemas.microsoft.com/office/drawing/2014/main" xmlns="" id="{A94E7CFD-42E0-4320-89E8-F7B11C62D1FD}"/>
                  </a:ext>
                </a:extLst>
              </p:cNvPr>
              <p:cNvSpPr txBox="1"/>
              <p:nvPr/>
            </p:nvSpPr>
            <p:spPr>
              <a:xfrm>
                <a:off x="2652713" y="4422782"/>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59" name="TextBox 58">
                <a:extLst>
                  <a:ext uri="{FF2B5EF4-FFF2-40B4-BE49-F238E27FC236}">
                    <a16:creationId xmlns:a16="http://schemas.microsoft.com/office/drawing/2014/main" xmlns="" id="{D344FCB2-0A1E-4E2E-9AB2-38636744C9DF}"/>
                  </a:ext>
                </a:extLst>
              </p:cNvPr>
              <p:cNvSpPr txBox="1"/>
              <p:nvPr/>
            </p:nvSpPr>
            <p:spPr>
              <a:xfrm>
                <a:off x="2652713" y="485392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0" name="TextBox 59">
                <a:extLst>
                  <a:ext uri="{FF2B5EF4-FFF2-40B4-BE49-F238E27FC236}">
                    <a16:creationId xmlns:a16="http://schemas.microsoft.com/office/drawing/2014/main" xmlns="" id="{EFDB70E1-19D4-4098-AC48-44A616CF0880}"/>
                  </a:ext>
                </a:extLst>
              </p:cNvPr>
              <p:cNvSpPr txBox="1"/>
              <p:nvPr/>
            </p:nvSpPr>
            <p:spPr>
              <a:xfrm>
                <a:off x="5060633" y="3670942"/>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61" name="TextBox 60">
                <a:extLst>
                  <a:ext uri="{FF2B5EF4-FFF2-40B4-BE49-F238E27FC236}">
                    <a16:creationId xmlns:a16="http://schemas.microsoft.com/office/drawing/2014/main" xmlns="" id="{AB0BF411-C842-40A4-8AC4-9C2D7D815FE8}"/>
                  </a:ext>
                </a:extLst>
              </p:cNvPr>
              <p:cNvSpPr txBox="1"/>
              <p:nvPr/>
            </p:nvSpPr>
            <p:spPr>
              <a:xfrm>
                <a:off x="6173153" y="3665200"/>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2" name="TextBox 61">
                <a:extLst>
                  <a:ext uri="{FF2B5EF4-FFF2-40B4-BE49-F238E27FC236}">
                    <a16:creationId xmlns:a16="http://schemas.microsoft.com/office/drawing/2014/main" xmlns="" id="{A06A4680-C321-427E-9E21-67EB8E96A56B}"/>
                  </a:ext>
                </a:extLst>
              </p:cNvPr>
              <p:cNvSpPr txBox="1"/>
              <p:nvPr/>
            </p:nvSpPr>
            <p:spPr>
              <a:xfrm>
                <a:off x="4018866" y="3666812"/>
                <a:ext cx="334639"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63" name="TextBox 62">
                <a:extLst>
                  <a:ext uri="{FF2B5EF4-FFF2-40B4-BE49-F238E27FC236}">
                    <a16:creationId xmlns:a16="http://schemas.microsoft.com/office/drawing/2014/main" xmlns="" id="{7A713884-EBF3-4C03-984B-B129B2FE304E}"/>
                  </a:ext>
                </a:extLst>
              </p:cNvPr>
              <p:cNvSpPr txBox="1"/>
              <p:nvPr/>
            </p:nvSpPr>
            <p:spPr>
              <a:xfrm>
                <a:off x="4973131" y="3363909"/>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True/Actual</a:t>
                </a:r>
              </a:p>
            </p:txBody>
          </p:sp>
          <p:sp>
            <p:nvSpPr>
              <p:cNvPr id="64" name="TextBox 63">
                <a:extLst>
                  <a:ext uri="{FF2B5EF4-FFF2-40B4-BE49-F238E27FC236}">
                    <a16:creationId xmlns:a16="http://schemas.microsoft.com/office/drawing/2014/main" xmlns="" id="{841F74C7-B870-4292-9B2E-DF6509B0002F}"/>
                  </a:ext>
                </a:extLst>
              </p:cNvPr>
              <p:cNvSpPr txBox="1"/>
              <p:nvPr/>
            </p:nvSpPr>
            <p:spPr>
              <a:xfrm rot="5400000">
                <a:off x="1905795" y="4440687"/>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Predicted</a:t>
                </a:r>
              </a:p>
            </p:txBody>
          </p:sp>
          <p:sp>
            <p:nvSpPr>
              <p:cNvPr id="65" name="TextBox 64">
                <a:extLst>
                  <a:ext uri="{FF2B5EF4-FFF2-40B4-BE49-F238E27FC236}">
                    <a16:creationId xmlns:a16="http://schemas.microsoft.com/office/drawing/2014/main" xmlns="" id="{AE7B8946-2CB6-4F35-9435-52F4E2C9DFE0}"/>
                  </a:ext>
                </a:extLst>
              </p:cNvPr>
              <p:cNvSpPr txBox="1"/>
              <p:nvPr/>
            </p:nvSpPr>
            <p:spPr>
              <a:xfrm>
                <a:off x="4282350" y="4031283"/>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4</a:t>
                </a:r>
              </a:p>
            </p:txBody>
          </p:sp>
          <p:sp>
            <p:nvSpPr>
              <p:cNvPr id="66" name="TextBox 65">
                <a:extLst>
                  <a:ext uri="{FF2B5EF4-FFF2-40B4-BE49-F238E27FC236}">
                    <a16:creationId xmlns:a16="http://schemas.microsoft.com/office/drawing/2014/main" xmlns="" id="{B338D93B-2814-44CC-A4AF-9B54B3E83D71}"/>
                  </a:ext>
                </a:extLst>
              </p:cNvPr>
              <p:cNvSpPr txBox="1"/>
              <p:nvPr/>
            </p:nvSpPr>
            <p:spPr>
              <a:xfrm>
                <a:off x="530739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a:solidFill>
                      <a:schemeClr val="tx1"/>
                    </a:solidFill>
                  </a:rPr>
                  <a:t>6</a:t>
                </a:r>
                <a:endParaRPr lang="en-US" altLang="ko-KR" sz="1300" dirty="0">
                  <a:solidFill>
                    <a:schemeClr val="tx1"/>
                  </a:solidFill>
                </a:endParaRPr>
              </a:p>
            </p:txBody>
          </p:sp>
          <p:sp>
            <p:nvSpPr>
              <p:cNvPr id="67" name="TextBox 66">
                <a:extLst>
                  <a:ext uri="{FF2B5EF4-FFF2-40B4-BE49-F238E27FC236}">
                    <a16:creationId xmlns:a16="http://schemas.microsoft.com/office/drawing/2014/main" xmlns="" id="{B4EF2751-7F26-49A7-A885-7DF3C1BCB3BA}"/>
                  </a:ext>
                </a:extLst>
              </p:cNvPr>
              <p:cNvSpPr txBox="1"/>
              <p:nvPr/>
            </p:nvSpPr>
            <p:spPr>
              <a:xfrm>
                <a:off x="641991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3</a:t>
                </a:r>
              </a:p>
            </p:txBody>
          </p:sp>
          <p:sp>
            <p:nvSpPr>
              <p:cNvPr id="68" name="TextBox 67">
                <a:extLst>
                  <a:ext uri="{FF2B5EF4-FFF2-40B4-BE49-F238E27FC236}">
                    <a16:creationId xmlns:a16="http://schemas.microsoft.com/office/drawing/2014/main" xmlns="" id="{0A0CE288-8836-4208-9C3B-2CC993F8B50C}"/>
                  </a:ext>
                </a:extLst>
              </p:cNvPr>
              <p:cNvSpPr txBox="1"/>
              <p:nvPr/>
            </p:nvSpPr>
            <p:spPr>
              <a:xfrm>
                <a:off x="4282350"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69" name="TextBox 68">
                <a:extLst>
                  <a:ext uri="{FF2B5EF4-FFF2-40B4-BE49-F238E27FC236}">
                    <a16:creationId xmlns:a16="http://schemas.microsoft.com/office/drawing/2014/main" xmlns="" id="{7BFEBEA6-817F-45ED-95E8-B5502A87EDA4}"/>
                  </a:ext>
                </a:extLst>
              </p:cNvPr>
              <p:cNvSpPr txBox="1"/>
              <p:nvPr/>
            </p:nvSpPr>
            <p:spPr>
              <a:xfrm>
                <a:off x="5307393" y="4428594"/>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0" name="TextBox 69">
                <a:extLst>
                  <a:ext uri="{FF2B5EF4-FFF2-40B4-BE49-F238E27FC236}">
                    <a16:creationId xmlns:a16="http://schemas.microsoft.com/office/drawing/2014/main" xmlns="" id="{56E726DE-1DF9-4BBC-B1A4-D44EB42269BA}"/>
                  </a:ext>
                </a:extLst>
              </p:cNvPr>
              <p:cNvSpPr txBox="1"/>
              <p:nvPr/>
            </p:nvSpPr>
            <p:spPr>
              <a:xfrm>
                <a:off x="6419913"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0</a:t>
                </a:r>
              </a:p>
            </p:txBody>
          </p:sp>
          <p:sp>
            <p:nvSpPr>
              <p:cNvPr id="71" name="TextBox 70">
                <a:extLst>
                  <a:ext uri="{FF2B5EF4-FFF2-40B4-BE49-F238E27FC236}">
                    <a16:creationId xmlns:a16="http://schemas.microsoft.com/office/drawing/2014/main" xmlns="" id="{4DF16428-0DA5-4439-89E4-B639F8479F6A}"/>
                  </a:ext>
                </a:extLst>
              </p:cNvPr>
              <p:cNvSpPr txBox="1"/>
              <p:nvPr/>
            </p:nvSpPr>
            <p:spPr>
              <a:xfrm>
                <a:off x="4282350"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72" name="TextBox 71">
                <a:extLst>
                  <a:ext uri="{FF2B5EF4-FFF2-40B4-BE49-F238E27FC236}">
                    <a16:creationId xmlns:a16="http://schemas.microsoft.com/office/drawing/2014/main" xmlns="" id="{BE54F770-EF42-4CB7-AFB9-1D9B1BC098C1}"/>
                  </a:ext>
                </a:extLst>
              </p:cNvPr>
              <p:cNvSpPr txBox="1"/>
              <p:nvPr/>
            </p:nvSpPr>
            <p:spPr>
              <a:xfrm>
                <a:off x="5307393"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3" name="TextBox 72">
                <a:extLst>
                  <a:ext uri="{FF2B5EF4-FFF2-40B4-BE49-F238E27FC236}">
                    <a16:creationId xmlns:a16="http://schemas.microsoft.com/office/drawing/2014/main" xmlns="" id="{E7C5DF20-DC01-43BE-BE26-A5988C64C6BB}"/>
                  </a:ext>
                </a:extLst>
              </p:cNvPr>
              <p:cNvSpPr txBox="1"/>
              <p:nvPr/>
            </p:nvSpPr>
            <p:spPr>
              <a:xfrm>
                <a:off x="6419913" y="4854080"/>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6</a:t>
                </a:r>
              </a:p>
            </p:txBody>
          </p:sp>
        </p:grpSp>
        <p:sp>
          <p:nvSpPr>
            <p:cNvPr id="44" name="직사각형 43">
              <a:extLst>
                <a:ext uri="{FF2B5EF4-FFF2-40B4-BE49-F238E27FC236}">
                  <a16:creationId xmlns:a16="http://schemas.microsoft.com/office/drawing/2014/main" xmlns="" id="{74B420DD-6758-4631-952A-F88B9D762A2E}"/>
                </a:ext>
              </a:extLst>
            </p:cNvPr>
            <p:cNvSpPr/>
            <p:nvPr/>
          </p:nvSpPr>
          <p:spPr>
            <a:xfrm>
              <a:off x="2991789" y="3978111"/>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xmlns="" id="{7CC175DF-1203-4C2B-917E-4BBBFC824620}"/>
                </a:ext>
              </a:extLst>
            </p:cNvPr>
            <p:cNvSpPr/>
            <p:nvPr/>
          </p:nvSpPr>
          <p:spPr>
            <a:xfrm>
              <a:off x="3025879" y="4377858"/>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xmlns="" id="{E7C54C1E-E343-4383-8567-CFF8535AB998}"/>
                </a:ext>
              </a:extLst>
            </p:cNvPr>
            <p:cNvSpPr/>
            <p:nvPr/>
          </p:nvSpPr>
          <p:spPr>
            <a:xfrm>
              <a:off x="3031657" y="4823365"/>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xmlns="" id="{967202DE-FBC8-475F-ADC6-E97890633A8B}"/>
                </a:ext>
              </a:extLst>
            </p:cNvPr>
            <p:cNvSpPr/>
            <p:nvPr/>
          </p:nvSpPr>
          <p:spPr>
            <a:xfrm>
              <a:off x="4314289" y="3638747"/>
              <a:ext cx="417967" cy="2639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xmlns="" id="{0B13503F-DDFA-4937-B577-C37027CB1EFD}"/>
                </a:ext>
              </a:extLst>
            </p:cNvPr>
            <p:cNvSpPr/>
            <p:nvPr/>
          </p:nvSpPr>
          <p:spPr>
            <a:xfrm>
              <a:off x="5411989" y="3657601"/>
              <a:ext cx="413596" cy="242278"/>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직사각형 48">
              <a:extLst>
                <a:ext uri="{FF2B5EF4-FFF2-40B4-BE49-F238E27FC236}">
                  <a16:creationId xmlns:a16="http://schemas.microsoft.com/office/drawing/2014/main" xmlns="" id="{D3CC9F8C-9144-43C5-AE12-F26105775D9C}"/>
                </a:ext>
              </a:extLst>
            </p:cNvPr>
            <p:cNvSpPr/>
            <p:nvPr/>
          </p:nvSpPr>
          <p:spPr>
            <a:xfrm>
              <a:off x="6527635" y="3649681"/>
              <a:ext cx="413596" cy="242081"/>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xmlns="" id="{A388495E-D50B-4E55-AE17-4C6A6E7B4D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628" y="4000296"/>
              <a:ext cx="223060" cy="223060"/>
            </a:xfrm>
            <a:prstGeom prst="rect">
              <a:avLst/>
            </a:prstGeom>
          </p:spPr>
        </p:pic>
        <p:pic>
          <p:nvPicPr>
            <p:cNvPr id="51" name="그림 50">
              <a:extLst>
                <a:ext uri="{FF2B5EF4-FFF2-40B4-BE49-F238E27FC236}">
                  <a16:creationId xmlns:a16="http://schemas.microsoft.com/office/drawing/2014/main" xmlns="" id="{25425F6C-E933-4DC5-9974-24E2EA7674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9914" y="4383464"/>
              <a:ext cx="295782" cy="295782"/>
            </a:xfrm>
            <a:prstGeom prst="rect">
              <a:avLst/>
            </a:prstGeom>
          </p:spPr>
        </p:pic>
        <p:pic>
          <p:nvPicPr>
            <p:cNvPr id="52" name="그림 51">
              <a:extLst>
                <a:ext uri="{FF2B5EF4-FFF2-40B4-BE49-F238E27FC236}">
                  <a16:creationId xmlns:a16="http://schemas.microsoft.com/office/drawing/2014/main" xmlns="" id="{7EC02B50-F504-46A3-8E80-0C8568305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8672" y="4788724"/>
              <a:ext cx="303905" cy="303905"/>
            </a:xfrm>
            <a:prstGeom prst="rect">
              <a:avLst/>
            </a:prstGeom>
          </p:spPr>
        </p:pic>
        <p:pic>
          <p:nvPicPr>
            <p:cNvPr id="53" name="그림 52">
              <a:extLst>
                <a:ext uri="{FF2B5EF4-FFF2-40B4-BE49-F238E27FC236}">
                  <a16:creationId xmlns:a16="http://schemas.microsoft.com/office/drawing/2014/main" xmlns="" id="{91061C68-0D3F-47B7-9543-0D937E9AA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3505" y="3663326"/>
              <a:ext cx="223060" cy="223060"/>
            </a:xfrm>
            <a:prstGeom prst="rect">
              <a:avLst/>
            </a:prstGeom>
          </p:spPr>
        </p:pic>
        <p:pic>
          <p:nvPicPr>
            <p:cNvPr id="54" name="그림 53">
              <a:extLst>
                <a:ext uri="{FF2B5EF4-FFF2-40B4-BE49-F238E27FC236}">
                  <a16:creationId xmlns:a16="http://schemas.microsoft.com/office/drawing/2014/main" xmlns="" id="{A65267F4-1B15-42F5-AED1-07A57E0F22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992" y="3630773"/>
              <a:ext cx="295782" cy="295782"/>
            </a:xfrm>
            <a:prstGeom prst="rect">
              <a:avLst/>
            </a:prstGeom>
          </p:spPr>
        </p:pic>
        <p:pic>
          <p:nvPicPr>
            <p:cNvPr id="55" name="그림 54">
              <a:extLst>
                <a:ext uri="{FF2B5EF4-FFF2-40B4-BE49-F238E27FC236}">
                  <a16:creationId xmlns:a16="http://schemas.microsoft.com/office/drawing/2014/main" xmlns="" id="{7F7E71AC-D208-4943-9282-54A52D306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5868" y="3621372"/>
              <a:ext cx="303905" cy="303905"/>
            </a:xfrm>
            <a:prstGeom prst="rect">
              <a:avLst/>
            </a:prstGeom>
          </p:spPr>
        </p:pic>
      </p:grpSp>
      <p:grpSp>
        <p:nvGrpSpPr>
          <p:cNvPr id="74" name="그룹 73"/>
          <p:cNvGrpSpPr/>
          <p:nvPr/>
        </p:nvGrpSpPr>
        <p:grpSpPr>
          <a:xfrm>
            <a:off x="661019" y="1371428"/>
            <a:ext cx="151796" cy="516008"/>
            <a:chOff x="577891" y="1266449"/>
            <a:chExt cx="216024" cy="734343"/>
          </a:xfrm>
        </p:grpSpPr>
        <p:sp>
          <p:nvSpPr>
            <p:cNvPr id="75" name="아래쪽 화살표 74"/>
            <p:cNvSpPr/>
            <p:nvPr/>
          </p:nvSpPr>
          <p:spPr>
            <a:xfrm>
              <a:off x="577891" y="1266449"/>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p:cNvSpPr/>
            <p:nvPr/>
          </p:nvSpPr>
          <p:spPr>
            <a:xfrm>
              <a:off x="577891" y="1525608"/>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60069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D8BF98C4-B566-4812-B5F0-560CFBA969E7}"/>
              </a:ext>
            </a:extLst>
          </p:cNvPr>
          <p:cNvSpPr/>
          <p:nvPr/>
        </p:nvSpPr>
        <p:spPr>
          <a:xfrm>
            <a:off x="954900" y="1422417"/>
            <a:ext cx="63007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D8BF98C4-B566-4812-B5F0-560CFBA969E7}"/>
              </a:ext>
            </a:extLst>
          </p:cNvPr>
          <p:cNvSpPr/>
          <p:nvPr/>
        </p:nvSpPr>
        <p:spPr>
          <a:xfrm>
            <a:off x="702940" y="1916832"/>
            <a:ext cx="8632825" cy="2956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issue that needs a single machine learning analysis process is rarely solved at once. </a:t>
            </a:r>
            <a:r>
              <a:rPr lang="en-US" altLang="ko-KR" sz="1300" b="1" dirty="0">
                <a:solidFill>
                  <a:srgbClr val="1429A0"/>
                </a:solidFill>
                <a:latin typeface="SamsungOne 400" panose="020B0503030303020204" pitchFamily="34" charset="0"/>
                <a:ea typeface="SamsungOne 400" panose="020B0503030303020204" pitchFamily="34" charset="0"/>
              </a:rPr>
              <a:t>The model’s performance is improved by continuously changing model parameters and prediction methods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Sometimes, other algorithms are applied to compare the performance with the initial algorithms.</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Judging model performance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judgment on how satisfactory the model performance is can vary depending on the issue or business domain. In any case, there is no absolute criterion to judge that the model performance has improved sufficiently.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Improving model performance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Analysts should compare and apply various algorithms and change parameters and prediction methods even within the same algorithm. They need to seek to improve model performance until they are considered satisfactory.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Application of the satisfied model to the market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derived results satisfy the model after this process, it can be applied to the initial business issue. Additional development for automation or system linkage may be required in some cases.</a:t>
            </a:r>
          </a:p>
        </p:txBody>
      </p:sp>
      <p:pic>
        <p:nvPicPr>
          <p:cNvPr id="19" name="그림 18">
            <a:extLst>
              <a:ext uri="{FF2B5EF4-FFF2-40B4-BE49-F238E27FC236}">
                <a16:creationId xmlns:a16="http://schemas.microsoft.com/office/drawing/2014/main" xmlns="" id="{2D359EC0-AFE0-4209-9A3B-8ADDB13511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2849" y1="86546" x2="55786" y2="89357"/>
                      </a14:backgroundRemoval>
                    </a14:imgEffect>
                  </a14:imgLayer>
                </a14:imgProps>
              </a:ext>
            </a:extLst>
          </a:blip>
          <a:stretch>
            <a:fillRect/>
          </a:stretch>
        </p:blipFill>
        <p:spPr>
          <a:xfrm>
            <a:off x="3947330" y="4725144"/>
            <a:ext cx="2144044" cy="1584176"/>
          </a:xfrm>
          <a:prstGeom prst="rect">
            <a:avLst/>
          </a:prstGeom>
        </p:spPr>
      </p:pic>
      <p:grpSp>
        <p:nvGrpSpPr>
          <p:cNvPr id="18" name="그룹 17"/>
          <p:cNvGrpSpPr/>
          <p:nvPr/>
        </p:nvGrpSpPr>
        <p:grpSpPr>
          <a:xfrm>
            <a:off x="661019" y="1371428"/>
            <a:ext cx="151796" cy="516008"/>
            <a:chOff x="577891" y="1266449"/>
            <a:chExt cx="216024" cy="734343"/>
          </a:xfrm>
        </p:grpSpPr>
        <p:sp>
          <p:nvSpPr>
            <p:cNvPr id="20" name="아래쪽 화살표 19"/>
            <p:cNvSpPr/>
            <p:nvPr/>
          </p:nvSpPr>
          <p:spPr>
            <a:xfrm>
              <a:off x="577891" y="1266449"/>
              <a:ext cx="216024" cy="73434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577891" y="1525608"/>
              <a:ext cx="216024" cy="216024"/>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15077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3" name="직사각형 32">
            <a:extLst>
              <a:ext uri="{FF2B5EF4-FFF2-40B4-BE49-F238E27FC236}">
                <a16:creationId xmlns:a16="http://schemas.microsoft.com/office/drawing/2014/main" xmlns="" id="{2CAFE075-FBBA-4960-A260-BBCDF3C0920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3184705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3" name="그룹 22">
            <a:extLst>
              <a:ext uri="{FF2B5EF4-FFF2-40B4-BE49-F238E27FC236}">
                <a16:creationId xmlns:a16="http://schemas.microsoft.com/office/drawing/2014/main" xmlns="" id="{E69F09C3-F1F3-4DBB-9C84-40ADCE2E8A56}"/>
              </a:ext>
            </a:extLst>
          </p:cNvPr>
          <p:cNvGrpSpPr/>
          <p:nvPr/>
        </p:nvGrpSpPr>
        <p:grpSpPr>
          <a:xfrm>
            <a:off x="2071092" y="3466356"/>
            <a:ext cx="6048672" cy="2626940"/>
            <a:chOff x="1782615" y="3206996"/>
            <a:chExt cx="6480720" cy="2814579"/>
          </a:xfrm>
        </p:grpSpPr>
        <p:sp>
          <p:nvSpPr>
            <p:cNvPr id="24" name="직사각형 23"/>
            <p:cNvSpPr/>
            <p:nvPr/>
          </p:nvSpPr>
          <p:spPr>
            <a:xfrm>
              <a:off x="1782615" y="3360550"/>
              <a:ext cx="6480720" cy="26610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9">
              <a:extLst>
                <a:ext uri="{FF2B5EF4-FFF2-40B4-BE49-F238E27FC236}">
                  <a16:creationId xmlns:a16="http://schemas.microsoft.com/office/drawing/2014/main" xmlns="" id="{19D09BE8-181E-4B71-8FF9-8CE3E133865B}"/>
                </a:ext>
              </a:extLst>
            </p:cNvPr>
            <p:cNvSpPr/>
            <p:nvPr/>
          </p:nvSpPr>
          <p:spPr>
            <a:xfrm>
              <a:off x="3721562" y="3206996"/>
              <a:ext cx="2458684" cy="362736"/>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Traditional Approach</a:t>
              </a:r>
              <a:endParaRPr lang="ko-KR" altLang="en-US" sz="1600" b="1" dirty="0">
                <a:solidFill>
                  <a:srgbClr val="1429A0"/>
                </a:solidFill>
                <a:latin typeface="SamsungOne 400" pitchFamily="34" charset="0"/>
                <a:ea typeface="SamsungOne 400" pitchFamily="34" charset="0"/>
              </a:endParaRPr>
            </a:p>
          </p:txBody>
        </p:sp>
        <p:grpSp>
          <p:nvGrpSpPr>
            <p:cNvPr id="26" name="그룹 25">
              <a:extLst>
                <a:ext uri="{FF2B5EF4-FFF2-40B4-BE49-F238E27FC236}">
                  <a16:creationId xmlns:a16="http://schemas.microsoft.com/office/drawing/2014/main" xmlns="" id="{B98BAAC6-9016-4005-98ED-0AA084CC5A08}"/>
                </a:ext>
              </a:extLst>
            </p:cNvPr>
            <p:cNvGrpSpPr/>
            <p:nvPr/>
          </p:nvGrpSpPr>
          <p:grpSpPr>
            <a:xfrm>
              <a:off x="1926630" y="3561716"/>
              <a:ext cx="6254541" cy="2248039"/>
              <a:chOff x="1926630" y="3561716"/>
              <a:chExt cx="6254541" cy="2248039"/>
            </a:xfrm>
          </p:grpSpPr>
          <p:sp>
            <p:nvSpPr>
              <p:cNvPr id="30" name="직사각형 29">
                <a:extLst>
                  <a:ext uri="{FF2B5EF4-FFF2-40B4-BE49-F238E27FC236}">
                    <a16:creationId xmlns:a16="http://schemas.microsoft.com/office/drawing/2014/main" xmlns="" id="{67D11F71-D86A-4F56-B480-EA69BCAA0733}"/>
                  </a:ext>
                </a:extLst>
              </p:cNvPr>
              <p:cNvSpPr/>
              <p:nvPr/>
            </p:nvSpPr>
            <p:spPr>
              <a:xfrm>
                <a:off x="6626846" y="3561716"/>
                <a:ext cx="1008112" cy="396794"/>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1" name="순서도: 판단 30">
                <a:extLst>
                  <a:ext uri="{FF2B5EF4-FFF2-40B4-BE49-F238E27FC236}">
                    <a16:creationId xmlns:a16="http://schemas.microsoft.com/office/drawing/2014/main" xmlns="" id="{1946C441-AF32-4E06-A2CD-B4191A2586EC}"/>
                  </a:ext>
                </a:extLst>
              </p:cNvPr>
              <p:cNvSpPr/>
              <p:nvPr/>
            </p:nvSpPr>
            <p:spPr>
              <a:xfrm>
                <a:off x="6092940" y="4562822"/>
                <a:ext cx="2088231"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2" name="직선 화살표 연결선 31">
                <a:extLst>
                  <a:ext uri="{FF2B5EF4-FFF2-40B4-BE49-F238E27FC236}">
                    <a16:creationId xmlns:a16="http://schemas.microsoft.com/office/drawing/2014/main" xmlns="" id="{F60EB5CE-64B7-4440-9577-F4C20F59000F}"/>
                  </a:ext>
                </a:extLst>
              </p:cNvPr>
              <p:cNvCxnSpPr>
                <a:cxnSpLocks/>
                <a:stCxn id="31" idx="0"/>
                <a:endCxn id="30" idx="2"/>
              </p:cNvCxnSpPr>
              <p:nvPr/>
            </p:nvCxnSpPr>
            <p:spPr>
              <a:xfrm flipH="1" flipV="1">
                <a:off x="7130902" y="3958510"/>
                <a:ext cx="6154" cy="60431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a16="http://schemas.microsoft.com/office/drawing/2014/main" xmlns="" id="{E554F08B-4DA0-4B9F-BC89-4BB4FFB0720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4223" y="5189414"/>
                <a:ext cx="360000" cy="360000"/>
              </a:xfrm>
              <a:prstGeom prst="rect">
                <a:avLst/>
              </a:prstGeom>
            </p:spPr>
          </p:pic>
          <p:pic>
            <p:nvPicPr>
              <p:cNvPr id="34" name="그림 33">
                <a:extLst>
                  <a:ext uri="{FF2B5EF4-FFF2-40B4-BE49-F238E27FC236}">
                    <a16:creationId xmlns:a16="http://schemas.microsoft.com/office/drawing/2014/main" xmlns="" id="{469AE2DD-FF27-41C3-BB9B-114C9347D00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4223" y="4133076"/>
                <a:ext cx="360000" cy="360000"/>
              </a:xfrm>
              <a:prstGeom prst="rect">
                <a:avLst/>
              </a:prstGeom>
            </p:spPr>
          </p:pic>
          <p:sp>
            <p:nvSpPr>
              <p:cNvPr id="35" name="직사각형 34">
                <a:extLst>
                  <a:ext uri="{FF2B5EF4-FFF2-40B4-BE49-F238E27FC236}">
                    <a16:creationId xmlns:a16="http://schemas.microsoft.com/office/drawing/2014/main" xmlns="" id="{D4563CB3-FB14-4AD9-A4C2-205BC82F04F1}"/>
                  </a:ext>
                </a:extLst>
              </p:cNvPr>
              <p:cNvSpPr/>
              <p:nvPr/>
            </p:nvSpPr>
            <p:spPr>
              <a:xfrm>
                <a:off x="4248536" y="5449755"/>
                <a:ext cx="1459370" cy="360000"/>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6" name="직사각형 35">
                <a:extLst>
                  <a:ext uri="{FF2B5EF4-FFF2-40B4-BE49-F238E27FC236}">
                    <a16:creationId xmlns:a16="http://schemas.microsoft.com/office/drawing/2014/main" xmlns="" id="{F5A78C7B-8F77-4434-88D0-5F4A91EC7FE1}"/>
                  </a:ext>
                </a:extLst>
              </p:cNvPr>
              <p:cNvSpPr/>
              <p:nvPr/>
            </p:nvSpPr>
            <p:spPr>
              <a:xfrm>
                <a:off x="1926630" y="4562822"/>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7" name="직사각형 36">
                <a:extLst>
                  <a:ext uri="{FF2B5EF4-FFF2-40B4-BE49-F238E27FC236}">
                    <a16:creationId xmlns:a16="http://schemas.microsoft.com/office/drawing/2014/main" xmlns="" id="{6983C5C5-DC2D-42D2-B226-1ED6DEB625DF}"/>
                  </a:ext>
                </a:extLst>
              </p:cNvPr>
              <p:cNvSpPr/>
              <p:nvPr/>
            </p:nvSpPr>
            <p:spPr>
              <a:xfrm>
                <a:off x="4239018" y="4562822"/>
                <a:ext cx="1459370" cy="546252"/>
              </a:xfrm>
              <a:prstGeom prst="rect">
                <a:avLst/>
              </a:prstGeom>
              <a:solidFill>
                <a:schemeClr val="accent4">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Making Rules</a:t>
                </a:r>
                <a:endParaRPr lang="ko-KR" altLang="en-US" sz="1400" b="1" dirty="0">
                  <a:latin typeface="SamsungOne 400" panose="020B0503030303020204" pitchFamily="34" charset="0"/>
                </a:endParaRPr>
              </a:p>
            </p:txBody>
          </p:sp>
          <p:cxnSp>
            <p:nvCxnSpPr>
              <p:cNvPr id="38" name="연결선: 꺾임 29">
                <a:extLst>
                  <a:ext uri="{FF2B5EF4-FFF2-40B4-BE49-F238E27FC236}">
                    <a16:creationId xmlns:a16="http://schemas.microsoft.com/office/drawing/2014/main" xmlns="" id="{886FE5F2-8B67-44ED-A5C7-17E32EA4AD40}"/>
                  </a:ext>
                </a:extLst>
              </p:cNvPr>
              <p:cNvCxnSpPr>
                <a:cxnSpLocks/>
                <a:stCxn id="31" idx="2"/>
                <a:endCxn id="35" idx="3"/>
              </p:cNvCxnSpPr>
              <p:nvPr/>
            </p:nvCxnSpPr>
            <p:spPr>
              <a:xfrm rot="5400000">
                <a:off x="6162141" y="4654839"/>
                <a:ext cx="520681" cy="1429150"/>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1">
                <a:extLst>
                  <a:ext uri="{FF2B5EF4-FFF2-40B4-BE49-F238E27FC236}">
                    <a16:creationId xmlns:a16="http://schemas.microsoft.com/office/drawing/2014/main" xmlns="" id="{97CBA39F-C4F7-4C84-85EE-105FF7E1F522}"/>
                  </a:ext>
                </a:extLst>
              </p:cNvPr>
              <p:cNvCxnSpPr>
                <a:cxnSpLocks/>
                <a:stCxn id="35" idx="1"/>
                <a:endCxn id="36" idx="2"/>
              </p:cNvCxnSpPr>
              <p:nvPr/>
            </p:nvCxnSpPr>
            <p:spPr>
              <a:xfrm rot="10800000">
                <a:off x="2781658" y="5109075"/>
                <a:ext cx="1466879" cy="52068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DE1AFF40-300A-4C90-84AF-C0F3D314AC3A}"/>
                  </a:ext>
                </a:extLst>
              </p:cNvPr>
              <p:cNvCxnSpPr>
                <a:cxnSpLocks/>
                <a:stCxn id="36" idx="3"/>
                <a:endCxn id="37" idx="1"/>
              </p:cNvCxnSpPr>
              <p:nvPr/>
            </p:nvCxnSpPr>
            <p:spPr>
              <a:xfrm>
                <a:off x="3636683" y="4835948"/>
                <a:ext cx="60233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5C989ADC-76FE-42DA-9519-3E9E12F4F837}"/>
                  </a:ext>
                </a:extLst>
              </p:cNvPr>
              <p:cNvCxnSpPr>
                <a:cxnSpLocks/>
                <a:stCxn id="37" idx="3"/>
                <a:endCxn id="31" idx="1"/>
              </p:cNvCxnSpPr>
              <p:nvPr/>
            </p:nvCxnSpPr>
            <p:spPr>
              <a:xfrm>
                <a:off x="5698388" y="4835948"/>
                <a:ext cx="394552"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그룹 1"/>
          <p:cNvGrpSpPr/>
          <p:nvPr/>
        </p:nvGrpSpPr>
        <p:grpSpPr>
          <a:xfrm>
            <a:off x="558924" y="1879047"/>
            <a:ext cx="9180558" cy="1496519"/>
            <a:chOff x="558924" y="1816596"/>
            <a:chExt cx="9180558" cy="1496519"/>
          </a:xfrm>
        </p:grpSpPr>
        <p:sp>
          <p:nvSpPr>
            <p:cNvPr id="19" name="직사각형 18">
              <a:extLst>
                <a:ext uri="{FF2B5EF4-FFF2-40B4-BE49-F238E27FC236}">
                  <a16:creationId xmlns:a16="http://schemas.microsoft.com/office/drawing/2014/main" xmlns="" id="{D8BF98C4-B566-4812-B5F0-560CFBA969E7}"/>
                </a:ext>
              </a:extLst>
            </p:cNvPr>
            <p:cNvSpPr/>
            <p:nvPr/>
          </p:nvSpPr>
          <p:spPr>
            <a:xfrm>
              <a:off x="702940" y="2064843"/>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traditional programming techniques, the rules become longer and more complex, making them very difficult to maintain. However, spam filters based on machine learning techniques detect patterns that appear more frequently in spam mail. They automatically learn which words and phrases are good criteria for judging spam.</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suitable for fields that are too complex or have no known algorithms in traditional ways (e.g., speech recognition).</a:t>
              </a:r>
            </a:p>
          </p:txBody>
        </p:sp>
        <p:sp>
          <p:nvSpPr>
            <p:cNvPr id="43" name="직사각형 42">
              <a:extLst>
                <a:ext uri="{FF2B5EF4-FFF2-40B4-BE49-F238E27FC236}">
                  <a16:creationId xmlns:a16="http://schemas.microsoft.com/office/drawing/2014/main" xmlns="" id="{4C065641-3666-4F94-9243-1B1A99D79ED7}"/>
                </a:ext>
              </a:extLst>
            </p:cNvPr>
            <p:cNvSpPr/>
            <p:nvPr/>
          </p:nvSpPr>
          <p:spPr>
            <a:xfrm>
              <a:off x="558924" y="1816596"/>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Why Use Machine Learning?</a:t>
              </a:r>
            </a:p>
          </p:txBody>
        </p:sp>
      </p:grpSp>
      <p:sp>
        <p:nvSpPr>
          <p:cNvPr id="27" name="직사각형 26">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Reasons For Machine Learning</a:t>
            </a:r>
          </a:p>
        </p:txBody>
      </p:sp>
    </p:spTree>
    <p:custDataLst>
      <p:tags r:id="rId1"/>
    </p:custDataLst>
    <p:extLst>
      <p:ext uri="{BB962C8B-B14F-4D97-AF65-F5344CB8AC3E}">
        <p14:creationId xmlns:p14="http://schemas.microsoft.com/office/powerpoint/2010/main" val="2415164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Existing solutions require a lot of manual adjustment and rules. ML: One machine learning model can simplify the code and increase performance compared to traditional methods.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Complex problems cannot not be solved in traditional ways. ML: Solutions can be found with the best machine learning techniques.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Fluid Environment: Machine learning systems can adapt to new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Gain insight from complex problems and large amounts of data. </a:t>
            </a: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77" name="그룹 76">
            <a:extLst>
              <a:ext uri="{FF2B5EF4-FFF2-40B4-BE49-F238E27FC236}">
                <a16:creationId xmlns:a16="http://schemas.microsoft.com/office/drawing/2014/main" xmlns="" id="{5A39F92F-46E5-4A7D-B9EA-50C1A6C2230B}"/>
              </a:ext>
            </a:extLst>
          </p:cNvPr>
          <p:cNvGrpSpPr/>
          <p:nvPr/>
        </p:nvGrpSpPr>
        <p:grpSpPr>
          <a:xfrm>
            <a:off x="1711052" y="3419573"/>
            <a:ext cx="6480720" cy="2836376"/>
            <a:chOff x="1711052" y="3212976"/>
            <a:chExt cx="6480720" cy="2836376"/>
          </a:xfrm>
        </p:grpSpPr>
        <p:sp>
          <p:nvSpPr>
            <p:cNvPr id="25" name="직사각형 24">
              <a:extLst>
                <a:ext uri="{FF2B5EF4-FFF2-40B4-BE49-F238E27FC236}">
                  <a16:creationId xmlns:a16="http://schemas.microsoft.com/office/drawing/2014/main" xmlns="" id="{14EAA062-CC6E-4270-8801-C65F97B7FBFF}"/>
                </a:ext>
              </a:extLst>
            </p:cNvPr>
            <p:cNvSpPr/>
            <p:nvPr/>
          </p:nvSpPr>
          <p:spPr>
            <a:xfrm>
              <a:off x="1711052" y="3369352"/>
              <a:ext cx="6480720" cy="268000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9">
              <a:extLst>
                <a:ext uri="{FF2B5EF4-FFF2-40B4-BE49-F238E27FC236}">
                  <a16:creationId xmlns:a16="http://schemas.microsoft.com/office/drawing/2014/main" xmlns="" id="{D2495B91-1C60-4A0A-B532-5646D202E89E}"/>
                </a:ext>
              </a:extLst>
            </p:cNvPr>
            <p:cNvSpPr/>
            <p:nvPr/>
          </p:nvSpPr>
          <p:spPr>
            <a:xfrm>
              <a:off x="3439244" y="3212976"/>
              <a:ext cx="2883838"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Machine Learning Approach</a:t>
              </a:r>
              <a:endParaRPr lang="ko-KR" altLang="en-US" sz="1600" b="1" dirty="0">
                <a:solidFill>
                  <a:srgbClr val="1429A0"/>
                </a:solidFill>
                <a:latin typeface="SamsungOne 400" pitchFamily="34" charset="0"/>
                <a:ea typeface="SamsungOne 400" pitchFamily="34" charset="0"/>
              </a:endParaRPr>
            </a:p>
          </p:txBody>
        </p:sp>
        <p:sp>
          <p:nvSpPr>
            <p:cNvPr id="31" name="직사각형 30">
              <a:extLst>
                <a:ext uri="{FF2B5EF4-FFF2-40B4-BE49-F238E27FC236}">
                  <a16:creationId xmlns:a16="http://schemas.microsoft.com/office/drawing/2014/main" xmlns="" id="{ABEC83D2-72AA-4D63-89D9-D6A52CB4DCAE}"/>
                </a:ext>
              </a:extLst>
            </p:cNvPr>
            <p:cNvSpPr/>
            <p:nvPr/>
          </p:nvSpPr>
          <p:spPr>
            <a:xfrm>
              <a:off x="6566182" y="3674828"/>
              <a:ext cx="1008112" cy="499705"/>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2" name="순서도: 판단 31">
              <a:extLst>
                <a:ext uri="{FF2B5EF4-FFF2-40B4-BE49-F238E27FC236}">
                  <a16:creationId xmlns:a16="http://schemas.microsoft.com/office/drawing/2014/main" xmlns="" id="{5282F1C4-0830-4E25-A3D6-58365A8E91A5}"/>
                </a:ext>
              </a:extLst>
            </p:cNvPr>
            <p:cNvSpPr/>
            <p:nvPr/>
          </p:nvSpPr>
          <p:spPr>
            <a:xfrm>
              <a:off x="6021377" y="4778846"/>
              <a:ext cx="2097724"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3" name="직선 화살표 연결선 32">
              <a:extLst>
                <a:ext uri="{FF2B5EF4-FFF2-40B4-BE49-F238E27FC236}">
                  <a16:creationId xmlns:a16="http://schemas.microsoft.com/office/drawing/2014/main" xmlns="" id="{5CB8E906-2692-44A7-9FB9-D637EF3DF65D}"/>
                </a:ext>
              </a:extLst>
            </p:cNvPr>
            <p:cNvCxnSpPr>
              <a:cxnSpLocks/>
              <a:stCxn id="32" idx="0"/>
              <a:endCxn id="31" idx="2"/>
            </p:cNvCxnSpPr>
            <p:nvPr/>
          </p:nvCxnSpPr>
          <p:spPr>
            <a:xfrm flipH="1" flipV="1">
              <a:off x="7070238" y="4174533"/>
              <a:ext cx="1" cy="60431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4" name="그림 33">
              <a:extLst>
                <a:ext uri="{FF2B5EF4-FFF2-40B4-BE49-F238E27FC236}">
                  <a16:creationId xmlns:a16="http://schemas.microsoft.com/office/drawing/2014/main" xmlns="" id="{5B0D98BB-678A-4D8E-AD1C-3D3D3477BE7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9168" y="5381000"/>
              <a:ext cx="360000" cy="360000"/>
            </a:xfrm>
            <a:prstGeom prst="rect">
              <a:avLst/>
            </a:prstGeom>
          </p:spPr>
        </p:pic>
        <p:pic>
          <p:nvPicPr>
            <p:cNvPr id="35" name="그림 34">
              <a:extLst>
                <a:ext uri="{FF2B5EF4-FFF2-40B4-BE49-F238E27FC236}">
                  <a16:creationId xmlns:a16="http://schemas.microsoft.com/office/drawing/2014/main" xmlns="" id="{90A0B535-3C63-428C-BE93-DB9E57DB77E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69168" y="4343896"/>
              <a:ext cx="360000" cy="360000"/>
            </a:xfrm>
            <a:prstGeom prst="rect">
              <a:avLst/>
            </a:prstGeom>
          </p:spPr>
        </p:pic>
        <p:sp>
          <p:nvSpPr>
            <p:cNvPr id="36" name="직사각형 35">
              <a:extLst>
                <a:ext uri="{FF2B5EF4-FFF2-40B4-BE49-F238E27FC236}">
                  <a16:creationId xmlns:a16="http://schemas.microsoft.com/office/drawing/2014/main" xmlns="" id="{45BD441F-89EF-4EB7-8C0B-180C7706EEE5}"/>
                </a:ext>
              </a:extLst>
            </p:cNvPr>
            <p:cNvSpPr/>
            <p:nvPr/>
          </p:nvSpPr>
          <p:spPr>
            <a:xfrm>
              <a:off x="4176973" y="5532783"/>
              <a:ext cx="1455758" cy="359293"/>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7" name="직사각형 36">
              <a:extLst>
                <a:ext uri="{FF2B5EF4-FFF2-40B4-BE49-F238E27FC236}">
                  <a16:creationId xmlns:a16="http://schemas.microsoft.com/office/drawing/2014/main" xmlns="" id="{A2A80229-7EF6-4BA1-A4B7-61DDD7D5E533}"/>
                </a:ext>
              </a:extLst>
            </p:cNvPr>
            <p:cNvSpPr/>
            <p:nvPr/>
          </p:nvSpPr>
          <p:spPr>
            <a:xfrm>
              <a:off x="1855067" y="4778846"/>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8" name="직사각형 37">
              <a:extLst>
                <a:ext uri="{FF2B5EF4-FFF2-40B4-BE49-F238E27FC236}">
                  <a16:creationId xmlns:a16="http://schemas.microsoft.com/office/drawing/2014/main" xmlns="" id="{5856A050-3C39-41CC-99A8-1C11151CB851}"/>
                </a:ext>
              </a:extLst>
            </p:cNvPr>
            <p:cNvSpPr/>
            <p:nvPr/>
          </p:nvSpPr>
          <p:spPr>
            <a:xfrm>
              <a:off x="3902200" y="4778846"/>
              <a:ext cx="1724626" cy="546252"/>
            </a:xfrm>
            <a:prstGeom prst="rec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Machine Learning Algorithm Training</a:t>
              </a:r>
              <a:endParaRPr lang="ko-KR" altLang="en-US" sz="1400" b="1" dirty="0">
                <a:latin typeface="SamsungOne 400" panose="020B0503030303020204" pitchFamily="34" charset="0"/>
              </a:endParaRPr>
            </a:p>
          </p:txBody>
        </p:sp>
        <p:cxnSp>
          <p:nvCxnSpPr>
            <p:cNvPr id="39" name="연결선: 꺾임 34">
              <a:extLst>
                <a:ext uri="{FF2B5EF4-FFF2-40B4-BE49-F238E27FC236}">
                  <a16:creationId xmlns:a16="http://schemas.microsoft.com/office/drawing/2014/main" xmlns="" id="{F7D774EE-0A86-4352-8FC1-DE24C945BE1D}"/>
                </a:ext>
              </a:extLst>
            </p:cNvPr>
            <p:cNvCxnSpPr>
              <a:cxnSpLocks/>
              <a:stCxn id="32" idx="2"/>
              <a:endCxn id="36" idx="3"/>
            </p:cNvCxnSpPr>
            <p:nvPr/>
          </p:nvCxnSpPr>
          <p:spPr>
            <a:xfrm rot="5400000">
              <a:off x="6157819" y="4800010"/>
              <a:ext cx="387332" cy="1437508"/>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연결선: 꺾임 35">
              <a:extLst>
                <a:ext uri="{FF2B5EF4-FFF2-40B4-BE49-F238E27FC236}">
                  <a16:creationId xmlns:a16="http://schemas.microsoft.com/office/drawing/2014/main" xmlns="" id="{D8253FE8-789F-4A65-920C-9C377FE03866}"/>
                </a:ext>
              </a:extLst>
            </p:cNvPr>
            <p:cNvCxnSpPr>
              <a:cxnSpLocks/>
              <a:stCxn id="36" idx="1"/>
              <a:endCxn id="37" idx="2"/>
            </p:cNvCxnSpPr>
            <p:nvPr/>
          </p:nvCxnSpPr>
          <p:spPr>
            <a:xfrm rot="10800000">
              <a:off x="2710095" y="5325098"/>
              <a:ext cx="1466879" cy="38733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210AFA0E-BDB2-458F-BBB0-E5437C4CAD20}"/>
                </a:ext>
              </a:extLst>
            </p:cNvPr>
            <p:cNvCxnSpPr>
              <a:cxnSpLocks/>
              <a:stCxn id="37" idx="3"/>
              <a:endCxn id="38" idx="1"/>
            </p:cNvCxnSpPr>
            <p:nvPr/>
          </p:nvCxnSpPr>
          <p:spPr>
            <a:xfrm>
              <a:off x="3565120" y="5051972"/>
              <a:ext cx="33708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0E23DF40-5E0E-4F17-B7F8-8E78116DA009}"/>
                </a:ext>
              </a:extLst>
            </p:cNvPr>
            <p:cNvCxnSpPr>
              <a:cxnSpLocks/>
              <a:stCxn id="38" idx="3"/>
              <a:endCxn id="32" idx="1"/>
            </p:cNvCxnSpPr>
            <p:nvPr/>
          </p:nvCxnSpPr>
          <p:spPr>
            <a:xfrm>
              <a:off x="5626826" y="5051972"/>
              <a:ext cx="39455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a:extLst>
                <a:ext uri="{FF2B5EF4-FFF2-40B4-BE49-F238E27FC236}">
                  <a16:creationId xmlns:a16="http://schemas.microsoft.com/office/drawing/2014/main" xmlns="" id="{D5FD9216-7DA0-4843-8AE7-A00B8D89B496}"/>
                </a:ext>
              </a:extLst>
            </p:cNvPr>
            <p:cNvGrpSpPr/>
            <p:nvPr/>
          </p:nvGrpSpPr>
          <p:grpSpPr>
            <a:xfrm>
              <a:off x="4061127" y="3674829"/>
              <a:ext cx="1406771" cy="823497"/>
              <a:chOff x="9573782" y="3466198"/>
              <a:chExt cx="1406771" cy="823497"/>
            </a:xfrm>
          </p:grpSpPr>
          <p:sp>
            <p:nvSpPr>
              <p:cNvPr id="45" name="순서도: 데이터 44">
                <a:extLst>
                  <a:ext uri="{FF2B5EF4-FFF2-40B4-BE49-F238E27FC236}">
                    <a16:creationId xmlns:a16="http://schemas.microsoft.com/office/drawing/2014/main" xmlns="" id="{5114C31D-51A5-4873-8625-8ACA4A28DADD}"/>
                  </a:ext>
                </a:extLst>
              </p:cNvPr>
              <p:cNvSpPr/>
              <p:nvPr/>
            </p:nvSpPr>
            <p:spPr>
              <a:xfrm>
                <a:off x="9573782" y="3466198"/>
                <a:ext cx="1406771" cy="823497"/>
              </a:xfrm>
              <a:prstGeom prst="flowChartInputOutpu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ko-KR" sz="1400" b="1" dirty="0">
                    <a:latin typeface="SamsungOne 400" panose="020B0503030303020204" pitchFamily="34" charset="0"/>
                  </a:rPr>
                  <a:t>Data</a:t>
                </a:r>
                <a:endParaRPr lang="ko-KR" altLang="en-US" sz="1400" b="1"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0D71DE1A-EBF0-4F77-BA0F-B2867ACFFD14}"/>
                  </a:ext>
                </a:extLst>
              </p:cNvPr>
              <p:cNvCxnSpPr/>
              <p:nvPr/>
            </p:nvCxnSpPr>
            <p:spPr>
              <a:xfrm flipV="1">
                <a:off x="9957546" y="3540410"/>
                <a:ext cx="0" cy="454194"/>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574BD105-EE32-40A1-9F89-4814E0F2A9B2}"/>
                  </a:ext>
                </a:extLst>
              </p:cNvPr>
              <p:cNvCxnSpPr/>
              <p:nvPr/>
            </p:nvCxnSpPr>
            <p:spPr>
              <a:xfrm>
                <a:off x="9956971" y="3994604"/>
                <a:ext cx="611066"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xmlns="" id="{20B2A82F-149F-4737-A60F-7186595481AE}"/>
                  </a:ext>
                </a:extLst>
              </p:cNvPr>
              <p:cNvSpPr/>
              <p:nvPr/>
            </p:nvSpPr>
            <p:spPr>
              <a:xfrm>
                <a:off x="10024562" y="384500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xmlns="" id="{8655E102-FB26-4DE0-9398-996A077C7C81}"/>
                  </a:ext>
                </a:extLst>
              </p:cNvPr>
              <p:cNvSpPr/>
              <p:nvPr/>
            </p:nvSpPr>
            <p:spPr>
              <a:xfrm>
                <a:off x="10129246" y="3708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xmlns="" id="{764D3870-9FEB-495F-91C8-48DA47A1852B}"/>
                  </a:ext>
                </a:extLst>
              </p:cNvPr>
              <p:cNvSpPr/>
              <p:nvPr/>
            </p:nvSpPr>
            <p:spPr>
              <a:xfrm>
                <a:off x="10186796" y="365293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xmlns="" id="{29C24512-5831-4939-A0F2-567D1A87C29B}"/>
                  </a:ext>
                </a:extLst>
              </p:cNvPr>
              <p:cNvSpPr/>
              <p:nvPr/>
            </p:nvSpPr>
            <p:spPr>
              <a:xfrm>
                <a:off x="10070282" y="368468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xmlns="" id="{891349E2-A40C-4BEE-979B-76A1B098DABF}"/>
                  </a:ext>
                </a:extLst>
              </p:cNvPr>
              <p:cNvSpPr/>
              <p:nvPr/>
            </p:nvSpPr>
            <p:spPr>
              <a:xfrm>
                <a:off x="10302166" y="36342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4" name="직선 화살표 연결선 43">
              <a:extLst>
                <a:ext uri="{FF2B5EF4-FFF2-40B4-BE49-F238E27FC236}">
                  <a16:creationId xmlns:a16="http://schemas.microsoft.com/office/drawing/2014/main" xmlns="" id="{A82AC2CF-35EE-41E4-9FF4-CE8B4D98233A}"/>
                </a:ext>
              </a:extLst>
            </p:cNvPr>
            <p:cNvCxnSpPr>
              <a:cxnSpLocks/>
              <a:stCxn id="45" idx="4"/>
              <a:endCxn id="38" idx="0"/>
            </p:cNvCxnSpPr>
            <p:nvPr/>
          </p:nvCxnSpPr>
          <p:spPr>
            <a:xfrm>
              <a:off x="4764513" y="4498326"/>
              <a:ext cx="0" cy="28052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a16="http://schemas.microsoft.com/office/drawing/2014/main" xmlns="" id="{162D731A-ED94-4D2D-BEEA-788E4111485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Strengths of Machine Learning</a:t>
            </a:r>
          </a:p>
        </p:txBody>
      </p:sp>
    </p:spTree>
    <p:custDataLst>
      <p:tags r:id="rId1"/>
    </p:custDataLst>
    <p:extLst>
      <p:ext uri="{BB962C8B-B14F-4D97-AF65-F5344CB8AC3E}">
        <p14:creationId xmlns:p14="http://schemas.microsoft.com/office/powerpoint/2010/main" val="3929937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8" name="직사각형 37">
            <a:extLst>
              <a:ext uri="{FF2B5EF4-FFF2-40B4-BE49-F238E27FC236}">
                <a16:creationId xmlns:a16="http://schemas.microsoft.com/office/drawing/2014/main" xmlns="" id="{D94DAD12-C1E0-4865-AA06-A8C1009E3E3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1.8. Limitations of Machine Learning</a:t>
            </a:r>
          </a:p>
        </p:txBody>
      </p:sp>
    </p:spTree>
    <p:custDataLst>
      <p:tags r:id="rId1"/>
    </p:custDataLst>
    <p:extLst>
      <p:ext uri="{BB962C8B-B14F-4D97-AF65-F5344CB8AC3E}">
        <p14:creationId xmlns:p14="http://schemas.microsoft.com/office/powerpoint/2010/main" val="174003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558924" y="1875699"/>
            <a:ext cx="9180558" cy="1422873"/>
            <a:chOff x="558924" y="1428745"/>
            <a:chExt cx="9180558" cy="1422873"/>
          </a:xfrm>
        </p:grpSpPr>
        <p:sp>
          <p:nvSpPr>
            <p:cNvPr id="17" name="직사각형 16">
              <a:extLst>
                <a:ext uri="{FF2B5EF4-FFF2-40B4-BE49-F238E27FC236}">
                  <a16:creationId xmlns:a16="http://schemas.microsoft.com/office/drawing/2014/main" xmlns="" id="{D8BF98C4-B566-4812-B5F0-560CFBA969E7}"/>
                </a:ext>
              </a:extLst>
            </p:cNvPr>
            <p:cNvSpPr/>
            <p:nvPr/>
          </p:nvSpPr>
          <p:spPr>
            <a:xfrm>
              <a:off x="702940" y="1700808"/>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Most machine learning algorithms require a lot of data to work well.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in simple problems, thousands of data are needed, and millions of complex problems such as image or voice recognition may be needed (In the case you cannot reuse a model that has already been made).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collecting additional training data is not always easy or cheap, the algorithm cannot yet be ignored. </a:t>
              </a:r>
            </a:p>
          </p:txBody>
        </p:sp>
        <p:sp>
          <p:nvSpPr>
            <p:cNvPr id="19" name="직사각형 18">
              <a:extLst>
                <a:ext uri="{FF2B5EF4-FFF2-40B4-BE49-F238E27FC236}">
                  <a16:creationId xmlns:a16="http://schemas.microsoft.com/office/drawing/2014/main" xmlns="" id="{7406F43C-BD0B-4D72-BEFE-3988051CD3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Insufficient</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grpSp>
        <p:nvGrpSpPr>
          <p:cNvPr id="15" name="그룹 14">
            <a:extLst>
              <a:ext uri="{FF2B5EF4-FFF2-40B4-BE49-F238E27FC236}">
                <a16:creationId xmlns:a16="http://schemas.microsoft.com/office/drawing/2014/main" xmlns="" id="{33A81218-1AA6-4203-B113-959F91EEEEE8}"/>
              </a:ext>
            </a:extLst>
          </p:cNvPr>
          <p:cNvGrpSpPr/>
          <p:nvPr/>
        </p:nvGrpSpPr>
        <p:grpSpPr>
          <a:xfrm>
            <a:off x="2934474" y="3645024"/>
            <a:ext cx="4036033" cy="2326536"/>
            <a:chOff x="2895600" y="3406140"/>
            <a:chExt cx="4036033" cy="2326536"/>
          </a:xfrm>
        </p:grpSpPr>
        <p:sp>
          <p:nvSpPr>
            <p:cNvPr id="16" name="TextBox 15">
              <a:extLst>
                <a:ext uri="{FF2B5EF4-FFF2-40B4-BE49-F238E27FC236}">
                  <a16:creationId xmlns:a16="http://schemas.microsoft.com/office/drawing/2014/main" xmlns="" id="{6B3C16C0-FD70-47E6-8B62-E7C4F5D74A3C}"/>
                </a:ext>
              </a:extLst>
            </p:cNvPr>
            <p:cNvSpPr txBox="1"/>
            <p:nvPr/>
          </p:nvSpPr>
          <p:spPr>
            <a:xfrm>
              <a:off x="2971193" y="5517232"/>
              <a:ext cx="3960440"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rgbClr val="1429A0"/>
                  </a:solidFill>
                </a:rPr>
                <a:t>Rare Database in a Vast Space</a:t>
              </a:r>
            </a:p>
          </p:txBody>
        </p:sp>
        <p:sp>
          <p:nvSpPr>
            <p:cNvPr id="23" name="타원 22">
              <a:extLst>
                <a:ext uri="{FF2B5EF4-FFF2-40B4-BE49-F238E27FC236}">
                  <a16:creationId xmlns:a16="http://schemas.microsoft.com/office/drawing/2014/main" xmlns="" id="{7CB13D5E-30E2-438A-94C0-2A8E1F0092A6}"/>
                </a:ext>
              </a:extLst>
            </p:cNvPr>
            <p:cNvSpPr/>
            <p:nvPr/>
          </p:nvSpPr>
          <p:spPr>
            <a:xfrm>
              <a:off x="2895600" y="3406140"/>
              <a:ext cx="3939540" cy="1988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xmlns="" id="{08193E0D-A9C6-4B0D-9C09-62A9A5B31334}"/>
                </a:ext>
              </a:extLst>
            </p:cNvPr>
            <p:cNvGrpSpPr/>
            <p:nvPr/>
          </p:nvGrpSpPr>
          <p:grpSpPr>
            <a:xfrm>
              <a:off x="3759971" y="3517365"/>
              <a:ext cx="1472662" cy="1706859"/>
              <a:chOff x="3759970" y="3517365"/>
              <a:chExt cx="1211389" cy="1706859"/>
            </a:xfrm>
          </p:grpSpPr>
          <p:sp>
            <p:nvSpPr>
              <p:cNvPr id="25" name="TextBox 24">
                <a:extLst>
                  <a:ext uri="{FF2B5EF4-FFF2-40B4-BE49-F238E27FC236}">
                    <a16:creationId xmlns:a16="http://schemas.microsoft.com/office/drawing/2014/main" xmlns="" id="{87ECC45B-8692-4CC8-B76C-F65B95DD250A}"/>
                  </a:ext>
                </a:extLst>
              </p:cNvPr>
              <p:cNvSpPr txBox="1"/>
              <p:nvPr/>
            </p:nvSpPr>
            <p:spPr>
              <a:xfrm>
                <a:off x="3939232" y="4650443"/>
                <a:ext cx="4320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60000</a:t>
                </a:r>
                <a:endParaRPr lang="en-US" sz="1200" dirty="0">
                  <a:solidFill>
                    <a:schemeClr val="tx1"/>
                  </a:solidFill>
                </a:endParaRPr>
              </a:p>
            </p:txBody>
          </p:sp>
          <p:sp>
            <p:nvSpPr>
              <p:cNvPr id="26" name="TextBox 25">
                <a:extLst>
                  <a:ext uri="{FF2B5EF4-FFF2-40B4-BE49-F238E27FC236}">
                    <a16:creationId xmlns:a16="http://schemas.microsoft.com/office/drawing/2014/main" xmlns="" id="{172AC410-D8A5-448F-BD9C-FBD45A7FD776}"/>
                  </a:ext>
                </a:extLst>
              </p:cNvPr>
              <p:cNvSpPr txBox="1"/>
              <p:nvPr/>
            </p:nvSpPr>
            <p:spPr>
              <a:xfrm>
                <a:off x="3858892" y="4991046"/>
                <a:ext cx="444972"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MNIST</a:t>
                </a:r>
                <a:endParaRPr lang="en-US" sz="1200" dirty="0">
                  <a:solidFill>
                    <a:schemeClr val="tx1"/>
                  </a:solidFill>
                </a:endParaRPr>
              </a:p>
            </p:txBody>
          </p:sp>
          <p:sp>
            <p:nvSpPr>
              <p:cNvPr id="27" name="타원 26">
                <a:extLst>
                  <a:ext uri="{FF2B5EF4-FFF2-40B4-BE49-F238E27FC236}">
                    <a16:creationId xmlns:a16="http://schemas.microsoft.com/office/drawing/2014/main" xmlns="" id="{1F9C7D00-A453-4C71-BE83-62A9382165B9}"/>
                  </a:ext>
                </a:extLst>
              </p:cNvPr>
              <p:cNvSpPr/>
              <p:nvPr/>
            </p:nvSpPr>
            <p:spPr>
              <a:xfrm>
                <a:off x="3759970" y="5042505"/>
                <a:ext cx="36000" cy="36000"/>
              </a:xfrm>
              <a:prstGeom prst="ellipse">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8" name="원호 27">
                <a:extLst>
                  <a:ext uri="{FF2B5EF4-FFF2-40B4-BE49-F238E27FC236}">
                    <a16:creationId xmlns:a16="http://schemas.microsoft.com/office/drawing/2014/main" xmlns="" id="{F0F41753-08AC-4880-9358-C2FBC1621AAF}"/>
                  </a:ext>
                </a:extLst>
              </p:cNvPr>
              <p:cNvSpPr/>
              <p:nvPr/>
            </p:nvSpPr>
            <p:spPr>
              <a:xfrm rot="15891266">
                <a:off x="3742030" y="4876101"/>
                <a:ext cx="382588" cy="313658"/>
              </a:xfrm>
              <a:prstGeom prst="arc">
                <a:avLst>
                  <a:gd name="adj1" fmla="val 16407016"/>
                  <a:gd name="adj2" fmla="val 0"/>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FCAA9331-0B10-4AB5-A9B7-368E7433BABD}"/>
                      </a:ext>
                    </a:extLst>
                  </p:cNvPr>
                  <p:cNvSpPr txBox="1"/>
                  <p:nvPr/>
                </p:nvSpPr>
                <p:spPr>
                  <a:xfrm>
                    <a:off x="4539311" y="3517365"/>
                    <a:ext cx="43204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2</m:t>
                              </m:r>
                            </m:e>
                            <m:sup>
                              <m:r>
                                <a:rPr lang="en-US" altLang="ko-KR" sz="1400" i="1">
                                  <a:solidFill>
                                    <a:schemeClr val="tx1"/>
                                  </a:solidFill>
                                  <a:latin typeface="Cambria Math" panose="02040503050406030204" pitchFamily="18" charset="0"/>
                                </a:rPr>
                                <m:t>784</m:t>
                              </m:r>
                            </m:sup>
                          </m:sSup>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9BC63901-8A6A-4701-8632-A4EC23A752FC}"/>
                      </a:ext>
                    </a:extLst>
                  </p:cNvPr>
                  <p:cNvSpPr txBox="1">
                    <a:spLocks noRot="1" noChangeAspect="1" noMove="1" noResize="1" noEditPoints="1" noAdjustHandles="1" noChangeArrowheads="1" noChangeShapeType="1" noTextEdit="1"/>
                  </p:cNvSpPr>
                  <p:nvPr/>
                </p:nvSpPr>
                <p:spPr>
                  <a:xfrm>
                    <a:off x="4539311" y="3517365"/>
                    <a:ext cx="432048" cy="215444"/>
                  </a:xfrm>
                  <a:prstGeom prst="rect">
                    <a:avLst/>
                  </a:prstGeom>
                  <a:blipFill>
                    <a:blip r:embed="rId5"/>
                    <a:stretch>
                      <a:fillRect t="-2857" b="-5714"/>
                    </a:stretch>
                  </a:blipFill>
                  <a:ln>
                    <a:noFill/>
                  </a:ln>
                </p:spPr>
                <p:txBody>
                  <a:bodyPr/>
                  <a:lstStyle/>
                  <a:p>
                    <a:r>
                      <a:rPr lang="ko-KR" altLang="en-US">
                        <a:noFill/>
                      </a:rPr>
                      <a:t> </a:t>
                    </a:r>
                  </a:p>
                </p:txBody>
              </p:sp>
            </mc:Fallback>
          </mc:AlternateContent>
        </p:grpSp>
      </p:grpSp>
      <p:sp>
        <p:nvSpPr>
          <p:cNvPr id="18" name="직사각형 1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R="0" lvl="0" fontAlgn="base">
              <a:lnSpc>
                <a:spcPct val="100000"/>
              </a:lnSpc>
              <a:spcBef>
                <a:spcPct val="0"/>
              </a:spcBef>
              <a:spcAft>
                <a:spcPts val="1000"/>
              </a:spcAft>
              <a:buClrTx/>
              <a:buSzPct val="120000"/>
              <a:tabLst/>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Limitations of Machine Learning</a:t>
            </a:r>
          </a:p>
        </p:txBody>
      </p:sp>
    </p:spTree>
    <p:custDataLst>
      <p:tags r:id="rId1"/>
    </p:custDataLst>
    <p:extLst>
      <p:ext uri="{BB962C8B-B14F-4D97-AF65-F5344CB8AC3E}">
        <p14:creationId xmlns:p14="http://schemas.microsoft.com/office/powerpoint/2010/main" val="1004169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0" name="직사각형 19">
            <a:extLst>
              <a:ext uri="{FF2B5EF4-FFF2-40B4-BE49-F238E27FC236}">
                <a16:creationId xmlns:a16="http://schemas.microsoft.com/office/drawing/2014/main" xmlns=""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Noise: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Coincidental data without representation by chance</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Bias: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Very large samples are not representative when the sampling method is wrong</a:t>
            </a:r>
          </a:p>
        </p:txBody>
      </p:sp>
      <p:sp>
        <p:nvSpPr>
          <p:cNvPr id="16" name="직사각형 15">
            <a:extLst>
              <a:ext uri="{FF2B5EF4-FFF2-40B4-BE49-F238E27FC236}">
                <a16:creationId xmlns:a16="http://schemas.microsoft.com/office/drawing/2014/main" xmlns="" id="{33039389-6F66-43BC-8BDE-BA1E3E4553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Training Data Without </a:t>
            </a:r>
            <a:r>
              <a:rPr lang="en-US" altLang="ko-KR" sz="1400" b="1" dirty="0">
                <a:solidFill>
                  <a:srgbClr val="1429A0"/>
                </a:solidFill>
                <a:latin typeface="SamsungOne 400" panose="020B0503030303020204" pitchFamily="34" charset="0"/>
                <a:ea typeface="SamsungOne 400" panose="020B0503030303020204" pitchFamily="34" charset="0"/>
              </a:rPr>
              <a:t>Representation</a:t>
            </a:r>
          </a:p>
        </p:txBody>
      </p:sp>
      <p:grpSp>
        <p:nvGrpSpPr>
          <p:cNvPr id="4" name="그룹 3">
            <a:extLst>
              <a:ext uri="{FF2B5EF4-FFF2-40B4-BE49-F238E27FC236}">
                <a16:creationId xmlns:a16="http://schemas.microsoft.com/office/drawing/2014/main" xmlns="" id="{36F20129-A68B-4436-B937-6DDE925D290D}"/>
              </a:ext>
            </a:extLst>
          </p:cNvPr>
          <p:cNvGrpSpPr/>
          <p:nvPr/>
        </p:nvGrpSpPr>
        <p:grpSpPr>
          <a:xfrm>
            <a:off x="2779231" y="2610978"/>
            <a:ext cx="4126763" cy="1636044"/>
            <a:chOff x="2912880" y="3292200"/>
            <a:chExt cx="4126763" cy="1636044"/>
          </a:xfrm>
        </p:grpSpPr>
        <p:sp>
          <p:nvSpPr>
            <p:cNvPr id="24" name="직사각형 23">
              <a:extLst>
                <a:ext uri="{FF2B5EF4-FFF2-40B4-BE49-F238E27FC236}">
                  <a16:creationId xmlns:a16="http://schemas.microsoft.com/office/drawing/2014/main" xmlns="" id="{0348CE8D-B705-4B63-924F-6EEFEFADA26E}"/>
                </a:ext>
              </a:extLst>
            </p:cNvPr>
            <p:cNvSpPr/>
            <p:nvPr/>
          </p:nvSpPr>
          <p:spPr>
            <a:xfrm>
              <a:off x="2912880" y="3292200"/>
              <a:ext cx="4126763" cy="163604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BF1BC90A-57E4-4010-A5EB-427CB3DBE324}"/>
                </a:ext>
              </a:extLst>
            </p:cNvPr>
            <p:cNvGrpSpPr/>
            <p:nvPr/>
          </p:nvGrpSpPr>
          <p:grpSpPr>
            <a:xfrm>
              <a:off x="2998684" y="3544045"/>
              <a:ext cx="3885892" cy="1293506"/>
              <a:chOff x="2863180" y="3573016"/>
              <a:chExt cx="3885892" cy="1293506"/>
            </a:xfrm>
          </p:grpSpPr>
          <p:pic>
            <p:nvPicPr>
              <p:cNvPr id="2" name="그림 1"/>
              <p:cNvPicPr>
                <a:picLocks noChangeAspect="1"/>
              </p:cNvPicPr>
              <p:nvPr/>
            </p:nvPicPr>
            <p:blipFill rotWithShape="1">
              <a:blip r:embed="rId5"/>
              <a:srcRect l="10185" t="39469" r="10148" b="18024"/>
              <a:stretch/>
            </p:blipFill>
            <p:spPr>
              <a:xfrm>
                <a:off x="3157886" y="3858410"/>
                <a:ext cx="3384376" cy="1008112"/>
              </a:xfrm>
              <a:prstGeom prst="rect">
                <a:avLst/>
              </a:prstGeom>
            </p:spPr>
          </p:pic>
          <p:sp>
            <p:nvSpPr>
              <p:cNvPr id="22" name="TextBox 21">
                <a:extLst>
                  <a:ext uri="{FF2B5EF4-FFF2-40B4-BE49-F238E27FC236}">
                    <a16:creationId xmlns:a16="http://schemas.microsoft.com/office/drawing/2014/main" xmlns="" id="{66966ACD-D3A9-4939-B2ED-EA39AAF52036}"/>
                  </a:ext>
                </a:extLst>
              </p:cNvPr>
              <p:cNvSpPr txBox="1"/>
              <p:nvPr/>
            </p:nvSpPr>
            <p:spPr>
              <a:xfrm>
                <a:off x="2863180"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Noise</a:t>
                </a:r>
                <a:endParaRPr lang="en-US" sz="1400" b="1" dirty="0">
                  <a:solidFill>
                    <a:schemeClr val="tx1"/>
                  </a:solidFill>
                </a:endParaRPr>
              </a:p>
            </p:txBody>
          </p:sp>
          <p:sp>
            <p:nvSpPr>
              <p:cNvPr id="23" name="TextBox 22">
                <a:extLst>
                  <a:ext uri="{FF2B5EF4-FFF2-40B4-BE49-F238E27FC236}">
                    <a16:creationId xmlns:a16="http://schemas.microsoft.com/office/drawing/2014/main" xmlns="" id="{031DFCF6-8699-4512-9F1E-C8E9A295EDC1}"/>
                  </a:ext>
                </a:extLst>
              </p:cNvPr>
              <p:cNvSpPr txBox="1"/>
              <p:nvPr/>
            </p:nvSpPr>
            <p:spPr>
              <a:xfrm>
                <a:off x="5070378"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Bias</a:t>
                </a:r>
                <a:endParaRPr lang="en-US" sz="1400" b="1" dirty="0">
                  <a:solidFill>
                    <a:schemeClr val="tx1"/>
                  </a:solidFill>
                </a:endParaRPr>
              </a:p>
            </p:txBody>
          </p:sp>
        </p:grpSp>
      </p:grpSp>
    </p:spTree>
    <p:custDataLst>
      <p:tags r:id="rId1"/>
    </p:custDataLst>
    <p:extLst>
      <p:ext uri="{BB962C8B-B14F-4D97-AF65-F5344CB8AC3E}">
        <p14:creationId xmlns:p14="http://schemas.microsoft.com/office/powerpoint/2010/main" val="1838022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D8BF98C4-B566-4812-B5F0-560CFBA969E7}"/>
              </a:ext>
            </a:extLst>
          </p:cNvPr>
          <p:cNvSpPr/>
          <p:nvPr/>
        </p:nvSpPr>
        <p:spPr>
          <a:xfrm>
            <a:off x="712182"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training data is full of errors, outliers, and noise, the machine learning system will not work well because it is difficult to find the inherent patterns.</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When cleaning is needed: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it is clear that some samples are outliers, it is better to ignore or fix them.</a:t>
            </a:r>
          </a:p>
        </p:txBody>
      </p:sp>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3365967C-796A-49A0-A82F-36CB180AF5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Poor Quality </a:t>
            </a:r>
            <a:r>
              <a:rPr lang="en-US" altLang="ko-KR" sz="1400" dirty="0">
                <a:solidFill>
                  <a:schemeClr val="tx1"/>
                </a:solidFill>
                <a:latin typeface="SamsungOne 400" panose="020B0503030303020204" pitchFamily="34" charset="0"/>
                <a:ea typeface="SamsungOne 400" panose="020B0503030303020204" pitchFamily="34" charset="0"/>
              </a:rPr>
              <a:t>Data</a:t>
            </a:r>
          </a:p>
        </p:txBody>
      </p:sp>
    </p:spTree>
    <p:custDataLst>
      <p:tags r:id="rId1"/>
    </p:custDataLst>
    <p:extLst>
      <p:ext uri="{BB962C8B-B14F-4D97-AF65-F5344CB8AC3E}">
        <p14:creationId xmlns:p14="http://schemas.microsoft.com/office/powerpoint/2010/main" val="248415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Artificial Intelligence</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2431132" y="2204864"/>
            <a:ext cx="6904633"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Artificial intelligence (AI)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ability of a computer program or a machine to think and learn. It is also a field of study that tries to make computers "smart." They work on their own without being encoded with commands. John McCarthy came up with the name "artificial intelligence" in 1955.</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processes include learning (the acquisition of information and rules for using the information), reasoning (using rules to reach approximate or definite conclusions), and self-correction.</a:t>
            </a:r>
          </a:p>
        </p:txBody>
      </p:sp>
      <p:pic>
        <p:nvPicPr>
          <p:cNvPr id="18" name="Picture 6" descr="https://media.wired.com/photos/59327c7752d99d6b984dee6e/master/w_542,c_limit/john-mccarthy.png">
            <a:extLst>
              <a:ext uri="{FF2B5EF4-FFF2-40B4-BE49-F238E27FC236}">
                <a16:creationId xmlns:a16="http://schemas.microsoft.com/office/drawing/2014/main" xmlns="" id="{8576DAFA-BB77-4620-A8CE-52348FABF6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l="9904" r="9904"/>
          <a:stretch/>
        </p:blipFill>
        <p:spPr bwMode="auto">
          <a:xfrm>
            <a:off x="683195" y="2275773"/>
            <a:ext cx="1556754" cy="1812329"/>
          </a:xfrm>
          <a:prstGeom prst="rect">
            <a:avLst/>
          </a:prstGeom>
          <a:solidFill>
            <a:srgbClr val="A6A6A6"/>
          </a:solidFill>
          <a:ln>
            <a:solidFill>
              <a:schemeClr val="tx1">
                <a:lumMod val="50000"/>
                <a:lumOff val="50000"/>
              </a:schemeClr>
            </a:solidFill>
          </a:ln>
        </p:spPr>
      </p:pic>
      <p:sp>
        <p:nvSpPr>
          <p:cNvPr id="19" name="직사각형 18">
            <a:extLst>
              <a:ext uri="{FF2B5EF4-FFF2-40B4-BE49-F238E27FC236}">
                <a16:creationId xmlns:a16="http://schemas.microsoft.com/office/drawing/2014/main" xmlns="" id="{D8BF98C4-B566-4812-B5F0-560CFBA969E7}"/>
              </a:ext>
            </a:extLst>
          </p:cNvPr>
          <p:cNvSpPr/>
          <p:nvPr/>
        </p:nvSpPr>
        <p:spPr>
          <a:xfrm>
            <a:off x="607132" y="4157123"/>
            <a:ext cx="2036879"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John McCarthy(1927–2011)</a:t>
            </a:r>
          </a:p>
        </p:txBody>
      </p:sp>
      <p:sp>
        <p:nvSpPr>
          <p:cNvPr id="20" name="사각형: 둥근 모서리 32">
            <a:extLst>
              <a:ext uri="{FF2B5EF4-FFF2-40B4-BE49-F238E27FC236}">
                <a16:creationId xmlns:a16="http://schemas.microsoft.com/office/drawing/2014/main" xmlns="" id="{9F9FFF6C-7C72-4E08-8072-03F5113CBF51}"/>
              </a:ext>
            </a:extLst>
          </p:cNvPr>
          <p:cNvSpPr/>
          <p:nvPr/>
        </p:nvSpPr>
        <p:spPr>
          <a:xfrm>
            <a:off x="2590006" y="3901123"/>
            <a:ext cx="487517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https://www.wired.com/2011/10/john-mccarthy-father-of-ai-and-lisp-dies-at-84/ </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custDataLst>
      <p:tags r:id="rId1"/>
    </p:custDataLst>
    <p:extLst>
      <p:ext uri="{BB962C8B-B14F-4D97-AF65-F5344CB8AC3E}">
        <p14:creationId xmlns:p14="http://schemas.microsoft.com/office/powerpoint/2010/main" val="81636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00808"/>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 only learn when the features and those related to the training data are sufficient.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vital element of a successful machine learning project is finding good features to use for training, known as 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selection: Choose the most useful feature for training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extraction: Combining features creates a more useful feature (dimension reduction)</a:t>
            </a:r>
          </a:p>
        </p:txBody>
      </p:sp>
      <p:sp>
        <p:nvSpPr>
          <p:cNvPr id="16" name="직사각형 15">
            <a:extLst>
              <a:ext uri="{FF2B5EF4-FFF2-40B4-BE49-F238E27FC236}">
                <a16:creationId xmlns:a16="http://schemas.microsoft.com/office/drawing/2014/main" xmlns="" id="{247B8452-09B9-4D08-9E9A-4D4EABDF4A6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Irrelevant Features</a:t>
            </a:r>
          </a:p>
        </p:txBody>
      </p:sp>
    </p:spTree>
    <p:custDataLst>
      <p:tags r:id="rId1"/>
    </p:custDataLst>
    <p:extLst>
      <p:ext uri="{BB962C8B-B14F-4D97-AF65-F5344CB8AC3E}">
        <p14:creationId xmlns:p14="http://schemas.microsoft.com/office/powerpoint/2010/main" val="3034063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Regularization: Putting constraints on the model to simplify it and reduce the risk of overfitting.</a:t>
            </a:r>
            <a:endParaRPr lang="ko-KR" altLang="en-US" sz="1300" dirty="0">
              <a:solidFill>
                <a:prstClr val="black">
                  <a:lumMod val="85000"/>
                  <a:lumOff val="15000"/>
                </a:prstClr>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4FFF7E37-74D5-4E7E-A0DF-A6EEFFC8E30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Overfitting</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nvGrpSpPr>
          <p:cNvPr id="6" name="그룹 5">
            <a:extLst>
              <a:ext uri="{FF2B5EF4-FFF2-40B4-BE49-F238E27FC236}">
                <a16:creationId xmlns:a16="http://schemas.microsoft.com/office/drawing/2014/main" xmlns="" id="{1CA3F916-815A-4D13-9569-982D32857713}"/>
              </a:ext>
            </a:extLst>
          </p:cNvPr>
          <p:cNvGrpSpPr/>
          <p:nvPr/>
        </p:nvGrpSpPr>
        <p:grpSpPr>
          <a:xfrm>
            <a:off x="2653256" y="2564904"/>
            <a:ext cx="4596311" cy="3056613"/>
            <a:chOff x="2847661" y="2846832"/>
            <a:chExt cx="4270852" cy="2840178"/>
          </a:xfrm>
        </p:grpSpPr>
        <p:grpSp>
          <p:nvGrpSpPr>
            <p:cNvPr id="63" name="그룹 62">
              <a:extLst>
                <a:ext uri="{FF2B5EF4-FFF2-40B4-BE49-F238E27FC236}">
                  <a16:creationId xmlns:a16="http://schemas.microsoft.com/office/drawing/2014/main" xmlns="" id="{08921DDD-6E37-444D-B111-63DAC50E7E23}"/>
                </a:ext>
              </a:extLst>
            </p:cNvPr>
            <p:cNvGrpSpPr/>
            <p:nvPr/>
          </p:nvGrpSpPr>
          <p:grpSpPr>
            <a:xfrm>
              <a:off x="3618637" y="2846832"/>
              <a:ext cx="2447952" cy="2410387"/>
              <a:chOff x="3696816" y="2846832"/>
              <a:chExt cx="2447952" cy="241038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77F2762B-4127-4F72-AC61-63EB33A033D7}"/>
                      </a:ext>
                    </a:extLst>
                  </p:cNvPr>
                  <p:cNvSpPr txBox="1"/>
                  <p:nvPr/>
                </p:nvSpPr>
                <p:spPr>
                  <a:xfrm>
                    <a:off x="493618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400" i="1" smtClean="0">
                              <a:solidFill>
                                <a:schemeClr val="tx1"/>
                              </a:solidFill>
                              <a:latin typeface="Cambria Math" panose="02040503050406030204" pitchFamily="18" charset="0"/>
                            </a:rPr>
                            <m:t>𝑥</m:t>
                          </m:r>
                        </m:oMath>
                      </m:oMathPara>
                    </a14:m>
                    <a:endParaRPr lang="en-US" sz="1400" dirty="0">
                      <a:solidFill>
                        <a:schemeClr val="tx1"/>
                      </a:solidFill>
                    </a:endParaRPr>
                  </a:p>
                </p:txBody>
              </p:sp>
            </mc:Choice>
            <mc:Fallback xmlns="">
              <p:sp>
                <p:nvSpPr>
                  <p:cNvPr id="21" name="TextBox 20">
                    <a:extLst>
                      <a:ext uri="{FF2B5EF4-FFF2-40B4-BE49-F238E27FC236}">
                        <a16:creationId xmlns:a16="http://schemas.microsoft.com/office/drawing/2014/main" id="{77F2762B-4127-4F72-AC61-63EB33A033D7}"/>
                      </a:ext>
                    </a:extLst>
                  </p:cNvPr>
                  <p:cNvSpPr txBox="1">
                    <a:spLocks noRot="1" noChangeAspect="1" noMove="1" noResize="1" noEditPoints="1" noAdjustHandles="1" noChangeArrowheads="1" noChangeShapeType="1" noTextEdit="1"/>
                  </p:cNvSpPr>
                  <p:nvPr/>
                </p:nvSpPr>
                <p:spPr>
                  <a:xfrm>
                    <a:off x="4936183" y="5057164"/>
                    <a:ext cx="193596" cy="2000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6450E968-B611-4505-96FD-A8D576FFC93E}"/>
                      </a:ext>
                    </a:extLst>
                  </p:cNvPr>
                  <p:cNvSpPr txBox="1"/>
                  <p:nvPr/>
                </p:nvSpPr>
                <p:spPr>
                  <a:xfrm>
                    <a:off x="529622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𝑥</m:t>
                              </m:r>
                            </m:e>
                            <m:sub>
                              <m:r>
                                <a:rPr lang="en-US" altLang="ko-KR" sz="1400" i="1">
                                  <a:solidFill>
                                    <a:schemeClr val="tx1"/>
                                  </a:solidFill>
                                  <a:latin typeface="Cambria Math" panose="02040503050406030204" pitchFamily="18" charset="0"/>
                                </a:rPr>
                                <m:t>0</m:t>
                              </m:r>
                            </m:sub>
                          </m:sSub>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6450E968-B611-4505-96FD-A8D576FFC93E}"/>
                      </a:ext>
                    </a:extLst>
                  </p:cNvPr>
                  <p:cNvSpPr txBox="1">
                    <a:spLocks noRot="1" noChangeAspect="1" noMove="1" noResize="1" noEditPoints="1" noAdjustHandles="1" noChangeArrowheads="1" noChangeShapeType="1" noTextEdit="1"/>
                  </p:cNvSpPr>
                  <p:nvPr/>
                </p:nvSpPr>
                <p:spPr>
                  <a:xfrm>
                    <a:off x="5296223" y="5057164"/>
                    <a:ext cx="193596" cy="200055"/>
                  </a:xfrm>
                  <a:prstGeom prst="rect">
                    <a:avLst/>
                  </a:prstGeom>
                  <a:blipFill>
                    <a:blip r:embed="rId6"/>
                    <a:stretch>
                      <a:fillRect l="-14706" r="-8824" b="-14286"/>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A811E025-F056-4A14-8AA8-F8A4A598E710}"/>
                      </a:ext>
                    </a:extLst>
                  </p:cNvPr>
                  <p:cNvSpPr txBox="1"/>
                  <p:nvPr/>
                </p:nvSpPr>
                <p:spPr>
                  <a:xfrm rot="16200000">
                    <a:off x="3700046" y="3857818"/>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3" name="TextBox 22">
                    <a:extLst>
                      <a:ext uri="{FF2B5EF4-FFF2-40B4-BE49-F238E27FC236}">
                        <a16:creationId xmlns:a16="http://schemas.microsoft.com/office/drawing/2014/main" id="{A811E025-F056-4A14-8AA8-F8A4A598E710}"/>
                      </a:ext>
                    </a:extLst>
                  </p:cNvPr>
                  <p:cNvSpPr txBox="1">
                    <a:spLocks noRot="1" noChangeAspect="1" noMove="1" noResize="1" noEditPoints="1" noAdjustHandles="1" noChangeArrowheads="1" noChangeShapeType="1" noTextEdit="1"/>
                  </p:cNvSpPr>
                  <p:nvPr/>
                </p:nvSpPr>
                <p:spPr>
                  <a:xfrm rot="16200000">
                    <a:off x="3700046" y="3857818"/>
                    <a:ext cx="193596" cy="200055"/>
                  </a:xfrm>
                  <a:prstGeom prst="rect">
                    <a:avLst/>
                  </a:prstGeom>
                  <a:blipFill>
                    <a:blip r:embed="rId7"/>
                    <a:stretch>
                      <a:fillRect t="-3125" r="-28125" b="-6250"/>
                    </a:stretch>
                  </a:blipFill>
                  <a:ln>
                    <a:noFill/>
                  </a:ln>
                </p:spPr>
                <p:txBody>
                  <a:bodyPr/>
                  <a:lstStyle/>
                  <a:p>
                    <a:r>
                      <a:rPr lang="ko-KR" altLang="en-US">
                        <a:noFill/>
                      </a:rPr>
                      <a:t> </a:t>
                    </a:r>
                  </a:p>
                </p:txBody>
              </p:sp>
            </mc:Fallback>
          </mc:AlternateContent>
          <p:sp>
            <p:nvSpPr>
              <p:cNvPr id="27" name="타원 26">
                <a:extLst>
                  <a:ext uri="{FF2B5EF4-FFF2-40B4-BE49-F238E27FC236}">
                    <a16:creationId xmlns:a16="http://schemas.microsoft.com/office/drawing/2014/main" xmlns="" id="{E0616B22-E26E-4F5D-97E5-63D1BDF613C3}"/>
                  </a:ext>
                </a:extLst>
              </p:cNvPr>
              <p:cNvSpPr/>
              <p:nvPr/>
            </p:nvSpPr>
            <p:spPr>
              <a:xfrm>
                <a:off x="3954780" y="3823985"/>
                <a:ext cx="54000" cy="5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xmlns="" id="{2562FF01-6C7E-432B-B745-3EE914A5F784}"/>
                  </a:ext>
                </a:extLst>
              </p:cNvPr>
              <p:cNvPicPr>
                <a:picLocks noChangeAspect="1"/>
              </p:cNvPicPr>
              <p:nvPr/>
            </p:nvPicPr>
            <p:blipFill>
              <a:blip r:embed="rId8"/>
              <a:stretch>
                <a:fillRect/>
              </a:stretch>
            </p:blipFill>
            <p:spPr>
              <a:xfrm>
                <a:off x="4067997" y="3541265"/>
                <a:ext cx="54869" cy="54869"/>
              </a:xfrm>
              <a:prstGeom prst="rect">
                <a:avLst/>
              </a:prstGeom>
            </p:spPr>
          </p:pic>
          <p:pic>
            <p:nvPicPr>
              <p:cNvPr id="37" name="그림 36">
                <a:extLst>
                  <a:ext uri="{FF2B5EF4-FFF2-40B4-BE49-F238E27FC236}">
                    <a16:creationId xmlns:a16="http://schemas.microsoft.com/office/drawing/2014/main" xmlns="" id="{545EAF14-4210-4C37-B312-AC93AE5403FC}"/>
                  </a:ext>
                </a:extLst>
              </p:cNvPr>
              <p:cNvPicPr>
                <a:picLocks noChangeAspect="1"/>
              </p:cNvPicPr>
              <p:nvPr/>
            </p:nvPicPr>
            <p:blipFill rotWithShape="1">
              <a:blip r:embed="rId8"/>
              <a:srcRect b="30950"/>
              <a:stretch/>
            </p:blipFill>
            <p:spPr>
              <a:xfrm>
                <a:off x="4189804" y="3451096"/>
                <a:ext cx="54000" cy="37287"/>
              </a:xfrm>
              <a:prstGeom prst="rect">
                <a:avLst/>
              </a:prstGeom>
            </p:spPr>
          </p:pic>
          <p:pic>
            <p:nvPicPr>
              <p:cNvPr id="38" name="그림 37">
                <a:extLst>
                  <a:ext uri="{FF2B5EF4-FFF2-40B4-BE49-F238E27FC236}">
                    <a16:creationId xmlns:a16="http://schemas.microsoft.com/office/drawing/2014/main" xmlns="" id="{DE094C5C-BB1F-4610-ACE9-AD24E9668C02}"/>
                  </a:ext>
                </a:extLst>
              </p:cNvPr>
              <p:cNvPicPr>
                <a:picLocks noChangeAspect="1"/>
              </p:cNvPicPr>
              <p:nvPr/>
            </p:nvPicPr>
            <p:blipFill>
              <a:blip r:embed="rId8"/>
              <a:stretch>
                <a:fillRect/>
              </a:stretch>
            </p:blipFill>
            <p:spPr>
              <a:xfrm>
                <a:off x="4300407" y="3392675"/>
                <a:ext cx="54869" cy="54869"/>
              </a:xfrm>
              <a:prstGeom prst="rect">
                <a:avLst/>
              </a:prstGeom>
            </p:spPr>
          </p:pic>
          <p:pic>
            <p:nvPicPr>
              <p:cNvPr id="39" name="그림 38">
                <a:extLst>
                  <a:ext uri="{FF2B5EF4-FFF2-40B4-BE49-F238E27FC236}">
                    <a16:creationId xmlns:a16="http://schemas.microsoft.com/office/drawing/2014/main" xmlns="" id="{B0ABEF70-DFFF-4DBA-BF27-0BB4E15C2EAE}"/>
                  </a:ext>
                </a:extLst>
              </p:cNvPr>
              <p:cNvPicPr>
                <a:picLocks noChangeAspect="1"/>
              </p:cNvPicPr>
              <p:nvPr/>
            </p:nvPicPr>
            <p:blipFill>
              <a:blip r:embed="rId8"/>
              <a:stretch>
                <a:fillRect/>
              </a:stretch>
            </p:blipFill>
            <p:spPr>
              <a:xfrm>
                <a:off x="4344222" y="3392675"/>
                <a:ext cx="54869" cy="54869"/>
              </a:xfrm>
              <a:prstGeom prst="rect">
                <a:avLst/>
              </a:prstGeom>
            </p:spPr>
          </p:pic>
          <p:pic>
            <p:nvPicPr>
              <p:cNvPr id="40" name="그림 39">
                <a:extLst>
                  <a:ext uri="{FF2B5EF4-FFF2-40B4-BE49-F238E27FC236}">
                    <a16:creationId xmlns:a16="http://schemas.microsoft.com/office/drawing/2014/main" xmlns="" id="{D7CDB12F-8096-4042-8869-998100DCABDA}"/>
                  </a:ext>
                </a:extLst>
              </p:cNvPr>
              <p:cNvPicPr>
                <a:picLocks noChangeAspect="1"/>
              </p:cNvPicPr>
              <p:nvPr/>
            </p:nvPicPr>
            <p:blipFill>
              <a:blip r:embed="rId8"/>
              <a:stretch>
                <a:fillRect/>
              </a:stretch>
            </p:blipFill>
            <p:spPr>
              <a:xfrm>
                <a:off x="4481382" y="3651755"/>
                <a:ext cx="54869" cy="54869"/>
              </a:xfrm>
              <a:prstGeom prst="rect">
                <a:avLst/>
              </a:prstGeom>
            </p:spPr>
          </p:pic>
          <p:pic>
            <p:nvPicPr>
              <p:cNvPr id="41" name="그림 40">
                <a:extLst>
                  <a:ext uri="{FF2B5EF4-FFF2-40B4-BE49-F238E27FC236}">
                    <a16:creationId xmlns:a16="http://schemas.microsoft.com/office/drawing/2014/main" xmlns="" id="{AD58AE21-8CC8-409B-AAFC-5A498DA3E4D4}"/>
                  </a:ext>
                </a:extLst>
              </p:cNvPr>
              <p:cNvPicPr>
                <a:picLocks noChangeAspect="1"/>
              </p:cNvPicPr>
              <p:nvPr/>
            </p:nvPicPr>
            <p:blipFill>
              <a:blip r:embed="rId8"/>
              <a:stretch>
                <a:fillRect/>
              </a:stretch>
            </p:blipFill>
            <p:spPr>
              <a:xfrm>
                <a:off x="4559487" y="3769865"/>
                <a:ext cx="54869" cy="54869"/>
              </a:xfrm>
              <a:prstGeom prst="rect">
                <a:avLst/>
              </a:prstGeom>
            </p:spPr>
          </p:pic>
          <p:pic>
            <p:nvPicPr>
              <p:cNvPr id="42" name="그림 41">
                <a:extLst>
                  <a:ext uri="{FF2B5EF4-FFF2-40B4-BE49-F238E27FC236}">
                    <a16:creationId xmlns:a16="http://schemas.microsoft.com/office/drawing/2014/main" xmlns="" id="{E07F3997-BB1C-49E4-BDDC-90FFEC212F33}"/>
                  </a:ext>
                </a:extLst>
              </p:cNvPr>
              <p:cNvPicPr>
                <a:picLocks noChangeAspect="1"/>
              </p:cNvPicPr>
              <p:nvPr/>
            </p:nvPicPr>
            <p:blipFill>
              <a:blip r:embed="rId8"/>
              <a:stretch>
                <a:fillRect/>
              </a:stretch>
            </p:blipFill>
            <p:spPr>
              <a:xfrm>
                <a:off x="4624257" y="3912740"/>
                <a:ext cx="54869" cy="54869"/>
              </a:xfrm>
              <a:prstGeom prst="rect">
                <a:avLst/>
              </a:prstGeom>
            </p:spPr>
          </p:pic>
          <p:pic>
            <p:nvPicPr>
              <p:cNvPr id="43" name="그림 42">
                <a:extLst>
                  <a:ext uri="{FF2B5EF4-FFF2-40B4-BE49-F238E27FC236}">
                    <a16:creationId xmlns:a16="http://schemas.microsoft.com/office/drawing/2014/main" xmlns="" id="{D7AE9011-8A28-4CE6-BE69-1CE626523869}"/>
                  </a:ext>
                </a:extLst>
              </p:cNvPr>
              <p:cNvPicPr>
                <a:picLocks noChangeAspect="1"/>
              </p:cNvPicPr>
              <p:nvPr/>
            </p:nvPicPr>
            <p:blipFill rotWithShape="1">
              <a:blip r:embed="rId8"/>
              <a:srcRect b="30950"/>
              <a:stretch/>
            </p:blipFill>
            <p:spPr>
              <a:xfrm rot="10800000">
                <a:off x="4821495" y="4374629"/>
                <a:ext cx="54000" cy="37287"/>
              </a:xfrm>
              <a:prstGeom prst="rect">
                <a:avLst/>
              </a:prstGeom>
            </p:spPr>
          </p:pic>
          <p:pic>
            <p:nvPicPr>
              <p:cNvPr id="44" name="그림 43">
                <a:extLst>
                  <a:ext uri="{FF2B5EF4-FFF2-40B4-BE49-F238E27FC236}">
                    <a16:creationId xmlns:a16="http://schemas.microsoft.com/office/drawing/2014/main" xmlns="" id="{13232DE9-3522-4ED0-AA92-3CF02BB54DB9}"/>
                  </a:ext>
                </a:extLst>
              </p:cNvPr>
              <p:cNvPicPr>
                <a:picLocks noChangeAspect="1"/>
              </p:cNvPicPr>
              <p:nvPr/>
            </p:nvPicPr>
            <p:blipFill>
              <a:blip r:embed="rId8"/>
              <a:stretch>
                <a:fillRect/>
              </a:stretch>
            </p:blipFill>
            <p:spPr>
              <a:xfrm>
                <a:off x="4856667" y="4423280"/>
                <a:ext cx="54869" cy="54869"/>
              </a:xfrm>
              <a:prstGeom prst="rect">
                <a:avLst/>
              </a:prstGeom>
            </p:spPr>
          </p:pic>
          <p:pic>
            <p:nvPicPr>
              <p:cNvPr id="45" name="그림 44">
                <a:extLst>
                  <a:ext uri="{FF2B5EF4-FFF2-40B4-BE49-F238E27FC236}">
                    <a16:creationId xmlns:a16="http://schemas.microsoft.com/office/drawing/2014/main" xmlns="" id="{8D121795-864B-47EE-8195-3AB8B6EC67B8}"/>
                  </a:ext>
                </a:extLst>
              </p:cNvPr>
              <p:cNvPicPr>
                <a:picLocks noChangeAspect="1"/>
              </p:cNvPicPr>
              <p:nvPr/>
            </p:nvPicPr>
            <p:blipFill>
              <a:blip r:embed="rId8"/>
              <a:stretch>
                <a:fillRect/>
              </a:stretch>
            </p:blipFill>
            <p:spPr>
              <a:xfrm>
                <a:off x="4856667" y="4446140"/>
                <a:ext cx="54869" cy="54869"/>
              </a:xfrm>
              <a:prstGeom prst="rect">
                <a:avLst/>
              </a:prstGeom>
            </p:spPr>
          </p:pic>
          <p:pic>
            <p:nvPicPr>
              <p:cNvPr id="46" name="그림 45">
                <a:extLst>
                  <a:ext uri="{FF2B5EF4-FFF2-40B4-BE49-F238E27FC236}">
                    <a16:creationId xmlns:a16="http://schemas.microsoft.com/office/drawing/2014/main" xmlns="" id="{DAAEDD4B-5671-4D02-A0AC-29A14F0612EB}"/>
                  </a:ext>
                </a:extLst>
              </p:cNvPr>
              <p:cNvPicPr>
                <a:picLocks noChangeAspect="1"/>
              </p:cNvPicPr>
              <p:nvPr/>
            </p:nvPicPr>
            <p:blipFill>
              <a:blip r:embed="rId8"/>
              <a:stretch>
                <a:fillRect/>
              </a:stretch>
            </p:blipFill>
            <p:spPr>
              <a:xfrm>
                <a:off x="4982397" y="4476620"/>
                <a:ext cx="54869" cy="54869"/>
              </a:xfrm>
              <a:prstGeom prst="rect">
                <a:avLst/>
              </a:prstGeom>
            </p:spPr>
          </p:pic>
          <p:pic>
            <p:nvPicPr>
              <p:cNvPr id="47" name="그림 46">
                <a:extLst>
                  <a:ext uri="{FF2B5EF4-FFF2-40B4-BE49-F238E27FC236}">
                    <a16:creationId xmlns:a16="http://schemas.microsoft.com/office/drawing/2014/main" xmlns="" id="{56733B01-E432-4456-98A7-93EE6F248D52}"/>
                  </a:ext>
                </a:extLst>
              </p:cNvPr>
              <p:cNvPicPr>
                <a:picLocks noChangeAspect="1"/>
              </p:cNvPicPr>
              <p:nvPr/>
            </p:nvPicPr>
            <p:blipFill>
              <a:blip r:embed="rId8"/>
              <a:stretch>
                <a:fillRect/>
              </a:stretch>
            </p:blipFill>
            <p:spPr>
              <a:xfrm>
                <a:off x="5033832" y="4472810"/>
                <a:ext cx="54869" cy="54869"/>
              </a:xfrm>
              <a:prstGeom prst="rect">
                <a:avLst/>
              </a:prstGeom>
            </p:spPr>
          </p:pic>
          <p:pic>
            <p:nvPicPr>
              <p:cNvPr id="48" name="그림 47">
                <a:extLst>
                  <a:ext uri="{FF2B5EF4-FFF2-40B4-BE49-F238E27FC236}">
                    <a16:creationId xmlns:a16="http://schemas.microsoft.com/office/drawing/2014/main" xmlns="" id="{356DE4E4-E71E-4902-AD10-8FC03DED59FE}"/>
                  </a:ext>
                </a:extLst>
              </p:cNvPr>
              <p:cNvPicPr>
                <a:picLocks noChangeAspect="1"/>
              </p:cNvPicPr>
              <p:nvPr/>
            </p:nvPicPr>
            <p:blipFill>
              <a:blip r:embed="rId8"/>
              <a:stretch>
                <a:fillRect/>
              </a:stretch>
            </p:blipFill>
            <p:spPr>
              <a:xfrm>
                <a:off x="5110032" y="4537580"/>
                <a:ext cx="54869" cy="54869"/>
              </a:xfrm>
              <a:prstGeom prst="rect">
                <a:avLst/>
              </a:prstGeom>
            </p:spPr>
          </p:pic>
          <p:pic>
            <p:nvPicPr>
              <p:cNvPr id="51" name="그림 50">
                <a:extLst>
                  <a:ext uri="{FF2B5EF4-FFF2-40B4-BE49-F238E27FC236}">
                    <a16:creationId xmlns:a16="http://schemas.microsoft.com/office/drawing/2014/main" xmlns="" id="{B1407018-7792-41DD-9522-BBADB11449DF}"/>
                  </a:ext>
                </a:extLst>
              </p:cNvPr>
              <p:cNvPicPr>
                <a:picLocks noChangeAspect="1"/>
              </p:cNvPicPr>
              <p:nvPr/>
            </p:nvPicPr>
            <p:blipFill rotWithShape="1">
              <a:blip r:embed="rId8"/>
              <a:srcRect b="30950"/>
              <a:stretch/>
            </p:blipFill>
            <p:spPr>
              <a:xfrm>
                <a:off x="5066104" y="4331206"/>
                <a:ext cx="54000" cy="37287"/>
              </a:xfrm>
              <a:prstGeom prst="rect">
                <a:avLst/>
              </a:prstGeom>
            </p:spPr>
          </p:pic>
          <p:pic>
            <p:nvPicPr>
              <p:cNvPr id="53" name="그림 52">
                <a:extLst>
                  <a:ext uri="{FF2B5EF4-FFF2-40B4-BE49-F238E27FC236}">
                    <a16:creationId xmlns:a16="http://schemas.microsoft.com/office/drawing/2014/main" xmlns="" id="{4288539B-169D-44EF-B56B-DE3DB21C6F65}"/>
                  </a:ext>
                </a:extLst>
              </p:cNvPr>
              <p:cNvPicPr>
                <a:picLocks noChangeAspect="1"/>
              </p:cNvPicPr>
              <p:nvPr/>
            </p:nvPicPr>
            <p:blipFill>
              <a:blip r:embed="rId8"/>
              <a:stretch>
                <a:fillRect/>
              </a:stretch>
            </p:blipFill>
            <p:spPr>
              <a:xfrm>
                <a:off x="5630097" y="3356480"/>
                <a:ext cx="54869" cy="54869"/>
              </a:xfrm>
              <a:prstGeom prst="rect">
                <a:avLst/>
              </a:prstGeom>
            </p:spPr>
          </p:pic>
          <p:pic>
            <p:nvPicPr>
              <p:cNvPr id="54" name="그림 53">
                <a:extLst>
                  <a:ext uri="{FF2B5EF4-FFF2-40B4-BE49-F238E27FC236}">
                    <a16:creationId xmlns:a16="http://schemas.microsoft.com/office/drawing/2014/main" xmlns="" id="{9AC0A2A7-47EA-4FC7-84A9-DA2240E52E43}"/>
                  </a:ext>
                </a:extLst>
              </p:cNvPr>
              <p:cNvPicPr>
                <a:picLocks noChangeAspect="1"/>
              </p:cNvPicPr>
              <p:nvPr/>
            </p:nvPicPr>
            <p:blipFill>
              <a:blip r:embed="rId8"/>
              <a:stretch>
                <a:fillRect/>
              </a:stretch>
            </p:blipFill>
            <p:spPr>
              <a:xfrm>
                <a:off x="5772337" y="3356480"/>
                <a:ext cx="54869" cy="54869"/>
              </a:xfrm>
              <a:prstGeom prst="rect">
                <a:avLst/>
              </a:prstGeom>
            </p:spPr>
          </p:pic>
          <p:pic>
            <p:nvPicPr>
              <p:cNvPr id="55" name="그림 54">
                <a:extLst>
                  <a:ext uri="{FF2B5EF4-FFF2-40B4-BE49-F238E27FC236}">
                    <a16:creationId xmlns:a16="http://schemas.microsoft.com/office/drawing/2014/main" xmlns="" id="{04941D1D-D50D-4CD7-8CC0-C528987FF854}"/>
                  </a:ext>
                </a:extLst>
              </p:cNvPr>
              <p:cNvPicPr>
                <a:picLocks noChangeAspect="1"/>
              </p:cNvPicPr>
              <p:nvPr/>
            </p:nvPicPr>
            <p:blipFill>
              <a:blip r:embed="rId8"/>
              <a:stretch>
                <a:fillRect/>
              </a:stretch>
            </p:blipFill>
            <p:spPr>
              <a:xfrm>
                <a:off x="5782497" y="3440300"/>
                <a:ext cx="54869" cy="54869"/>
              </a:xfrm>
              <a:prstGeom prst="rect">
                <a:avLst/>
              </a:prstGeom>
            </p:spPr>
          </p:pic>
          <p:pic>
            <p:nvPicPr>
              <p:cNvPr id="62" name="그림 61">
                <a:extLst>
                  <a:ext uri="{FF2B5EF4-FFF2-40B4-BE49-F238E27FC236}">
                    <a16:creationId xmlns:a16="http://schemas.microsoft.com/office/drawing/2014/main" xmlns="" id="{BE6E8F15-501B-4CC4-9044-A7DD4B6A00B0}"/>
                  </a:ext>
                </a:extLst>
              </p:cNvPr>
              <p:cNvPicPr>
                <a:picLocks noChangeAspect="1"/>
              </p:cNvPicPr>
              <p:nvPr/>
            </p:nvPicPr>
            <p:blipFill rotWithShape="1">
              <a:blip r:embed="rId9"/>
              <a:srcRect t="5836"/>
              <a:stretch/>
            </p:blipFill>
            <p:spPr>
              <a:xfrm>
                <a:off x="3944972" y="2846832"/>
                <a:ext cx="1902117" cy="2187206"/>
              </a:xfrm>
              <a:prstGeom prst="rect">
                <a:avLst/>
              </a:prstGeom>
            </p:spPr>
          </p:pic>
          <p:sp>
            <p:nvSpPr>
              <p:cNvPr id="3" name="직사각형 2">
                <a:extLst>
                  <a:ext uri="{FF2B5EF4-FFF2-40B4-BE49-F238E27FC236}">
                    <a16:creationId xmlns:a16="http://schemas.microsoft.com/office/drawing/2014/main" xmlns="" id="{AA6D93CC-CD6E-454E-9EBC-AAAE67DA5B4B}"/>
                  </a:ext>
                </a:extLst>
              </p:cNvPr>
              <p:cNvSpPr/>
              <p:nvPr/>
            </p:nvSpPr>
            <p:spPr>
              <a:xfrm>
                <a:off x="3923188" y="2846832"/>
                <a:ext cx="2221580" cy="21945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a:extLst>
                  <a:ext uri="{FF2B5EF4-FFF2-40B4-BE49-F238E27FC236}">
                    <a16:creationId xmlns:a16="http://schemas.microsoft.com/office/drawing/2014/main" xmlns="" id="{CD5B4BFA-9FCA-4091-A16A-702FFAA5CE5B}"/>
                  </a:ext>
                </a:extLst>
              </p:cNvPr>
              <p:cNvPicPr>
                <a:picLocks noChangeAspect="1"/>
              </p:cNvPicPr>
              <p:nvPr/>
            </p:nvPicPr>
            <p:blipFill>
              <a:blip r:embed="rId8"/>
              <a:stretch>
                <a:fillRect/>
              </a:stretch>
            </p:blipFill>
            <p:spPr>
              <a:xfrm>
                <a:off x="5256717" y="4156580"/>
                <a:ext cx="54869" cy="54869"/>
              </a:xfrm>
              <a:prstGeom prst="rect">
                <a:avLst/>
              </a:prstGeom>
            </p:spPr>
          </p:pic>
          <p:pic>
            <p:nvPicPr>
              <p:cNvPr id="50" name="그림 49">
                <a:extLst>
                  <a:ext uri="{FF2B5EF4-FFF2-40B4-BE49-F238E27FC236}">
                    <a16:creationId xmlns:a16="http://schemas.microsoft.com/office/drawing/2014/main" xmlns="" id="{07F6C922-134D-439A-B873-343A003601F9}"/>
                  </a:ext>
                </a:extLst>
              </p:cNvPr>
              <p:cNvPicPr>
                <a:picLocks noChangeAspect="1"/>
              </p:cNvPicPr>
              <p:nvPr/>
            </p:nvPicPr>
            <p:blipFill>
              <a:blip r:embed="rId8"/>
              <a:stretch>
                <a:fillRect/>
              </a:stretch>
            </p:blipFill>
            <p:spPr>
              <a:xfrm>
                <a:off x="5268147" y="4128005"/>
                <a:ext cx="54869" cy="54869"/>
              </a:xfrm>
              <a:prstGeom prst="rect">
                <a:avLst/>
              </a:prstGeom>
            </p:spPr>
          </p:pic>
          <p:sp>
            <p:nvSpPr>
              <p:cNvPr id="52" name="타원 51">
                <a:extLst>
                  <a:ext uri="{FF2B5EF4-FFF2-40B4-BE49-F238E27FC236}">
                    <a16:creationId xmlns:a16="http://schemas.microsoft.com/office/drawing/2014/main" xmlns="" id="{B93CB33A-C767-4050-9207-99D16A23C77C}"/>
                  </a:ext>
                </a:extLst>
              </p:cNvPr>
              <p:cNvSpPr/>
              <p:nvPr/>
            </p:nvSpPr>
            <p:spPr>
              <a:xfrm>
                <a:off x="5359400" y="3285505"/>
                <a:ext cx="54000" cy="5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xmlns="" id="{8D6D47F7-DB21-4D6D-828D-8137AB91C2FF}"/>
                  </a:ext>
                </a:extLst>
              </p:cNvPr>
              <p:cNvCxnSpPr>
                <a:cxnSpLocks/>
              </p:cNvCxnSpPr>
              <p:nvPr/>
            </p:nvCxnSpPr>
            <p:spPr>
              <a:xfrm>
                <a:off x="5388305" y="3339505"/>
                <a:ext cx="0" cy="1701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xmlns="" id="{295E5374-AAC0-44AF-A506-BF1BC1CD791E}"/>
                  </a:ext>
                </a:extLst>
              </p:cNvPr>
              <p:cNvSpPr/>
              <p:nvPr/>
            </p:nvSpPr>
            <p:spPr>
              <a:xfrm>
                <a:off x="5372735" y="3808744"/>
                <a:ext cx="36000" cy="216000"/>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xmlns="" id="{623D7C1B-4154-45A5-B70C-2195F8FCD1E5}"/>
                </a:ext>
              </a:extLst>
            </p:cNvPr>
            <p:cNvSpPr txBox="1"/>
            <p:nvPr/>
          </p:nvSpPr>
          <p:spPr>
            <a:xfrm>
              <a:off x="2847661" y="5394622"/>
              <a:ext cx="4270852"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Graph of an Inaccurate Prediction Due to Overfitting</a:t>
              </a:r>
              <a:endParaRPr lang="ko-KR" altLang="en-US" sz="1300" dirty="0">
                <a:solidFill>
                  <a:prstClr val="black">
                    <a:lumMod val="85000"/>
                    <a:lumOff val="15000"/>
                  </a:prstClr>
                </a:solidFill>
                <a:latin typeface="SamsungOne 400" panose="020B0503030303020204" pitchFamily="34" charset="0"/>
              </a:endParaRPr>
            </a:p>
          </p:txBody>
        </p:sp>
      </p:grpSp>
    </p:spTree>
    <p:custDataLst>
      <p:tags r:id="rId1"/>
    </p:custDataLst>
    <p:extLst>
      <p:ext uri="{BB962C8B-B14F-4D97-AF65-F5344CB8AC3E}">
        <p14:creationId xmlns:p14="http://schemas.microsoft.com/office/powerpoint/2010/main" val="3305812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a16="http://schemas.microsoft.com/office/drawing/2014/main" xmlns=""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 more powerful model with more model parameters.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Provide better features in learning algorithms (feature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Reduce model constraints (reduce the regulation hyperparameters).</a:t>
            </a:r>
          </a:p>
        </p:txBody>
      </p:sp>
      <p:sp>
        <p:nvSpPr>
          <p:cNvPr id="18" name="직사각형 17">
            <a:extLst>
              <a:ext uri="{FF2B5EF4-FFF2-40B4-BE49-F238E27FC236}">
                <a16:creationId xmlns:a16="http://schemas.microsoft.com/office/drawing/2014/main" xmlns="" id="{735EEC88-96FF-48BC-9C75-8973069551C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Underfitting </a:t>
            </a:r>
            <a:r>
              <a:rPr lang="en-US" altLang="ko-KR" sz="1400" dirty="0">
                <a:solidFill>
                  <a:schemeClr val="tx1"/>
                </a:solidFill>
                <a:latin typeface="SamsungOne 400" panose="020B0503030303020204" pitchFamily="34" charset="0"/>
                <a:ea typeface="SamsungOne 400" panose="020B0503030303020204" pitchFamily="34" charset="0"/>
              </a:rPr>
              <a:t>Training Data </a:t>
            </a:r>
          </a:p>
        </p:txBody>
      </p:sp>
      <p:grpSp>
        <p:nvGrpSpPr>
          <p:cNvPr id="6" name="그룹 5">
            <a:extLst>
              <a:ext uri="{FF2B5EF4-FFF2-40B4-BE49-F238E27FC236}">
                <a16:creationId xmlns:a16="http://schemas.microsoft.com/office/drawing/2014/main" xmlns="" id="{8CE4FDDE-A216-42AD-B7D8-289A08BA6444}"/>
              </a:ext>
            </a:extLst>
          </p:cNvPr>
          <p:cNvGrpSpPr/>
          <p:nvPr/>
        </p:nvGrpSpPr>
        <p:grpSpPr>
          <a:xfrm>
            <a:off x="3393740" y="2814047"/>
            <a:ext cx="2869565" cy="2784782"/>
            <a:chOff x="3287395" y="2814047"/>
            <a:chExt cx="2869565" cy="2784782"/>
          </a:xfrm>
        </p:grpSpPr>
        <p:grpSp>
          <p:nvGrpSpPr>
            <p:cNvPr id="2" name="그룹 1">
              <a:extLst>
                <a:ext uri="{FF2B5EF4-FFF2-40B4-BE49-F238E27FC236}">
                  <a16:creationId xmlns:a16="http://schemas.microsoft.com/office/drawing/2014/main" xmlns="" id="{62C9098A-0C67-4D3F-AC90-8ABD4FE08AF8}"/>
                </a:ext>
              </a:extLst>
            </p:cNvPr>
            <p:cNvGrpSpPr/>
            <p:nvPr/>
          </p:nvGrpSpPr>
          <p:grpSpPr>
            <a:xfrm>
              <a:off x="3287395" y="3929792"/>
              <a:ext cx="1662437" cy="1669037"/>
              <a:chOff x="3287395" y="4212233"/>
              <a:chExt cx="1662437" cy="1669037"/>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34A7507-27BE-48E0-9AE7-BF1F007D2238}"/>
                      </a:ext>
                    </a:extLst>
                  </p:cNvPr>
                  <p:cNvSpPr txBox="1"/>
                  <p:nvPr/>
                </p:nvSpPr>
                <p:spPr>
                  <a:xfrm>
                    <a:off x="4756236" y="5681215"/>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9" name="TextBox 18">
                    <a:extLst>
                      <a:ext uri="{FF2B5EF4-FFF2-40B4-BE49-F238E27FC236}">
                        <a16:creationId xmlns:a16="http://schemas.microsoft.com/office/drawing/2014/main" id="{834A7507-27BE-48E0-9AE7-BF1F007D2238}"/>
                      </a:ext>
                    </a:extLst>
                  </p:cNvPr>
                  <p:cNvSpPr txBox="1">
                    <a:spLocks noRot="1" noChangeAspect="1" noMove="1" noResize="1" noEditPoints="1" noAdjustHandles="1" noChangeArrowheads="1" noChangeShapeType="1" noTextEdit="1"/>
                  </p:cNvSpPr>
                  <p:nvPr/>
                </p:nvSpPr>
                <p:spPr>
                  <a:xfrm>
                    <a:off x="4756236" y="5681215"/>
                    <a:ext cx="193596" cy="200055"/>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2334D29-49F4-4C16-943E-0F9637865EFD}"/>
                      </a:ext>
                    </a:extLst>
                  </p:cNvPr>
                  <p:cNvSpPr txBox="1"/>
                  <p:nvPr/>
                </p:nvSpPr>
                <p:spPr>
                  <a:xfrm rot="16200000">
                    <a:off x="3290625" y="4209003"/>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0" name="TextBox 19">
                    <a:extLst>
                      <a:ext uri="{FF2B5EF4-FFF2-40B4-BE49-F238E27FC236}">
                        <a16:creationId xmlns="" xmlns:a16="http://schemas.microsoft.com/office/drawing/2014/main" xmlns:a14="http://schemas.microsoft.com/office/drawing/2010/main" id="{12334D29-49F4-4C16-943E-0F9637865EFD}"/>
                      </a:ext>
                    </a:extLst>
                  </p:cNvPr>
                  <p:cNvSpPr txBox="1">
                    <a:spLocks noRot="1" noChangeAspect="1" noMove="1" noResize="1" noEditPoints="1" noAdjustHandles="1" noChangeArrowheads="1" noChangeShapeType="1" noTextEdit="1"/>
                  </p:cNvSpPr>
                  <p:nvPr/>
                </p:nvSpPr>
                <p:spPr>
                  <a:xfrm rot="16200000">
                    <a:off x="3290625" y="4209003"/>
                    <a:ext cx="193596" cy="200055"/>
                  </a:xfrm>
                  <a:prstGeom prst="rect">
                    <a:avLst/>
                  </a:prstGeom>
                  <a:blipFill rotWithShape="0">
                    <a:blip r:embed="rId7"/>
                    <a:stretch>
                      <a:fillRect t="-6452" r="-24242" b="-6452"/>
                    </a:stretch>
                  </a:blipFill>
                  <a:ln>
                    <a:noFill/>
                  </a:ln>
                </p:spPr>
                <p:txBody>
                  <a:bodyPr/>
                  <a:lstStyle/>
                  <a:p>
                    <a:r>
                      <a:rPr lang="ko-KR" altLang="en-US">
                        <a:noFill/>
                      </a:rPr>
                      <a:t> </a:t>
                    </a:r>
                  </a:p>
                </p:txBody>
              </p:sp>
            </mc:Fallback>
          </mc:AlternateContent>
        </p:grpSp>
        <p:sp>
          <p:nvSpPr>
            <p:cNvPr id="23" name="타원 22">
              <a:extLst>
                <a:ext uri="{FF2B5EF4-FFF2-40B4-BE49-F238E27FC236}">
                  <a16:creationId xmlns:a16="http://schemas.microsoft.com/office/drawing/2014/main" xmlns="" id="{DE25C1F6-4149-48B3-85EC-552CD054AE76}"/>
                </a:ext>
              </a:extLst>
            </p:cNvPr>
            <p:cNvSpPr/>
            <p:nvPr/>
          </p:nvSpPr>
          <p:spPr>
            <a:xfrm>
              <a:off x="3595114" y="395449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CB9D39A5-7C05-425D-9E3B-E510207AEDF4}"/>
                </a:ext>
              </a:extLst>
            </p:cNvPr>
            <p:cNvSpPr/>
            <p:nvPr/>
          </p:nvSpPr>
          <p:spPr>
            <a:xfrm>
              <a:off x="3541072" y="2814047"/>
              <a:ext cx="2615888" cy="256517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xmlns="" id="{CCF7183C-BBA1-4175-99A5-C3C4A161F647}"/>
                </a:ext>
              </a:extLst>
            </p:cNvPr>
            <p:cNvCxnSpPr/>
            <p:nvPr/>
          </p:nvCxnSpPr>
          <p:spPr>
            <a:xfrm>
              <a:off x="3541072" y="3967388"/>
              <a:ext cx="2608268" cy="2709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xmlns="" id="{93B97E8F-810F-4A51-B532-968E63E7D5D6}"/>
                </a:ext>
              </a:extLst>
            </p:cNvPr>
            <p:cNvSpPr/>
            <p:nvPr/>
          </p:nvSpPr>
          <p:spPr>
            <a:xfrm>
              <a:off x="3722114" y="36303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xmlns="" id="{1D22C557-49AA-4288-BBBA-3800DE4629B7}"/>
                </a:ext>
              </a:extLst>
            </p:cNvPr>
            <p:cNvSpPr/>
            <p:nvPr/>
          </p:nvSpPr>
          <p:spPr>
            <a:xfrm>
              <a:off x="3869434" y="35084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xmlns="" id="{E298A2CC-4C1C-4360-82B8-603B884795DB}"/>
                </a:ext>
              </a:extLst>
            </p:cNvPr>
            <p:cNvSpPr/>
            <p:nvPr/>
          </p:nvSpPr>
          <p:spPr>
            <a:xfrm>
              <a:off x="3998974" y="34373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xmlns="" id="{09EE5A7F-726E-4FBB-8BCB-DB6E198A36B1}"/>
                </a:ext>
              </a:extLst>
            </p:cNvPr>
            <p:cNvSpPr/>
            <p:nvPr/>
          </p:nvSpPr>
          <p:spPr>
            <a:xfrm>
              <a:off x="4049774" y="34449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xmlns="" id="{9A4B38AD-2203-4A18-A998-2082F35E53ED}"/>
                </a:ext>
              </a:extLst>
            </p:cNvPr>
            <p:cNvSpPr/>
            <p:nvPr/>
          </p:nvSpPr>
          <p:spPr>
            <a:xfrm>
              <a:off x="4214874" y="37548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xmlns="" id="{EB2D0FA0-AB98-4A66-A3BD-338D4A3492D5}"/>
                </a:ext>
              </a:extLst>
            </p:cNvPr>
            <p:cNvSpPr/>
            <p:nvPr/>
          </p:nvSpPr>
          <p:spPr>
            <a:xfrm>
              <a:off x="4303774" y="38920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xmlns="" id="{C770E6CA-EF14-4BB6-85A4-801F39C89FA2}"/>
                </a:ext>
              </a:extLst>
            </p:cNvPr>
            <p:cNvSpPr/>
            <p:nvPr/>
          </p:nvSpPr>
          <p:spPr>
            <a:xfrm>
              <a:off x="4382514" y="406117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xmlns="" id="{7B3C53B2-850B-441F-9E46-8FC5B89D5095}"/>
                </a:ext>
              </a:extLst>
            </p:cNvPr>
            <p:cNvSpPr/>
            <p:nvPr/>
          </p:nvSpPr>
          <p:spPr>
            <a:xfrm>
              <a:off x="557631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xmlns="" id="{D49CB038-5325-4A29-92A9-49BD59BA211D}"/>
                </a:ext>
              </a:extLst>
            </p:cNvPr>
            <p:cNvSpPr/>
            <p:nvPr/>
          </p:nvSpPr>
          <p:spPr>
            <a:xfrm>
              <a:off x="573125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xmlns="" id="{BBB863B1-D423-4339-8DB6-493EA3AC978B}"/>
                </a:ext>
              </a:extLst>
            </p:cNvPr>
            <p:cNvSpPr/>
            <p:nvPr/>
          </p:nvSpPr>
          <p:spPr>
            <a:xfrm>
              <a:off x="5746494" y="34932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xmlns="" id="{04155AD0-D5AA-4BDF-B651-03505E2E6B8A}"/>
                </a:ext>
              </a:extLst>
            </p:cNvPr>
            <p:cNvSpPr/>
            <p:nvPr/>
          </p:nvSpPr>
          <p:spPr>
            <a:xfrm>
              <a:off x="5144514" y="43111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xmlns="" id="{8C4B567A-3110-4F0E-9C0D-D565A39AD8E2}"/>
                </a:ext>
              </a:extLst>
            </p:cNvPr>
            <p:cNvSpPr/>
            <p:nvPr/>
          </p:nvSpPr>
          <p:spPr>
            <a:xfrm>
              <a:off x="5131814" y="4344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DE036F5B-7497-428D-8DFB-5713BE4CC92E}"/>
                </a:ext>
              </a:extLst>
            </p:cNvPr>
            <p:cNvSpPr/>
            <p:nvPr/>
          </p:nvSpPr>
          <p:spPr>
            <a:xfrm>
              <a:off x="4903214" y="4539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xmlns="" id="{A87BAE99-C9C3-4A0C-A9A7-ACBC3F0027FA}"/>
                </a:ext>
              </a:extLst>
            </p:cNvPr>
            <p:cNvSpPr/>
            <p:nvPr/>
          </p:nvSpPr>
          <p:spPr>
            <a:xfrm>
              <a:off x="4608574" y="45778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xmlns="" id="{C62F5AC9-4877-43EC-9535-82A718B25A33}"/>
                </a:ext>
              </a:extLst>
            </p:cNvPr>
            <p:cNvSpPr/>
            <p:nvPr/>
          </p:nvSpPr>
          <p:spPr>
            <a:xfrm>
              <a:off x="4651754" y="4666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xmlns="" id="{3E08916E-88C4-4684-907E-E80FA549953A}"/>
                </a:ext>
              </a:extLst>
            </p:cNvPr>
            <p:cNvSpPr/>
            <p:nvPr/>
          </p:nvSpPr>
          <p:spPr>
            <a:xfrm>
              <a:off x="4651754" y="46997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xmlns="" id="{3F7C055E-2FE8-4A47-A33D-E898B8F98FDE}"/>
                </a:ext>
              </a:extLst>
            </p:cNvPr>
            <p:cNvSpPr/>
            <p:nvPr/>
          </p:nvSpPr>
          <p:spPr>
            <a:xfrm>
              <a:off x="480415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xmlns="" id="{9D28E0E3-B68A-47EB-93E8-9B50FD41E904}"/>
                </a:ext>
              </a:extLst>
            </p:cNvPr>
            <p:cNvSpPr/>
            <p:nvPr/>
          </p:nvSpPr>
          <p:spPr>
            <a:xfrm>
              <a:off x="485749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xmlns="" id="{68E8D7C6-65FB-4D2F-938A-DB609A94021F}"/>
                </a:ext>
              </a:extLst>
            </p:cNvPr>
            <p:cNvSpPr/>
            <p:nvPr/>
          </p:nvSpPr>
          <p:spPr>
            <a:xfrm>
              <a:off x="4946394" y="47987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611671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40968"/>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a16="http://schemas.microsoft.com/office/drawing/2014/main" xmlns="" id="{21E40597-BA8C-4395-8FB6-30EF8664AFB5}"/>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Applications of Artificial Intelligence</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2322301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Applications of Artificial Intelligence</a:t>
            </a:r>
          </a:p>
        </p:txBody>
      </p:sp>
      <p:grpSp>
        <p:nvGrpSpPr>
          <p:cNvPr id="15" name="그룹 14"/>
          <p:cNvGrpSpPr/>
          <p:nvPr/>
        </p:nvGrpSpPr>
        <p:grpSpPr>
          <a:xfrm>
            <a:off x="702940" y="2749964"/>
            <a:ext cx="8678169" cy="292388"/>
            <a:chOff x="7183660" y="3873914"/>
            <a:chExt cx="8678169" cy="292388"/>
          </a:xfrm>
        </p:grpSpPr>
        <p:sp>
          <p:nvSpPr>
            <p:cNvPr id="29" name="사각형: 둥근 모서리 32">
              <a:extLst>
                <a:ext uri="{FF2B5EF4-FFF2-40B4-BE49-F238E27FC236}">
                  <a16:creationId xmlns:a16="http://schemas.microsoft.com/office/drawing/2014/main" xmlns=""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30" name="직사각형 29"/>
            <p:cNvSpPr/>
            <p:nvPr/>
          </p:nvSpPr>
          <p:spPr>
            <a:xfrm>
              <a:off x="7411181" y="3873914"/>
              <a:ext cx="8450648" cy="292388"/>
            </a:xfrm>
            <a:prstGeom prst="rect">
              <a:avLst/>
            </a:prstGeom>
          </p:spPr>
          <p:txBody>
            <a:bodyPr wrap="square">
              <a:spAutoFit/>
            </a:bodyPr>
            <a:lstStyle/>
            <a:p>
              <a:pPr>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 deep learning model can diagnose skin cancer with a near-human accuracy.</a:t>
              </a:r>
              <a:endParaRPr lang="en-US" altLang="ko-KR" sz="1300" dirty="0">
                <a:solidFill>
                  <a:prstClr val="black">
                    <a:lumMod val="85000"/>
                    <a:lumOff val="15000"/>
                  </a:prstClr>
                </a:solidFill>
                <a:latin typeface="SamsungOne 400" panose="020B0503030303020204" pitchFamily="34" charset="0"/>
                <a:ea typeface="SamsungOne 400" pitchFamily="34" charset="0"/>
              </a:endParaRPr>
            </a:p>
          </p:txBody>
        </p:sp>
      </p:grpSp>
      <p:sp>
        <p:nvSpPr>
          <p:cNvPr id="16" name="사각형: 둥근 모서리 32">
            <a:extLst>
              <a:ext uri="{FF2B5EF4-FFF2-40B4-BE49-F238E27FC236}">
                <a16:creationId xmlns:a16="http://schemas.microsoft.com/office/drawing/2014/main" xmlns="" id="{9F9FFF6C-7C72-4E08-8072-03F5113CBF51}"/>
              </a:ext>
            </a:extLst>
          </p:cNvPr>
          <p:cNvSpPr/>
          <p:nvPr/>
        </p:nvSpPr>
        <p:spPr>
          <a:xfrm>
            <a:off x="942348" y="3643380"/>
            <a:ext cx="2799562" cy="2155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https://www.nature.com/articles/nature21056</a:t>
            </a:r>
          </a:p>
        </p:txBody>
      </p:sp>
      <p:grpSp>
        <p:nvGrpSpPr>
          <p:cNvPr id="17" name="그룹 16"/>
          <p:cNvGrpSpPr/>
          <p:nvPr/>
        </p:nvGrpSpPr>
        <p:grpSpPr>
          <a:xfrm>
            <a:off x="951873" y="3108479"/>
            <a:ext cx="7092832" cy="492443"/>
            <a:chOff x="951873" y="3050065"/>
            <a:chExt cx="7092832" cy="492443"/>
          </a:xfrm>
        </p:grpSpPr>
        <p:sp>
          <p:nvSpPr>
            <p:cNvPr id="27" name="직사각형 26"/>
            <p:cNvSpPr/>
            <p:nvPr/>
          </p:nvSpPr>
          <p:spPr>
            <a:xfrm>
              <a:off x="1292490" y="3050065"/>
              <a:ext cx="6752215" cy="492443"/>
            </a:xfrm>
            <a:prstGeom prst="rect">
              <a:avLst/>
            </a:prstGeom>
          </p:spPr>
          <p:txBody>
            <a:bodyPr wrap="square">
              <a:spAutoFit/>
            </a:bodyPr>
            <a:lstStyle/>
            <a:p>
              <a:r>
                <a:rPr lang="en-US" altLang="ko-KR" sz="1300" dirty="0">
                  <a:latin typeface="SamsungOne 400" pitchFamily="34" charset="0"/>
                  <a:ea typeface="SamsungOne 400" pitchFamily="34" charset="0"/>
                </a:rPr>
                <a:t>Andre Esteva, et al., “</a:t>
              </a:r>
              <a:r>
                <a:rPr lang="en-US" altLang="ko-KR" sz="1300" b="1" dirty="0">
                  <a:latin typeface="SamsungOne 400" pitchFamily="34" charset="0"/>
                  <a:ea typeface="SamsungOne 400" pitchFamily="34" charset="0"/>
                </a:rPr>
                <a:t>Dermatologist-level classification of skin cancer with deep neural networks</a:t>
              </a:r>
              <a:r>
                <a:rPr lang="en-US" altLang="ko-KR" sz="1300" dirty="0">
                  <a:latin typeface="SamsungOne 400" pitchFamily="34" charset="0"/>
                  <a:ea typeface="SamsungOne 400" pitchFamily="34" charset="0"/>
                </a:rPr>
                <a:t>”, </a:t>
              </a:r>
              <a:r>
                <a:rPr lang="en-US" altLang="ko-KR" sz="1300" i="1" dirty="0">
                  <a:latin typeface="SamsungOne 400" pitchFamily="34" charset="0"/>
                  <a:ea typeface="SamsungOne 400" pitchFamily="34" charset="0"/>
                </a:rPr>
                <a:t>Nature, </a:t>
              </a:r>
              <a:r>
                <a:rPr lang="en-US" altLang="ko-KR" sz="1300" dirty="0">
                  <a:latin typeface="SamsungOne 400" pitchFamily="34" charset="0"/>
                  <a:ea typeface="SamsungOne 400" pitchFamily="34" charset="0"/>
                </a:rPr>
                <a:t>volume 542(2017), pages 115–118 </a:t>
              </a:r>
            </a:p>
          </p:txBody>
        </p:sp>
        <p:pic>
          <p:nvPicPr>
            <p:cNvPr id="28" name="Picture 3" descr="C:\Users\USER\Downloads\fi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873" y="3089793"/>
              <a:ext cx="399139" cy="3991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xmlns="" id="{F54C179B-0E7D-47F1-85C3-39F1F5F38A92}"/>
              </a:ext>
            </a:extLst>
          </p:cNvPr>
          <p:cNvGrpSpPr/>
          <p:nvPr/>
        </p:nvGrpSpPr>
        <p:grpSpPr>
          <a:xfrm>
            <a:off x="663694" y="4587061"/>
            <a:ext cx="2804261" cy="1577396"/>
            <a:chOff x="702939" y="4930915"/>
            <a:chExt cx="2804261" cy="1577396"/>
          </a:xfrm>
        </p:grpSpPr>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39" y="4930915"/>
              <a:ext cx="2804261" cy="1577396"/>
            </a:xfrm>
            <a:prstGeom prst="rect">
              <a:avLst/>
            </a:prstGeom>
            <a:noFill/>
            <a:ln w="31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사각형: 둥근 모서리 32">
              <a:extLst>
                <a:ext uri="{FF2B5EF4-FFF2-40B4-BE49-F238E27FC236}">
                  <a16:creationId xmlns:a16="http://schemas.microsoft.com/office/drawing/2014/main" xmlns="" id="{99D126D0-46A4-4689-BEF4-90FFB4DD4DA0}"/>
                </a:ext>
              </a:extLst>
            </p:cNvPr>
            <p:cNvSpPr/>
            <p:nvPr/>
          </p:nvSpPr>
          <p:spPr>
            <a:xfrm>
              <a:off x="741721" y="6239216"/>
              <a:ext cx="2376302" cy="2192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https://deepmind.com/blog/alphafold/</a:t>
              </a:r>
            </a:p>
          </p:txBody>
        </p:sp>
      </p:grpSp>
      <p:grpSp>
        <p:nvGrpSpPr>
          <p:cNvPr id="36" name="그룹 3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8" name="직사각형 3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5" name="직사각형 24">
            <a:extLst>
              <a:ext uri="{FF2B5EF4-FFF2-40B4-BE49-F238E27FC236}">
                <a16:creationId xmlns:a16="http://schemas.microsoft.com/office/drawing/2014/main" xmlns="" id="{2EEC59BD-77D9-4D23-BF84-FDB5D3367822}"/>
              </a:ext>
            </a:extLst>
          </p:cNvPr>
          <p:cNvSpPr/>
          <p:nvPr/>
        </p:nvSpPr>
        <p:spPr>
          <a:xfrm>
            <a:off x="558800" y="1902172"/>
            <a:ext cx="8763637"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Thanks to machine learning, email spam filters, convenient text and voice recognition software, reliable web search engines, and safe and efficient autonomous vehicles are available.</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There has also been great progress in medical applications.</a:t>
            </a:r>
          </a:p>
        </p:txBody>
      </p:sp>
      <p:sp>
        <p:nvSpPr>
          <p:cNvPr id="35" name="직사각형 34">
            <a:extLst>
              <a:ext uri="{FF2B5EF4-FFF2-40B4-BE49-F238E27FC236}">
                <a16:creationId xmlns:a16="http://schemas.microsoft.com/office/drawing/2014/main" xmlns="" id="{B645969B-7651-46DC-B495-4C0D67913121}"/>
              </a:ext>
            </a:extLst>
          </p:cNvPr>
          <p:cNvSpPr/>
          <p:nvPr/>
        </p:nvSpPr>
        <p:spPr>
          <a:xfrm>
            <a:off x="558800" y="4047883"/>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Deep learning predicted the 3D protein structure, surpassing the performance of physics-based methods for the first time. </a:t>
            </a:r>
          </a:p>
        </p:txBody>
      </p:sp>
    </p:spTree>
    <p:custDataLst>
      <p:tags r:id="rId1"/>
    </p:custDataLst>
    <p:extLst>
      <p:ext uri="{BB962C8B-B14F-4D97-AF65-F5344CB8AC3E}">
        <p14:creationId xmlns:p14="http://schemas.microsoft.com/office/powerpoint/2010/main" val="1832210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그룹 146"/>
          <p:cNvGrpSpPr/>
          <p:nvPr/>
        </p:nvGrpSpPr>
        <p:grpSpPr>
          <a:xfrm>
            <a:off x="631821" y="2204864"/>
            <a:ext cx="8763280" cy="3539522"/>
            <a:chOff x="1383543" y="2641035"/>
            <a:chExt cx="7928605" cy="3202395"/>
          </a:xfrm>
        </p:grpSpPr>
        <p:cxnSp>
          <p:nvCxnSpPr>
            <p:cNvPr id="148" name="직선 연결선 137">
              <a:extLst>
                <a:ext uri="{FF2B5EF4-FFF2-40B4-BE49-F238E27FC236}">
                  <a16:creationId xmlns:a16="http://schemas.microsoft.com/office/drawing/2014/main" xmlns="" id="{86E17DAB-624B-4CEC-A552-BF0778FAEBA1}"/>
                </a:ext>
              </a:extLst>
            </p:cNvPr>
            <p:cNvCxnSpPr/>
            <p:nvPr/>
          </p:nvCxnSpPr>
          <p:spPr>
            <a:xfrm flipV="1">
              <a:off x="4908955" y="2930941"/>
              <a:ext cx="0" cy="16734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38">
              <a:extLst>
                <a:ext uri="{FF2B5EF4-FFF2-40B4-BE49-F238E27FC236}">
                  <a16:creationId xmlns:a16="http://schemas.microsoft.com/office/drawing/2014/main" xmlns="" id="{E075EFB1-EFA7-4B7B-A30C-13B4654CB9B4}"/>
                </a:ext>
              </a:extLst>
            </p:cNvPr>
            <p:cNvCxnSpPr/>
            <p:nvPr/>
          </p:nvCxnSpPr>
          <p:spPr>
            <a:xfrm>
              <a:off x="3563280"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39">
              <a:extLst>
                <a:ext uri="{FF2B5EF4-FFF2-40B4-BE49-F238E27FC236}">
                  <a16:creationId xmlns:a16="http://schemas.microsoft.com/office/drawing/2014/main" xmlns="" id="{DBAFF400-851C-4187-8D41-FA45BFA0D833}"/>
                </a:ext>
              </a:extLst>
            </p:cNvPr>
            <p:cNvCxnSpPr/>
            <p:nvPr/>
          </p:nvCxnSpPr>
          <p:spPr>
            <a:xfrm>
              <a:off x="6254631"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40">
              <a:extLst>
                <a:ext uri="{FF2B5EF4-FFF2-40B4-BE49-F238E27FC236}">
                  <a16:creationId xmlns:a16="http://schemas.microsoft.com/office/drawing/2014/main" xmlns="" id="{C1A2F2B0-3ACA-4024-AC4E-A1A3EA3C3F24}"/>
                </a:ext>
              </a:extLst>
            </p:cNvPr>
            <p:cNvCxnSpPr/>
            <p:nvPr/>
          </p:nvCxnSpPr>
          <p:spPr>
            <a:xfrm>
              <a:off x="3563280" y="3165906"/>
              <a:ext cx="269135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42">
              <a:extLst>
                <a:ext uri="{FF2B5EF4-FFF2-40B4-BE49-F238E27FC236}">
                  <a16:creationId xmlns:a16="http://schemas.microsoft.com/office/drawing/2014/main" xmlns="" id="{EA56C789-A066-436B-903F-A6835EB76906}"/>
                </a:ext>
              </a:extLst>
            </p:cNvPr>
            <p:cNvCxnSpPr/>
            <p:nvPr/>
          </p:nvCxnSpPr>
          <p:spPr>
            <a:xfrm>
              <a:off x="2893298" y="3887306"/>
              <a:ext cx="4109842" cy="1363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3" name="그룹 152"/>
            <p:cNvGrpSpPr/>
            <p:nvPr/>
          </p:nvGrpSpPr>
          <p:grpSpPr>
            <a:xfrm>
              <a:off x="4375201" y="3354206"/>
              <a:ext cx="1080000" cy="1080000"/>
              <a:chOff x="4487437" y="3354206"/>
              <a:chExt cx="1080000" cy="1080000"/>
            </a:xfrm>
          </p:grpSpPr>
          <p:sp>
            <p:nvSpPr>
              <p:cNvPr id="205" name="타원 184">
                <a:extLst>
                  <a:ext uri="{FF2B5EF4-FFF2-40B4-BE49-F238E27FC236}">
                    <a16:creationId xmlns:a16="http://schemas.microsoft.com/office/drawing/2014/main" xmlns="" id="{6F1146B1-92C3-43E0-87C0-25BE24DA0ABA}"/>
                  </a:ext>
                </a:extLst>
              </p:cNvPr>
              <p:cNvSpPr/>
              <p:nvPr/>
            </p:nvSpPr>
            <p:spPr>
              <a:xfrm>
                <a:off x="4487437" y="3354206"/>
                <a:ext cx="1080000" cy="1080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000" u="sng" dirty="0"/>
              </a:p>
            </p:txBody>
          </p:sp>
          <p:sp>
            <p:nvSpPr>
              <p:cNvPr id="206" name="TextBox 205">
                <a:extLst>
                  <a:ext uri="{FF2B5EF4-FFF2-40B4-BE49-F238E27FC236}">
                    <a16:creationId xmlns:a16="http://schemas.microsoft.com/office/drawing/2014/main" xmlns="" id="{C5AECF68-B767-4B74-AAAE-7E347F68A4C3}"/>
                  </a:ext>
                </a:extLst>
              </p:cNvPr>
              <p:cNvSpPr txBox="1"/>
              <p:nvPr/>
            </p:nvSpPr>
            <p:spPr>
              <a:xfrm>
                <a:off x="4508078" y="3768859"/>
                <a:ext cx="1038721" cy="473385"/>
              </a:xfrm>
              <a:prstGeom prst="rect">
                <a:avLst/>
              </a:prstGeom>
              <a:noFill/>
            </p:spPr>
            <p:txBody>
              <a:bodyPr wrap="none" rtlCol="0">
                <a:spAutoFit/>
              </a:bodyPr>
              <a:lstStyle/>
              <a:p>
                <a:pPr algn="ctr"/>
                <a:r>
                  <a:rPr lang="en-US" altLang="ko-KR" sz="1400" dirty="0">
                    <a:solidFill>
                      <a:schemeClr val="bg1"/>
                    </a:solidFill>
                    <a:latin typeface="SamsungOne 700" panose="020B0803030303020204" pitchFamily="34" charset="0"/>
                    <a:ea typeface="SamsungOne 700" panose="020B0803030303020204" pitchFamily="34" charset="0"/>
                  </a:rPr>
                  <a:t>Artificial</a:t>
                </a:r>
              </a:p>
              <a:p>
                <a:pPr algn="ctr"/>
                <a:r>
                  <a:rPr lang="en-US" altLang="ko-KR" sz="1400" dirty="0">
                    <a:solidFill>
                      <a:schemeClr val="bg1"/>
                    </a:solidFill>
                    <a:latin typeface="SamsungOne 700" panose="020B0803030303020204" pitchFamily="34" charset="0"/>
                    <a:ea typeface="SamsungOne 700" panose="020B0803030303020204" pitchFamily="34" charset="0"/>
                  </a:rPr>
                  <a:t>Intelligence</a:t>
                </a:r>
                <a:endParaRPr lang="ko-KR" altLang="en-US" sz="1400" dirty="0">
                  <a:solidFill>
                    <a:schemeClr val="bg1"/>
                  </a:solidFill>
                  <a:latin typeface="SamsungOne 700" panose="020B0803030303020204" pitchFamily="34" charset="0"/>
                </a:endParaRPr>
              </a:p>
            </p:txBody>
          </p:sp>
          <p:pic>
            <p:nvPicPr>
              <p:cNvPr id="207" name="그림 186">
                <a:extLst>
                  <a:ext uri="{FF2B5EF4-FFF2-40B4-BE49-F238E27FC236}">
                    <a16:creationId xmlns:a16="http://schemas.microsoft.com/office/drawing/2014/main" xmlns="" id="{BB5E017B-B9A9-4750-B95A-FAB247E97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437" y="3439794"/>
                <a:ext cx="288000" cy="320572"/>
              </a:xfrm>
              <a:prstGeom prst="rect">
                <a:avLst/>
              </a:prstGeom>
            </p:spPr>
          </p:pic>
        </p:grpSp>
        <p:cxnSp>
          <p:nvCxnSpPr>
            <p:cNvPr id="154" name="직선 연결선 148">
              <a:extLst>
                <a:ext uri="{FF2B5EF4-FFF2-40B4-BE49-F238E27FC236}">
                  <a16:creationId xmlns:a16="http://schemas.microsoft.com/office/drawing/2014/main" xmlns="" id="{D24DC5FA-3DF8-4AD2-B62B-C4D32BDBC83B}"/>
                </a:ext>
              </a:extLst>
            </p:cNvPr>
            <p:cNvCxnSpPr/>
            <p:nvPr/>
          </p:nvCxnSpPr>
          <p:spPr>
            <a:xfrm>
              <a:off x="1833543" y="5260086"/>
              <a:ext cx="18956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1383543" y="4613910"/>
              <a:ext cx="2795648" cy="1229520"/>
              <a:chOff x="1383543" y="4613910"/>
              <a:chExt cx="2795648" cy="1229520"/>
            </a:xfrm>
          </p:grpSpPr>
          <p:grpSp>
            <p:nvGrpSpPr>
              <p:cNvPr id="196" name="그룹 195"/>
              <p:cNvGrpSpPr/>
              <p:nvPr/>
            </p:nvGrpSpPr>
            <p:grpSpPr>
              <a:xfrm>
                <a:off x="1383543" y="5260086"/>
                <a:ext cx="900000" cy="583344"/>
                <a:chOff x="1431168" y="5260086"/>
                <a:chExt cx="900000" cy="583344"/>
              </a:xfrm>
            </p:grpSpPr>
            <p:cxnSp>
              <p:nvCxnSpPr>
                <p:cNvPr id="203" name="직선 연결선 146">
                  <a:extLst>
                    <a:ext uri="{FF2B5EF4-FFF2-40B4-BE49-F238E27FC236}">
                      <a16:creationId xmlns:a16="http://schemas.microsoft.com/office/drawing/2014/main" xmlns="" id="{02926BE6-3C9E-4E97-8C55-0B8EACA1310B}"/>
                    </a:ext>
                  </a:extLst>
                </p:cNvPr>
                <p:cNvCxnSpPr/>
                <p:nvPr/>
              </p:nvCxnSpPr>
              <p:spPr>
                <a:xfrm flipV="1">
                  <a:off x="1881168"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모서리가 둥근 직사각형 181">
                  <a:extLst>
                    <a:ext uri="{FF2B5EF4-FFF2-40B4-BE49-F238E27FC236}">
                      <a16:creationId xmlns:a16="http://schemas.microsoft.com/office/drawing/2014/main" xmlns="" id="{08343599-4C50-4949-AB83-DA233349F6C5}"/>
                    </a:ext>
                  </a:extLst>
                </p:cNvPr>
                <p:cNvSpPr/>
                <p:nvPr/>
              </p:nvSpPr>
              <p:spPr>
                <a:xfrm>
                  <a:off x="1431168"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Deep Learning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7" name="그룹 196"/>
              <p:cNvGrpSpPr/>
              <p:nvPr/>
            </p:nvGrpSpPr>
            <p:grpSpPr>
              <a:xfrm>
                <a:off x="2331367" y="4613910"/>
                <a:ext cx="900000" cy="1229520"/>
                <a:chOff x="2331367" y="4613910"/>
                <a:chExt cx="900000" cy="1229520"/>
              </a:xfrm>
            </p:grpSpPr>
            <p:cxnSp>
              <p:nvCxnSpPr>
                <p:cNvPr id="201" name="직선 연결선 144">
                  <a:extLst>
                    <a:ext uri="{FF2B5EF4-FFF2-40B4-BE49-F238E27FC236}">
                      <a16:creationId xmlns:a16="http://schemas.microsoft.com/office/drawing/2014/main" xmlns="" id="{F117AB5A-BB99-4454-84CF-667E6E62D5B2}"/>
                    </a:ext>
                  </a:extLst>
                </p:cNvPr>
                <p:cNvCxnSpPr/>
                <p:nvPr/>
              </p:nvCxnSpPr>
              <p:spPr>
                <a:xfrm>
                  <a:off x="2781367" y="4613910"/>
                  <a:ext cx="0" cy="102724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모서리가 둥근 직사각형 182">
                  <a:extLst>
                    <a:ext uri="{FF2B5EF4-FFF2-40B4-BE49-F238E27FC236}">
                      <a16:creationId xmlns:a16="http://schemas.microsoft.com/office/drawing/2014/main" xmlns="" id="{53093E5F-B1A3-48A7-8C60-D69B07947F5C}"/>
                    </a:ext>
                  </a:extLst>
                </p:cNvPr>
                <p:cNvSpPr/>
                <p:nvPr/>
              </p:nvSpPr>
              <p:spPr>
                <a:xfrm>
                  <a:off x="2331367"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8" name="그룹 197"/>
              <p:cNvGrpSpPr/>
              <p:nvPr/>
            </p:nvGrpSpPr>
            <p:grpSpPr>
              <a:xfrm>
                <a:off x="3279191" y="5260086"/>
                <a:ext cx="900000" cy="583344"/>
                <a:chOff x="3231566" y="5260086"/>
                <a:chExt cx="900000" cy="583344"/>
              </a:xfrm>
            </p:grpSpPr>
            <p:cxnSp>
              <p:nvCxnSpPr>
                <p:cNvPr id="199" name="직선 연결선 147">
                  <a:extLst>
                    <a:ext uri="{FF2B5EF4-FFF2-40B4-BE49-F238E27FC236}">
                      <a16:creationId xmlns:a16="http://schemas.microsoft.com/office/drawing/2014/main" xmlns="" id="{C98A0165-E95B-49D0-BE83-279D85BAB2BC}"/>
                    </a:ext>
                  </a:extLst>
                </p:cNvPr>
                <p:cNvCxnSpPr/>
                <p:nvPr/>
              </p:nvCxnSpPr>
              <p:spPr>
                <a:xfrm flipV="1">
                  <a:off x="3681566"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모서리가 둥근 직사각형 183">
                  <a:extLst>
                    <a:ext uri="{FF2B5EF4-FFF2-40B4-BE49-F238E27FC236}">
                      <a16:creationId xmlns:a16="http://schemas.microsoft.com/office/drawing/2014/main" xmlns="" id="{A36019CB-68AF-4C9A-A53A-39D380E31752}"/>
                    </a:ext>
                  </a:extLst>
                </p:cNvPr>
                <p:cNvSpPr/>
                <p:nvPr/>
              </p:nvSpPr>
              <p:spPr>
                <a:xfrm>
                  <a:off x="3231566"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156" name="모서리가 둥근 직사각형 156">
              <a:extLst>
                <a:ext uri="{FF2B5EF4-FFF2-40B4-BE49-F238E27FC236}">
                  <a16:creationId xmlns:a16="http://schemas.microsoft.com/office/drawing/2014/main" xmlns="" id="{2902E6AF-DF71-4E34-8496-7AABFF17C98B}"/>
                </a:ext>
              </a:extLst>
            </p:cNvPr>
            <p:cNvSpPr/>
            <p:nvPr/>
          </p:nvSpPr>
          <p:spPr>
            <a:xfrm>
              <a:off x="1791367" y="4775417"/>
              <a:ext cx="1980000" cy="360000"/>
            </a:xfrm>
            <a:prstGeom prst="roundRect">
              <a:avLst/>
            </a:prstGeom>
            <a:solidFill>
              <a:schemeClr val="accent3">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Machine Learning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57" name="직선 연결선 145">
              <a:extLst>
                <a:ext uri="{FF2B5EF4-FFF2-40B4-BE49-F238E27FC236}">
                  <a16:creationId xmlns:a16="http://schemas.microsoft.com/office/drawing/2014/main" xmlns="" id="{003C04B9-11B6-48EC-B65A-51804B71DBF7}"/>
                </a:ext>
              </a:extLst>
            </p:cNvPr>
            <p:cNvCxnSpPr/>
            <p:nvPr/>
          </p:nvCxnSpPr>
          <p:spPr>
            <a:xfrm>
              <a:off x="6974524" y="4613910"/>
              <a:ext cx="0" cy="94579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8" name="그룹 157"/>
            <p:cNvGrpSpPr/>
            <p:nvPr/>
          </p:nvGrpSpPr>
          <p:grpSpPr>
            <a:xfrm>
              <a:off x="4636900" y="5260086"/>
              <a:ext cx="4675248" cy="583344"/>
              <a:chOff x="4655950" y="5260086"/>
              <a:chExt cx="4675248" cy="583344"/>
            </a:xfrm>
          </p:grpSpPr>
          <p:cxnSp>
            <p:nvCxnSpPr>
              <p:cNvPr id="182" name="직선 연결선 154">
                <a:extLst>
                  <a:ext uri="{FF2B5EF4-FFF2-40B4-BE49-F238E27FC236}">
                    <a16:creationId xmlns:a16="http://schemas.microsoft.com/office/drawing/2014/main" xmlns="" id="{BA4D7030-25FF-4733-9640-72BDC28D5D2F}"/>
                  </a:ext>
                </a:extLst>
              </p:cNvPr>
              <p:cNvCxnSpPr/>
              <p:nvPr/>
            </p:nvCxnSpPr>
            <p:spPr>
              <a:xfrm>
                <a:off x="5105950" y="5260086"/>
                <a:ext cx="37752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83" name="그룹 182"/>
              <p:cNvGrpSpPr/>
              <p:nvPr/>
            </p:nvGrpSpPr>
            <p:grpSpPr>
              <a:xfrm>
                <a:off x="4655950" y="5260086"/>
                <a:ext cx="900000" cy="583344"/>
                <a:chOff x="4941700" y="5260086"/>
                <a:chExt cx="900000" cy="583344"/>
              </a:xfrm>
            </p:grpSpPr>
            <p:cxnSp>
              <p:nvCxnSpPr>
                <p:cNvPr id="194" name="직선 연결선 150">
                  <a:extLst>
                    <a:ext uri="{FF2B5EF4-FFF2-40B4-BE49-F238E27FC236}">
                      <a16:creationId xmlns:a16="http://schemas.microsoft.com/office/drawing/2014/main" xmlns="" id="{AF633C5B-5A51-40B8-A2C0-D8128F7D281E}"/>
                    </a:ext>
                  </a:extLst>
                </p:cNvPr>
                <p:cNvCxnSpPr/>
                <p:nvPr/>
              </p:nvCxnSpPr>
              <p:spPr>
                <a:xfrm flipV="1">
                  <a:off x="5391700"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모서리가 둥근 직사각형 176">
                  <a:extLst>
                    <a:ext uri="{FF2B5EF4-FFF2-40B4-BE49-F238E27FC236}">
                      <a16:creationId xmlns:a16="http://schemas.microsoft.com/office/drawing/2014/main" xmlns="" id="{DF56B4B9-AD4E-4A65-B445-B5D3F5EE8FD2}"/>
                    </a:ext>
                  </a:extLst>
                </p:cNvPr>
                <p:cNvSpPr/>
                <p:nvPr/>
              </p:nvSpPr>
              <p:spPr>
                <a:xfrm>
                  <a:off x="4941700"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Generation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4" name="그룹 183"/>
              <p:cNvGrpSpPr/>
              <p:nvPr/>
            </p:nvGrpSpPr>
            <p:grpSpPr>
              <a:xfrm>
                <a:off x="5599762" y="5260086"/>
                <a:ext cx="900000" cy="583344"/>
                <a:chOff x="5806931" y="5260086"/>
                <a:chExt cx="900000" cy="583344"/>
              </a:xfrm>
            </p:grpSpPr>
            <p:cxnSp>
              <p:nvCxnSpPr>
                <p:cNvPr id="192" name="직선 연결선 151">
                  <a:extLst>
                    <a:ext uri="{FF2B5EF4-FFF2-40B4-BE49-F238E27FC236}">
                      <a16:creationId xmlns:a16="http://schemas.microsoft.com/office/drawing/2014/main" xmlns="" id="{ED9F69E4-077D-4D5B-AA82-39CEFAC78E25}"/>
                    </a:ext>
                  </a:extLst>
                </p:cNvPr>
                <p:cNvCxnSpPr/>
                <p:nvPr/>
              </p:nvCxnSpPr>
              <p:spPr>
                <a:xfrm flipV="1">
                  <a:off x="6256931"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모서리가 둥근 직사각형 177">
                  <a:extLst>
                    <a:ext uri="{FF2B5EF4-FFF2-40B4-BE49-F238E27FC236}">
                      <a16:creationId xmlns:a16="http://schemas.microsoft.com/office/drawing/2014/main" xmlns="" id="{ABE2B6FA-A651-486F-AB22-07CF49CD3B14}"/>
                    </a:ext>
                  </a:extLst>
                </p:cNvPr>
                <p:cNvSpPr/>
                <p:nvPr/>
              </p:nvSpPr>
              <p:spPr>
                <a:xfrm>
                  <a:off x="5806931"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Question Answering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5" name="그룹 184"/>
              <p:cNvGrpSpPr/>
              <p:nvPr/>
            </p:nvGrpSpPr>
            <p:grpSpPr>
              <a:xfrm>
                <a:off x="7487386" y="5260086"/>
                <a:ext cx="900000" cy="583344"/>
                <a:chOff x="7537393" y="5260086"/>
                <a:chExt cx="900000" cy="583344"/>
              </a:xfrm>
            </p:grpSpPr>
            <p:cxnSp>
              <p:nvCxnSpPr>
                <p:cNvPr id="190" name="직선 연결선 152">
                  <a:extLst>
                    <a:ext uri="{FF2B5EF4-FFF2-40B4-BE49-F238E27FC236}">
                      <a16:creationId xmlns:a16="http://schemas.microsoft.com/office/drawing/2014/main" xmlns="" id="{05EFD84E-D943-47DC-BBF5-08FC715E5279}"/>
                    </a:ext>
                  </a:extLst>
                </p:cNvPr>
                <p:cNvCxnSpPr/>
                <p:nvPr/>
              </p:nvCxnSpPr>
              <p:spPr>
                <a:xfrm flipV="1">
                  <a:off x="798739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모서리가 둥근 직사각형 179">
                  <a:extLst>
                    <a:ext uri="{FF2B5EF4-FFF2-40B4-BE49-F238E27FC236}">
                      <a16:creationId xmlns:a16="http://schemas.microsoft.com/office/drawing/2014/main" xmlns="" id="{A42FA808-EE73-4AF6-8089-81298ACB033F}"/>
                    </a:ext>
                  </a:extLst>
                </p:cNvPr>
                <p:cNvSpPr/>
                <p:nvPr/>
              </p:nvSpPr>
              <p:spPr>
                <a:xfrm>
                  <a:off x="753739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6" name="그룹 185"/>
              <p:cNvGrpSpPr/>
              <p:nvPr/>
            </p:nvGrpSpPr>
            <p:grpSpPr>
              <a:xfrm>
                <a:off x="8431198" y="5260086"/>
                <a:ext cx="900000" cy="583344"/>
                <a:chOff x="8402623" y="5260086"/>
                <a:chExt cx="900000" cy="583344"/>
              </a:xfrm>
            </p:grpSpPr>
            <p:cxnSp>
              <p:nvCxnSpPr>
                <p:cNvPr id="188" name="직선 연결선 153">
                  <a:extLst>
                    <a:ext uri="{FF2B5EF4-FFF2-40B4-BE49-F238E27FC236}">
                      <a16:creationId xmlns:a16="http://schemas.microsoft.com/office/drawing/2014/main" xmlns="" id="{A150E9BD-F748-4992-B3C7-80A053D2187E}"/>
                    </a:ext>
                  </a:extLst>
                </p:cNvPr>
                <p:cNvCxnSpPr/>
                <p:nvPr/>
              </p:nvCxnSpPr>
              <p:spPr>
                <a:xfrm flipV="1">
                  <a:off x="885262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9" name="모서리가 둥근 직사각형 180">
                  <a:extLst>
                    <a:ext uri="{FF2B5EF4-FFF2-40B4-BE49-F238E27FC236}">
                      <a16:creationId xmlns:a16="http://schemas.microsoft.com/office/drawing/2014/main" xmlns="" id="{ADC55C92-0D03-4EC0-B768-16D4DA1A2119}"/>
                    </a:ext>
                  </a:extLst>
                </p:cNvPr>
                <p:cNvSpPr/>
                <p:nvPr/>
              </p:nvSpPr>
              <p:spPr>
                <a:xfrm>
                  <a:off x="840262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Translation</a:t>
                  </a:r>
                  <a:endParaRPr lang="ko-KR" altLang="en-US" sz="1200" dirty="0">
                    <a:solidFill>
                      <a:schemeClr val="tx1">
                        <a:lumMod val="75000"/>
                        <a:lumOff val="25000"/>
                      </a:schemeClr>
                    </a:solidFill>
                    <a:latin typeface="SamsungOne 400" panose="020B0503030303020204" pitchFamily="34" charset="0"/>
                  </a:endParaRPr>
                </a:p>
              </p:txBody>
            </p:sp>
          </p:grpSp>
          <p:sp>
            <p:nvSpPr>
              <p:cNvPr id="187" name="모서리가 둥근 직사각형 178">
                <a:extLst>
                  <a:ext uri="{FF2B5EF4-FFF2-40B4-BE49-F238E27FC236}">
                    <a16:creationId xmlns:a16="http://schemas.microsoft.com/office/drawing/2014/main" xmlns="" id="{D08FCEFB-2DBD-4372-A25F-B89DCEAD0825}"/>
                  </a:ext>
                </a:extLst>
              </p:cNvPr>
              <p:cNvSpPr/>
              <p:nvPr/>
            </p:nvSpPr>
            <p:spPr>
              <a:xfrm>
                <a:off x="6543574"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Content Extraction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159" name="모서리가 둥근 직사각형 157">
              <a:extLst>
                <a:ext uri="{FF2B5EF4-FFF2-40B4-BE49-F238E27FC236}">
                  <a16:creationId xmlns:a16="http://schemas.microsoft.com/office/drawing/2014/main" xmlns="" id="{11FB858F-2811-4787-AB98-13E7EA451D65}"/>
                </a:ext>
              </a:extLst>
            </p:cNvPr>
            <p:cNvSpPr/>
            <p:nvPr/>
          </p:nvSpPr>
          <p:spPr>
            <a:xfrm>
              <a:off x="5984524" y="4775417"/>
              <a:ext cx="1980000" cy="360000"/>
            </a:xfrm>
            <a:prstGeom prst="roundRect">
              <a:avLst/>
            </a:prstGeom>
            <a:solidFill>
              <a:schemeClr val="tx2">
                <a:lumMod val="60000"/>
                <a:lumOff val="40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Natural Language Processing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60" name="직선 연결선 158">
              <a:extLst>
                <a:ext uri="{FF2B5EF4-FFF2-40B4-BE49-F238E27FC236}">
                  <a16:creationId xmlns:a16="http://schemas.microsoft.com/office/drawing/2014/main" xmlns="" id="{E32C2AD5-7980-461B-80CD-1B6BA8610341}"/>
                </a:ext>
              </a:extLst>
            </p:cNvPr>
            <p:cNvCxnSpPr/>
            <p:nvPr/>
          </p:nvCxnSpPr>
          <p:spPr>
            <a:xfrm>
              <a:off x="2782418" y="4613910"/>
              <a:ext cx="4189882"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61" name="그룹 160"/>
            <p:cNvGrpSpPr/>
            <p:nvPr/>
          </p:nvGrpSpPr>
          <p:grpSpPr>
            <a:xfrm>
              <a:off x="5893598" y="3474562"/>
              <a:ext cx="2537329" cy="839288"/>
              <a:chOff x="5893598" y="3474562"/>
              <a:chExt cx="2537329" cy="839288"/>
            </a:xfrm>
          </p:grpSpPr>
          <p:grpSp>
            <p:nvGrpSpPr>
              <p:cNvPr id="174" name="그룹 67">
                <a:extLst>
                  <a:ext uri="{FF2B5EF4-FFF2-40B4-BE49-F238E27FC236}">
                    <a16:creationId xmlns:a16="http://schemas.microsoft.com/office/drawing/2014/main" xmlns="" id="{0915AAC5-7625-4FEC-BF50-0FC1530526AD}"/>
                  </a:ext>
                </a:extLst>
              </p:cNvPr>
              <p:cNvGrpSpPr/>
              <p:nvPr/>
            </p:nvGrpSpPr>
            <p:grpSpPr>
              <a:xfrm>
                <a:off x="6997699" y="3657912"/>
                <a:ext cx="221441" cy="472588"/>
                <a:chOff x="7213345" y="3592581"/>
                <a:chExt cx="221441" cy="472588"/>
              </a:xfrm>
            </p:grpSpPr>
            <p:cxnSp>
              <p:nvCxnSpPr>
                <p:cNvPr id="179" name="직선 연결선 166">
                  <a:extLst>
                    <a:ext uri="{FF2B5EF4-FFF2-40B4-BE49-F238E27FC236}">
                      <a16:creationId xmlns:a16="http://schemas.microsoft.com/office/drawing/2014/main" xmlns="" id="{F34C5E83-A4F4-47D8-A7AC-F70D5579A698}"/>
                    </a:ext>
                  </a:extLst>
                </p:cNvPr>
                <p:cNvCxnSpPr/>
                <p:nvPr/>
              </p:nvCxnSpPr>
              <p:spPr>
                <a:xfrm flipH="1">
                  <a:off x="7218786"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67">
                  <a:extLst>
                    <a:ext uri="{FF2B5EF4-FFF2-40B4-BE49-F238E27FC236}">
                      <a16:creationId xmlns:a16="http://schemas.microsoft.com/office/drawing/2014/main" xmlns="" id="{88E9DEEA-B4C4-42CB-A26E-B793294A9BE8}"/>
                    </a:ext>
                  </a:extLst>
                </p:cNvPr>
                <p:cNvCxnSpPr/>
                <p:nvPr/>
              </p:nvCxnSpPr>
              <p:spPr>
                <a:xfrm flipH="1">
                  <a:off x="7218786"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 168">
                  <a:extLst>
                    <a:ext uri="{FF2B5EF4-FFF2-40B4-BE49-F238E27FC236}">
                      <a16:creationId xmlns:a16="http://schemas.microsoft.com/office/drawing/2014/main" xmlns="" id="{62C6E425-DF14-4F3B-884F-D0CD861FE589}"/>
                    </a:ext>
                  </a:extLst>
                </p:cNvPr>
                <p:cNvCxnSpPr/>
                <p:nvPr/>
              </p:nvCxnSpPr>
              <p:spPr>
                <a:xfrm flipH="1">
                  <a:off x="7213345"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75" name="모서리가 둥근 직사각형 162">
                <a:extLst>
                  <a:ext uri="{FF2B5EF4-FFF2-40B4-BE49-F238E27FC236}">
                    <a16:creationId xmlns:a16="http://schemas.microsoft.com/office/drawing/2014/main" xmlns="" id="{73528427-AF76-4611-A935-CD6C89596150}"/>
                  </a:ext>
                </a:extLst>
              </p:cNvPr>
              <p:cNvSpPr/>
              <p:nvPr/>
            </p:nvSpPr>
            <p:spPr>
              <a:xfrm>
                <a:off x="5893598"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Vision</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76" name="그룹 163">
                <a:extLst>
                  <a:ext uri="{FF2B5EF4-FFF2-40B4-BE49-F238E27FC236}">
                    <a16:creationId xmlns:a16="http://schemas.microsoft.com/office/drawing/2014/main" xmlns="" id="{55BB7C10-CAC5-47E7-A86D-2299C18A5165}"/>
                  </a:ext>
                </a:extLst>
              </p:cNvPr>
              <p:cNvGrpSpPr/>
              <p:nvPr/>
            </p:nvGrpSpPr>
            <p:grpSpPr>
              <a:xfrm>
                <a:off x="7170927" y="3474562"/>
                <a:ext cx="1260000" cy="839288"/>
                <a:chOff x="7439532" y="3282529"/>
                <a:chExt cx="792000" cy="839288"/>
              </a:xfrm>
              <a:solidFill>
                <a:schemeClr val="bg1">
                  <a:lumMod val="95000"/>
                </a:schemeClr>
              </a:solidFill>
            </p:grpSpPr>
            <p:sp>
              <p:nvSpPr>
                <p:cNvPr id="177" name="모서리가 둥근 직사각형 164">
                  <a:extLst>
                    <a:ext uri="{FF2B5EF4-FFF2-40B4-BE49-F238E27FC236}">
                      <a16:creationId xmlns:a16="http://schemas.microsoft.com/office/drawing/2014/main" xmlns="" id="{632E6118-40F9-4F75-8E95-D2D2E6C7B6D0}"/>
                    </a:ext>
                  </a:extLst>
                </p:cNvPr>
                <p:cNvSpPr/>
                <p:nvPr/>
              </p:nvSpPr>
              <p:spPr>
                <a:xfrm>
                  <a:off x="7439532" y="328252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Image Recognition</a:t>
                  </a:r>
                  <a:endParaRPr lang="ko-KR" altLang="en-US" sz="3600" dirty="0"/>
                </a:p>
              </p:txBody>
            </p:sp>
            <p:sp>
              <p:nvSpPr>
                <p:cNvPr id="178" name="모서리가 둥근 직사각형 165">
                  <a:extLst>
                    <a:ext uri="{FF2B5EF4-FFF2-40B4-BE49-F238E27FC236}">
                      <a16:creationId xmlns:a16="http://schemas.microsoft.com/office/drawing/2014/main" xmlns="" id="{F357E6F6-7F41-4DA7-A139-1B98B5F1B18F}"/>
                    </a:ext>
                  </a:extLst>
                </p:cNvPr>
                <p:cNvSpPr/>
                <p:nvPr/>
              </p:nvSpPr>
              <p:spPr>
                <a:xfrm>
                  <a:off x="7439532" y="3761817"/>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Vision</a:t>
                  </a:r>
                  <a:endParaRPr lang="ko-KR" altLang="en-US" sz="3600" dirty="0">
                    <a:latin typeface="SamsungOne 400" panose="020B0503030303020204" pitchFamily="34" charset="0"/>
                  </a:endParaRPr>
                </a:p>
              </p:txBody>
            </p:sp>
          </p:grpSp>
        </p:grpSp>
        <p:grpSp>
          <p:nvGrpSpPr>
            <p:cNvPr id="162" name="그룹 161"/>
            <p:cNvGrpSpPr/>
            <p:nvPr/>
          </p:nvGrpSpPr>
          <p:grpSpPr>
            <a:xfrm>
              <a:off x="1516134" y="3474562"/>
              <a:ext cx="2420670" cy="839288"/>
              <a:chOff x="1516134" y="3474562"/>
              <a:chExt cx="2420670" cy="839288"/>
            </a:xfrm>
          </p:grpSpPr>
          <p:sp>
            <p:nvSpPr>
              <p:cNvPr id="166" name="모서리가 둥근 직사각형 173">
                <a:extLst>
                  <a:ext uri="{FF2B5EF4-FFF2-40B4-BE49-F238E27FC236}">
                    <a16:creationId xmlns:a16="http://schemas.microsoft.com/office/drawing/2014/main" xmlns="" id="{6941C1E9-362A-44CE-B29C-1F8E37E71210}"/>
                  </a:ext>
                </a:extLst>
              </p:cNvPr>
              <p:cNvSpPr/>
              <p:nvPr/>
            </p:nvSpPr>
            <p:spPr>
              <a:xfrm>
                <a:off x="3036804"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Speech</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67" name="그룹 66">
                <a:extLst>
                  <a:ext uri="{FF2B5EF4-FFF2-40B4-BE49-F238E27FC236}">
                    <a16:creationId xmlns:a16="http://schemas.microsoft.com/office/drawing/2014/main" xmlns="" id="{83D44B8A-1A85-4962-A30D-1D0B0D390FCA}"/>
                  </a:ext>
                </a:extLst>
              </p:cNvPr>
              <p:cNvGrpSpPr/>
              <p:nvPr/>
            </p:nvGrpSpPr>
            <p:grpSpPr>
              <a:xfrm>
                <a:off x="2670948" y="3657912"/>
                <a:ext cx="220916" cy="472588"/>
                <a:chOff x="2398152" y="3592581"/>
                <a:chExt cx="220916" cy="472588"/>
              </a:xfrm>
            </p:grpSpPr>
            <p:cxnSp>
              <p:nvCxnSpPr>
                <p:cNvPr id="171" name="직선 연결선 169">
                  <a:extLst>
                    <a:ext uri="{FF2B5EF4-FFF2-40B4-BE49-F238E27FC236}">
                      <a16:creationId xmlns:a16="http://schemas.microsoft.com/office/drawing/2014/main" xmlns="" id="{2C8E4797-C85F-4DF2-BE10-D7ADEA1462B6}"/>
                    </a:ext>
                  </a:extLst>
                </p:cNvPr>
                <p:cNvCxnSpPr/>
                <p:nvPr/>
              </p:nvCxnSpPr>
              <p:spPr>
                <a:xfrm>
                  <a:off x="2400533"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0">
                  <a:extLst>
                    <a:ext uri="{FF2B5EF4-FFF2-40B4-BE49-F238E27FC236}">
                      <a16:creationId xmlns:a16="http://schemas.microsoft.com/office/drawing/2014/main" xmlns="" id="{D52B02B8-40A0-41AC-B6E8-5C490FBDF4B6}"/>
                    </a:ext>
                  </a:extLst>
                </p:cNvPr>
                <p:cNvCxnSpPr/>
                <p:nvPr/>
              </p:nvCxnSpPr>
              <p:spPr>
                <a:xfrm>
                  <a:off x="2398152"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1">
                  <a:extLst>
                    <a:ext uri="{FF2B5EF4-FFF2-40B4-BE49-F238E27FC236}">
                      <a16:creationId xmlns:a16="http://schemas.microsoft.com/office/drawing/2014/main" xmlns="" id="{993C7261-88F9-4E18-943D-58FBE5C92766}"/>
                    </a:ext>
                  </a:extLst>
                </p:cNvPr>
                <p:cNvCxnSpPr/>
                <p:nvPr/>
              </p:nvCxnSpPr>
              <p:spPr>
                <a:xfrm>
                  <a:off x="2619068"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72">
                <a:extLst>
                  <a:ext uri="{FF2B5EF4-FFF2-40B4-BE49-F238E27FC236}">
                    <a16:creationId xmlns:a16="http://schemas.microsoft.com/office/drawing/2014/main" xmlns="" id="{D797BDD3-7E74-427A-9BC8-2C64F2FE1FAC}"/>
                  </a:ext>
                </a:extLst>
              </p:cNvPr>
              <p:cNvGrpSpPr/>
              <p:nvPr/>
            </p:nvGrpSpPr>
            <p:grpSpPr>
              <a:xfrm>
                <a:off x="1516134" y="3474562"/>
                <a:ext cx="1260000" cy="839288"/>
                <a:chOff x="1787477" y="3358431"/>
                <a:chExt cx="798350" cy="839288"/>
              </a:xfrm>
              <a:solidFill>
                <a:schemeClr val="bg1">
                  <a:lumMod val="95000"/>
                </a:schemeClr>
              </a:solidFill>
            </p:grpSpPr>
            <p:sp>
              <p:nvSpPr>
                <p:cNvPr id="169" name="모서리가 둥근 직사각형 174">
                  <a:extLst>
                    <a:ext uri="{FF2B5EF4-FFF2-40B4-BE49-F238E27FC236}">
                      <a16:creationId xmlns:a16="http://schemas.microsoft.com/office/drawing/2014/main" xmlns="" id="{81FA63CE-764A-433A-A0A6-2C775B97FC72}"/>
                    </a:ext>
                  </a:extLst>
                </p:cNvPr>
                <p:cNvSpPr/>
                <p:nvPr/>
              </p:nvSpPr>
              <p:spPr>
                <a:xfrm>
                  <a:off x="1793827" y="3358431"/>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 to text</a:t>
                  </a:r>
                  <a:endParaRPr lang="ko-KR" altLang="en-US" sz="3600" dirty="0"/>
                </a:p>
              </p:txBody>
            </p:sp>
            <p:sp>
              <p:nvSpPr>
                <p:cNvPr id="170" name="모서리가 둥근 직사각형 175">
                  <a:extLst>
                    <a:ext uri="{FF2B5EF4-FFF2-40B4-BE49-F238E27FC236}">
                      <a16:creationId xmlns:a16="http://schemas.microsoft.com/office/drawing/2014/main" xmlns="" id="{D38ABB1C-24E2-4E44-9C2A-F115192FA706}"/>
                    </a:ext>
                  </a:extLst>
                </p:cNvPr>
                <p:cNvSpPr/>
                <p:nvPr/>
              </p:nvSpPr>
              <p:spPr>
                <a:xfrm>
                  <a:off x="1787477" y="383771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to</a:t>
                  </a:r>
                  <a:r>
                    <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a:t>
                  </a:r>
                  <a:endParaRPr lang="ko-KR" altLang="en-US" sz="3600" dirty="0">
                    <a:latin typeface="SamsungOne 400" panose="020B0503030303020204" pitchFamily="34" charset="0"/>
                  </a:endParaRPr>
                </a:p>
              </p:txBody>
            </p:sp>
          </p:grpSp>
        </p:grpSp>
        <p:sp>
          <p:nvSpPr>
            <p:cNvPr id="163" name="모서리가 둥근 직사각형 187">
              <a:extLst>
                <a:ext uri="{FF2B5EF4-FFF2-40B4-BE49-F238E27FC236}">
                  <a16:creationId xmlns:a16="http://schemas.microsoft.com/office/drawing/2014/main" xmlns="" id="{6E1E9D31-B436-45B7-98C8-31B6DFB6323F}"/>
                </a:ext>
              </a:extLst>
            </p:cNvPr>
            <p:cNvSpPr/>
            <p:nvPr/>
          </p:nvSpPr>
          <p:spPr>
            <a:xfrm>
              <a:off x="2987280" y="2641035"/>
              <a:ext cx="1152000"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Planning</a:t>
              </a:r>
              <a:endParaRPr lang="ko-KR" altLang="en-US" sz="1400" dirty="0">
                <a:solidFill>
                  <a:schemeClr val="bg1"/>
                </a:solidFill>
                <a:latin typeface="SamsungOne 400" panose="020B0503030303020204" pitchFamily="34" charset="0"/>
              </a:endParaRPr>
            </a:p>
          </p:txBody>
        </p:sp>
        <p:sp>
          <p:nvSpPr>
            <p:cNvPr id="164" name="모서리가 둥근 직사각형 188">
              <a:extLst>
                <a:ext uri="{FF2B5EF4-FFF2-40B4-BE49-F238E27FC236}">
                  <a16:creationId xmlns:a16="http://schemas.microsoft.com/office/drawing/2014/main" xmlns="" id="{ECD987F8-DF24-4096-B1C1-21EDAF915FFF}"/>
                </a:ext>
              </a:extLst>
            </p:cNvPr>
            <p:cNvSpPr/>
            <p:nvPr/>
          </p:nvSpPr>
          <p:spPr>
            <a:xfrm>
              <a:off x="4332955" y="2641035"/>
              <a:ext cx="115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Expert Systems</a:t>
              </a:r>
              <a:endParaRPr lang="ko-KR" altLang="en-US" sz="1400" dirty="0">
                <a:solidFill>
                  <a:schemeClr val="bg1"/>
                </a:solidFill>
                <a:latin typeface="SamsungOne 400" panose="020B0503030303020204" pitchFamily="34" charset="0"/>
              </a:endParaRPr>
            </a:p>
          </p:txBody>
        </p:sp>
        <p:sp>
          <p:nvSpPr>
            <p:cNvPr id="165" name="모서리가 둥근 직사각형 189">
              <a:extLst>
                <a:ext uri="{FF2B5EF4-FFF2-40B4-BE49-F238E27FC236}">
                  <a16:creationId xmlns:a16="http://schemas.microsoft.com/office/drawing/2014/main" xmlns="" id="{D33A0C50-908F-4DF1-9603-575751E6105D}"/>
                </a:ext>
              </a:extLst>
            </p:cNvPr>
            <p:cNvSpPr/>
            <p:nvPr/>
          </p:nvSpPr>
          <p:spPr>
            <a:xfrm>
              <a:off x="5678631" y="2641035"/>
              <a:ext cx="115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Robotics</a:t>
              </a:r>
              <a:endParaRPr lang="ko-KR" altLang="en-US" sz="1400" dirty="0">
                <a:solidFill>
                  <a:schemeClr val="bg1"/>
                </a:solidFill>
                <a:latin typeface="SamsungOne 400" panose="020B0503030303020204" pitchFamily="34" charset="0"/>
              </a:endParaRPr>
            </a:p>
          </p:txBody>
        </p:sp>
      </p:grpSp>
      <p:sp>
        <p:nvSpPr>
          <p:cNvPr id="208" name="사각형: 둥근 모서리 32">
            <a:extLst>
              <a:ext uri="{FF2B5EF4-FFF2-40B4-BE49-F238E27FC236}">
                <a16:creationId xmlns:a16="http://schemas.microsoft.com/office/drawing/2014/main" xmlns="" id="{9F9FFF6C-7C72-4E08-8072-03F5113CBF51}"/>
              </a:ext>
            </a:extLst>
          </p:cNvPr>
          <p:cNvSpPr/>
          <p:nvPr/>
        </p:nvSpPr>
        <p:spPr>
          <a:xfrm>
            <a:off x="8460256" y="6073473"/>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Hackernoon</a:t>
            </a:r>
          </a:p>
        </p:txBody>
      </p:sp>
      <p:grpSp>
        <p:nvGrpSpPr>
          <p:cNvPr id="212" name="그룹 2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3" name="직사각형 2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4" name="직사각형 2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74" name="직사각형 73">
            <a:extLst>
              <a:ext uri="{FF2B5EF4-FFF2-40B4-BE49-F238E27FC236}">
                <a16:creationId xmlns:a16="http://schemas.microsoft.com/office/drawing/2014/main" xmlns="" id="{9B5EBB42-B7BC-4C17-ABA3-B801A7ED3671}"/>
              </a:ext>
            </a:extLst>
          </p:cNvPr>
          <p:cNvSpPr/>
          <p:nvPr/>
        </p:nvSpPr>
        <p:spPr>
          <a:xfrm>
            <a:off x="558924" y="1428745"/>
            <a:ext cx="89090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plays a huge role in our daily lives and will become increasingly important. The following are the various applications of artificial intelligence. </a:t>
            </a:r>
          </a:p>
        </p:txBody>
      </p:sp>
    </p:spTree>
    <p:custDataLst>
      <p:tags r:id="rId1"/>
    </p:custDataLst>
    <p:extLst>
      <p:ext uri="{BB962C8B-B14F-4D97-AF65-F5344CB8AC3E}">
        <p14:creationId xmlns:p14="http://schemas.microsoft.com/office/powerpoint/2010/main" val="401840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765060" cy="39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Image Classification: Automatically classify product images by analyzing them on the production line.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Semantic Segmentation: Scan the brain to diagnose tumors.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(Natural Language Processing): Automatically classify news articles</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Automatically distinguish negative comments in the discussion forum.</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Summary: Automatically summarize a long document.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Understanding Natural Language: Make a chatbot or a personal secretary.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Regression Analysis: Predict the company’s revenue for next year.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Voice Recognition: The app responds to voice commands</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Outlier Detection: Detect fraudulent credit card transactions.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Work: Divide customers based on purchase history and plan different marketing strategies for each set.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Visualization: Express a complex dataset in a clear and meaningful graph.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Recommendation System: Recommend products a customer may be interested in based on purchase history.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 Make intelligent game bots.</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spTree>
    <p:custDataLst>
      <p:tags r:id="rId1"/>
    </p:custDataLst>
    <p:extLst>
      <p:ext uri="{BB962C8B-B14F-4D97-AF65-F5344CB8AC3E}">
        <p14:creationId xmlns:p14="http://schemas.microsoft.com/office/powerpoint/2010/main" val="2144315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pic>
        <p:nvPicPr>
          <p:cNvPr id="44" name="그림 43">
            <a:extLst>
              <a:ext uri="{FF2B5EF4-FFF2-40B4-BE49-F238E27FC236}">
                <a16:creationId xmlns:a16="http://schemas.microsoft.com/office/drawing/2014/main" xmlns="" id="{550894F1-35E1-46FB-AFA9-3DA4B91D39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851"/>
          <a:stretch/>
        </p:blipFill>
        <p:spPr>
          <a:xfrm>
            <a:off x="705168" y="1653714"/>
            <a:ext cx="8600800" cy="4775661"/>
          </a:xfrm>
          <a:prstGeom prst="rect">
            <a:avLst/>
          </a:prstGeom>
        </p:spPr>
      </p:pic>
    </p:spTree>
    <p:custDataLst>
      <p:tags r:id="rId1"/>
    </p:custDataLst>
    <p:extLst>
      <p:ext uri="{BB962C8B-B14F-4D97-AF65-F5344CB8AC3E}">
        <p14:creationId xmlns:p14="http://schemas.microsoft.com/office/powerpoint/2010/main" val="3093166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4" name="직사각형 23">
            <a:extLst>
              <a:ext uri="{FF2B5EF4-FFF2-40B4-BE49-F238E27FC236}">
                <a16:creationId xmlns:a16="http://schemas.microsoft.com/office/drawing/2014/main" xmlns="" id="{6D758366-4E80-4BD9-BD0C-9AE56716EB41}"/>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Image Recognition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1315157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94141" y="3003676"/>
            <a:ext cx="8641085" cy="3236665"/>
            <a:chOff x="630038" y="2975782"/>
            <a:chExt cx="8641085" cy="3236665"/>
          </a:xfrm>
        </p:grpSpPr>
        <p:sp>
          <p:nvSpPr>
            <p:cNvPr id="35" name="모서리가 둥근 직사각형 4">
              <a:extLst>
                <a:ext uri="{FF2B5EF4-FFF2-40B4-BE49-F238E27FC236}">
                  <a16:creationId xmlns:a16="http://schemas.microsoft.com/office/drawing/2014/main" xmlns="" id="{C3569CBD-5212-483A-A582-6794A42BDB63}"/>
                </a:ext>
              </a:extLst>
            </p:cNvPr>
            <p:cNvSpPr/>
            <p:nvPr/>
          </p:nvSpPr>
          <p:spPr>
            <a:xfrm>
              <a:off x="630038" y="3111520"/>
              <a:ext cx="8641085" cy="3100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Group 4">
              <a:extLst>
                <a:ext uri="{FF2B5EF4-FFF2-40B4-BE49-F238E27FC236}">
                  <a16:creationId xmlns:a16="http://schemas.microsoft.com/office/drawing/2014/main" xmlns="" id="{C2F26028-34FA-4E6B-93C1-9CC14D286FEF}"/>
                </a:ext>
              </a:extLst>
            </p:cNvPr>
            <p:cNvGrpSpPr/>
            <p:nvPr/>
          </p:nvGrpSpPr>
          <p:grpSpPr>
            <a:xfrm>
              <a:off x="1711052" y="2975782"/>
              <a:ext cx="6101391" cy="3116122"/>
              <a:chOff x="2128745" y="3177894"/>
              <a:chExt cx="5618761" cy="2869633"/>
            </a:xfrm>
          </p:grpSpPr>
          <p:sp>
            <p:nvSpPr>
              <p:cNvPr id="37" name="Right Brace 28">
                <a:extLst>
                  <a:ext uri="{FF2B5EF4-FFF2-40B4-BE49-F238E27FC236}">
                    <a16:creationId xmlns:a16="http://schemas.microsoft.com/office/drawing/2014/main" xmlns="" id="{15F93C24-7093-4311-8D79-9997D7CE323F}"/>
                  </a:ext>
                </a:extLst>
              </p:cNvPr>
              <p:cNvSpPr/>
              <p:nvPr/>
            </p:nvSpPr>
            <p:spPr>
              <a:xfrm rot="5400000">
                <a:off x="2900390" y="5147902"/>
                <a:ext cx="180000" cy="1079143"/>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sp>
            <p:nvSpPr>
              <p:cNvPr id="38" name="TextBox 37">
                <a:extLst>
                  <a:ext uri="{FF2B5EF4-FFF2-40B4-BE49-F238E27FC236}">
                    <a16:creationId xmlns:a16="http://schemas.microsoft.com/office/drawing/2014/main" xmlns="" id="{7FB4BF48-5892-422F-B9ED-BAA58B5E5489}"/>
                  </a:ext>
                </a:extLst>
              </p:cNvPr>
              <p:cNvSpPr txBox="1"/>
              <p:nvPr/>
            </p:nvSpPr>
            <p:spPr>
              <a:xfrm>
                <a:off x="2128745" y="5778267"/>
                <a:ext cx="1723290" cy="269260"/>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Feature Engineering</a:t>
                </a:r>
                <a:endParaRPr lang="ko-KR" altLang="en-US" sz="1300" dirty="0">
                  <a:latin typeface="SamsungOne 400" panose="020B0503030303020204" pitchFamily="34" charset="0"/>
                  <a:ea typeface="SamsungOne 400" panose="020B0503030303020204" pitchFamily="34" charset="0"/>
                </a:endParaRPr>
              </a:p>
            </p:txBody>
          </p:sp>
          <p:sp>
            <p:nvSpPr>
              <p:cNvPr id="39" name="TextBox 38">
                <a:extLst>
                  <a:ext uri="{FF2B5EF4-FFF2-40B4-BE49-F238E27FC236}">
                    <a16:creationId xmlns:a16="http://schemas.microsoft.com/office/drawing/2014/main" xmlns="" id="{6688C3E7-410A-4B62-8BB4-FBBB4AB685AD}"/>
                  </a:ext>
                </a:extLst>
              </p:cNvPr>
              <p:cNvSpPr txBox="1"/>
              <p:nvPr/>
            </p:nvSpPr>
            <p:spPr>
              <a:xfrm>
                <a:off x="4480892" y="5778267"/>
                <a:ext cx="2409417" cy="239475"/>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Convolutional Neural Networks</a:t>
                </a:r>
                <a:endParaRPr lang="ko-KR" altLang="en-US" sz="1300" dirty="0">
                  <a:latin typeface="SamsungOne 400" panose="020B0503030303020204" pitchFamily="34" charset="0"/>
                  <a:ea typeface="SamsungOne 400" panose="020B0503030303020204" pitchFamily="34" charset="0"/>
                </a:endParaRPr>
              </a:p>
            </p:txBody>
          </p:sp>
          <p:sp>
            <p:nvSpPr>
              <p:cNvPr id="40" name="Right Brace 7">
                <a:extLst>
                  <a:ext uri="{FF2B5EF4-FFF2-40B4-BE49-F238E27FC236}">
                    <a16:creationId xmlns:a16="http://schemas.microsoft.com/office/drawing/2014/main" xmlns="" id="{A2AE5EF4-2812-40FC-A982-DAE7A46EEBE2}"/>
                  </a:ext>
                </a:extLst>
              </p:cNvPr>
              <p:cNvSpPr/>
              <p:nvPr/>
            </p:nvSpPr>
            <p:spPr>
              <a:xfrm rot="5400000">
                <a:off x="5595600" y="3713845"/>
                <a:ext cx="180000" cy="3947259"/>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graphicFrame>
            <p:nvGraphicFramePr>
              <p:cNvPr id="41" name="차트 9">
                <a:extLst>
                  <a:ext uri="{FF2B5EF4-FFF2-40B4-BE49-F238E27FC236}">
                    <a16:creationId xmlns:a16="http://schemas.microsoft.com/office/drawing/2014/main" xmlns="" id="{C2960805-9EB4-4B55-A11B-F567F81A49DE}"/>
                  </a:ext>
                </a:extLst>
              </p:cNvPr>
              <p:cNvGraphicFramePr/>
              <p:nvPr>
                <p:extLst>
                  <p:ext uri="{D42A27DB-BD31-4B8C-83A1-F6EECF244321}">
                    <p14:modId xmlns:p14="http://schemas.microsoft.com/office/powerpoint/2010/main" val="482829184"/>
                  </p:ext>
                </p:extLst>
              </p:nvPr>
            </p:nvGraphicFramePr>
            <p:xfrm>
              <a:off x="2143412" y="3462684"/>
              <a:ext cx="5604094" cy="1958555"/>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15">
                <a:extLst>
                  <a:ext uri="{FF2B5EF4-FFF2-40B4-BE49-F238E27FC236}">
                    <a16:creationId xmlns:a16="http://schemas.microsoft.com/office/drawing/2014/main" xmlns="" id="{2C0489F5-9DB1-4489-A7D9-9B9641FBB7BC}"/>
                  </a:ext>
                </a:extLst>
              </p:cNvPr>
              <p:cNvSpPr/>
              <p:nvPr/>
            </p:nvSpPr>
            <p:spPr>
              <a:xfrm>
                <a:off x="2535845" y="5363928"/>
                <a:ext cx="46477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NEC-UIUC</a:t>
                </a:r>
                <a:endParaRPr lang="ko-KR" altLang="en-US" sz="1000" dirty="0">
                  <a:latin typeface="SamsungOne 400" panose="020B0503030303020204" pitchFamily="34" charset="0"/>
                  <a:ea typeface="SamsungOne 400" panose="020B0503030303020204" pitchFamily="34" charset="0"/>
                </a:endParaRPr>
              </a:p>
            </p:txBody>
          </p:sp>
          <p:sp>
            <p:nvSpPr>
              <p:cNvPr id="43" name="Rectangle 15">
                <a:extLst>
                  <a:ext uri="{FF2B5EF4-FFF2-40B4-BE49-F238E27FC236}">
                    <a16:creationId xmlns:a16="http://schemas.microsoft.com/office/drawing/2014/main" xmlns="" id="{3D32991D-EE1C-49E6-912D-DC40D9D8EC17}"/>
                  </a:ext>
                </a:extLst>
              </p:cNvPr>
              <p:cNvSpPr/>
              <p:nvPr/>
            </p:nvSpPr>
            <p:spPr>
              <a:xfrm>
                <a:off x="3220664" y="5363928"/>
                <a:ext cx="24682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XRCE</a:t>
                </a:r>
                <a:endParaRPr lang="ko-KR" altLang="en-US" sz="1000" dirty="0">
                  <a:latin typeface="SamsungOne 400" panose="020B0503030303020204" pitchFamily="34" charset="0"/>
                  <a:ea typeface="SamsungOne 400" panose="020B0503030303020204" pitchFamily="34" charset="0"/>
                </a:endParaRPr>
              </a:p>
            </p:txBody>
          </p:sp>
          <p:sp>
            <p:nvSpPr>
              <p:cNvPr id="44" name="Rectangle 15">
                <a:extLst>
                  <a:ext uri="{FF2B5EF4-FFF2-40B4-BE49-F238E27FC236}">
                    <a16:creationId xmlns:a16="http://schemas.microsoft.com/office/drawing/2014/main" xmlns="" id="{9E9BBB7C-B57B-48EA-BCC4-F0F4830362A5}"/>
                  </a:ext>
                </a:extLst>
              </p:cNvPr>
              <p:cNvSpPr/>
              <p:nvPr/>
            </p:nvSpPr>
            <p:spPr>
              <a:xfrm>
                <a:off x="3748072" y="5363928"/>
                <a:ext cx="33873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AlexNet</a:t>
                </a:r>
                <a:endParaRPr lang="ko-KR" altLang="en-US" sz="1000" dirty="0">
                  <a:latin typeface="SamsungOne 400" panose="020B0503030303020204" pitchFamily="34" charset="0"/>
                  <a:ea typeface="SamsungOne 400" panose="020B0503030303020204" pitchFamily="34" charset="0"/>
                </a:endParaRPr>
              </a:p>
            </p:txBody>
          </p:sp>
          <p:sp>
            <p:nvSpPr>
              <p:cNvPr id="45" name="Rectangle 15">
                <a:extLst>
                  <a:ext uri="{FF2B5EF4-FFF2-40B4-BE49-F238E27FC236}">
                    <a16:creationId xmlns:a16="http://schemas.microsoft.com/office/drawing/2014/main" xmlns="" id="{E602AF09-2D72-4390-A311-F3EF2374B299}"/>
                  </a:ext>
                </a:extLst>
              </p:cNvPr>
              <p:cNvSpPr/>
              <p:nvPr/>
            </p:nvSpPr>
            <p:spPr>
              <a:xfrm>
                <a:off x="4333572" y="5363928"/>
                <a:ext cx="25339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ZFNet</a:t>
                </a:r>
                <a:endParaRPr lang="ko-KR" altLang="en-US" sz="1000" dirty="0">
                  <a:latin typeface="SamsungOne 400" panose="020B0503030303020204" pitchFamily="34" charset="0"/>
                  <a:ea typeface="SamsungOne 400" panose="020B0503030303020204" pitchFamily="34" charset="0"/>
                </a:endParaRPr>
              </a:p>
            </p:txBody>
          </p:sp>
          <p:sp>
            <p:nvSpPr>
              <p:cNvPr id="46" name="Rectangle 15">
                <a:extLst>
                  <a:ext uri="{FF2B5EF4-FFF2-40B4-BE49-F238E27FC236}">
                    <a16:creationId xmlns:a16="http://schemas.microsoft.com/office/drawing/2014/main" xmlns="" id="{0881B3E0-5B0B-4D62-AB28-A50BE9DAE2FC}"/>
                  </a:ext>
                </a:extLst>
              </p:cNvPr>
              <p:cNvSpPr/>
              <p:nvPr/>
            </p:nvSpPr>
            <p:spPr>
              <a:xfrm>
                <a:off x="4744540" y="5363928"/>
                <a:ext cx="519913" cy="25207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00" spc="-50" dirty="0">
                    <a:latin typeface="SamsungOne 400" panose="020B0503030303020204" pitchFamily="34" charset="0"/>
                    <a:ea typeface="SamsungOne 400" panose="020B0503030303020204" pitchFamily="34" charset="0"/>
                  </a:rPr>
                  <a:t>1. GoogLeNet</a:t>
                </a:r>
              </a:p>
              <a:p>
                <a:r>
                  <a:rPr lang="en-US" altLang="ko-KR" sz="1000" spc="-50" dirty="0">
                    <a:latin typeface="SamsungOne 400" panose="020B0503030303020204" pitchFamily="34" charset="0"/>
                    <a:ea typeface="SamsungOne 400" panose="020B0503030303020204" pitchFamily="34" charset="0"/>
                  </a:rPr>
                  <a:t>2. VGGNet</a:t>
                </a:r>
                <a:endParaRPr lang="ko-KR" altLang="en-US" sz="1000" spc="-50" dirty="0">
                  <a:latin typeface="SamsungOne 400" panose="020B0503030303020204" pitchFamily="34" charset="0"/>
                  <a:ea typeface="SamsungOne 400" panose="020B0503030303020204" pitchFamily="34" charset="0"/>
                </a:endParaRPr>
              </a:p>
            </p:txBody>
          </p:sp>
          <p:sp>
            <p:nvSpPr>
              <p:cNvPr id="47" name="Rectangle 15">
                <a:extLst>
                  <a:ext uri="{FF2B5EF4-FFF2-40B4-BE49-F238E27FC236}">
                    <a16:creationId xmlns:a16="http://schemas.microsoft.com/office/drawing/2014/main" xmlns="" id="{221B28C6-BB7D-4D8B-81A8-7C4D8207EE07}"/>
                  </a:ext>
                </a:extLst>
              </p:cNvPr>
              <p:cNvSpPr/>
              <p:nvPr/>
            </p:nvSpPr>
            <p:spPr>
              <a:xfrm>
                <a:off x="6040335" y="5363928"/>
                <a:ext cx="305909"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ResNet</a:t>
                </a:r>
                <a:endParaRPr lang="ko-KR" altLang="en-US" sz="1000" dirty="0">
                  <a:latin typeface="SamsungOne 400" panose="020B0503030303020204" pitchFamily="34" charset="0"/>
                  <a:ea typeface="SamsungOne 400" panose="020B0503030303020204" pitchFamily="34" charset="0"/>
                </a:endParaRPr>
              </a:p>
            </p:txBody>
          </p:sp>
          <p:sp>
            <p:nvSpPr>
              <p:cNvPr id="48" name="Rectangle 15">
                <a:extLst>
                  <a:ext uri="{FF2B5EF4-FFF2-40B4-BE49-F238E27FC236}">
                    <a16:creationId xmlns:a16="http://schemas.microsoft.com/office/drawing/2014/main" xmlns="" id="{6157BA4F-7430-44D1-8143-58A2FA43AA92}"/>
                  </a:ext>
                </a:extLst>
              </p:cNvPr>
              <p:cNvSpPr/>
              <p:nvPr/>
            </p:nvSpPr>
            <p:spPr>
              <a:xfrm>
                <a:off x="6495591" y="5363928"/>
                <a:ext cx="557059" cy="25207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itchFamily="34" charset="0"/>
                    <a:ea typeface="SamsungOne 400" pitchFamily="34" charset="0"/>
                  </a:rPr>
                  <a:t>GoogLeNet-v4</a:t>
                </a:r>
              </a:p>
            </p:txBody>
          </p:sp>
          <p:sp>
            <p:nvSpPr>
              <p:cNvPr id="49" name="Rectangle 15">
                <a:extLst>
                  <a:ext uri="{FF2B5EF4-FFF2-40B4-BE49-F238E27FC236}">
                    <a16:creationId xmlns:a16="http://schemas.microsoft.com/office/drawing/2014/main" xmlns="" id="{201F8244-099D-42D4-A3BB-81DA9891368B}"/>
                  </a:ext>
                </a:extLst>
              </p:cNvPr>
              <p:cNvSpPr/>
              <p:nvPr/>
            </p:nvSpPr>
            <p:spPr>
              <a:xfrm>
                <a:off x="7218022" y="5363928"/>
                <a:ext cx="25601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SENet</a:t>
                </a:r>
                <a:endParaRPr lang="ko-KR" altLang="en-US" sz="1000" dirty="0">
                  <a:latin typeface="SamsungOne 400" panose="020B0503030303020204" pitchFamily="34" charset="0"/>
                  <a:ea typeface="SamsungOne 400" panose="020B0503030303020204" pitchFamily="34" charset="0"/>
                </a:endParaRPr>
              </a:p>
            </p:txBody>
          </p:sp>
          <p:sp>
            <p:nvSpPr>
              <p:cNvPr id="50" name="Rectangle 15">
                <a:extLst>
                  <a:ext uri="{FF2B5EF4-FFF2-40B4-BE49-F238E27FC236}">
                    <a16:creationId xmlns:a16="http://schemas.microsoft.com/office/drawing/2014/main" xmlns="" id="{E4F30A4B-7B7C-47CB-8AD8-3F094FB557EF}"/>
                  </a:ext>
                </a:extLst>
              </p:cNvPr>
              <p:cNvSpPr/>
              <p:nvPr/>
            </p:nvSpPr>
            <p:spPr>
              <a:xfrm>
                <a:off x="2623477" y="3524378"/>
                <a:ext cx="270461"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28%</a:t>
                </a:r>
                <a:endParaRPr lang="ko-KR" altLang="en-US" sz="1300" dirty="0">
                  <a:solidFill>
                    <a:schemeClr val="bg2">
                      <a:lumMod val="25000"/>
                    </a:schemeClr>
                  </a:solidFill>
                  <a:latin typeface="SamsungOne 400" pitchFamily="34" charset="0"/>
                </a:endParaRPr>
              </a:p>
            </p:txBody>
          </p:sp>
          <p:sp>
            <p:nvSpPr>
              <p:cNvPr id="51" name="Rectangle 15">
                <a:extLst>
                  <a:ext uri="{FF2B5EF4-FFF2-40B4-BE49-F238E27FC236}">
                    <a16:creationId xmlns:a16="http://schemas.microsoft.com/office/drawing/2014/main" xmlns="" id="{6A22503B-01BA-48CC-883D-4D2E7D50BF2B}"/>
                  </a:ext>
                </a:extLst>
              </p:cNvPr>
              <p:cNvSpPr/>
              <p:nvPr/>
            </p:nvSpPr>
            <p:spPr>
              <a:xfrm>
                <a:off x="3195870" y="3625137"/>
                <a:ext cx="267835"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26%</a:t>
                </a:r>
                <a:endParaRPr lang="ko-KR" altLang="en-US" sz="1300" dirty="0">
                  <a:solidFill>
                    <a:schemeClr val="bg2">
                      <a:lumMod val="25000"/>
                    </a:schemeClr>
                  </a:solidFill>
                  <a:latin typeface="SamsungOne 400" pitchFamily="34" charset="0"/>
                </a:endParaRPr>
              </a:p>
            </p:txBody>
          </p:sp>
          <p:sp>
            <p:nvSpPr>
              <p:cNvPr id="52" name="Rectangle 15">
                <a:extLst>
                  <a:ext uri="{FF2B5EF4-FFF2-40B4-BE49-F238E27FC236}">
                    <a16:creationId xmlns:a16="http://schemas.microsoft.com/office/drawing/2014/main" xmlns="" id="{E6028F94-9405-450D-B626-CDD159FA1AC8}"/>
                  </a:ext>
                </a:extLst>
              </p:cNvPr>
              <p:cNvSpPr/>
              <p:nvPr/>
            </p:nvSpPr>
            <p:spPr>
              <a:xfrm>
                <a:off x="3770091" y="4126805"/>
                <a:ext cx="25601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16%</a:t>
                </a:r>
                <a:endParaRPr lang="ko-KR" altLang="en-US" sz="1300" dirty="0">
                  <a:solidFill>
                    <a:schemeClr val="bg2">
                      <a:lumMod val="25000"/>
                    </a:schemeClr>
                  </a:solidFill>
                  <a:latin typeface="SamsungOne 400" pitchFamily="34" charset="0"/>
                </a:endParaRPr>
              </a:p>
            </p:txBody>
          </p:sp>
          <p:sp>
            <p:nvSpPr>
              <p:cNvPr id="53" name="Rectangle 15">
                <a:extLst>
                  <a:ext uri="{FF2B5EF4-FFF2-40B4-BE49-F238E27FC236}">
                    <a16:creationId xmlns:a16="http://schemas.microsoft.com/office/drawing/2014/main" xmlns="" id="{574309A5-A946-4A15-9143-0FE0E069E99F}"/>
                  </a:ext>
                </a:extLst>
              </p:cNvPr>
              <p:cNvSpPr/>
              <p:nvPr/>
            </p:nvSpPr>
            <p:spPr>
              <a:xfrm>
                <a:off x="4340318" y="4330360"/>
                <a:ext cx="252080"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12%</a:t>
                </a:r>
                <a:endParaRPr lang="ko-KR" altLang="en-US" sz="1300" dirty="0">
                  <a:solidFill>
                    <a:schemeClr val="bg2">
                      <a:lumMod val="25000"/>
                    </a:schemeClr>
                  </a:solidFill>
                  <a:latin typeface="SamsungOne 400" pitchFamily="34" charset="0"/>
                </a:endParaRPr>
              </a:p>
            </p:txBody>
          </p:sp>
          <p:sp>
            <p:nvSpPr>
              <p:cNvPr id="54" name="Rectangle 15">
                <a:extLst>
                  <a:ext uri="{FF2B5EF4-FFF2-40B4-BE49-F238E27FC236}">
                    <a16:creationId xmlns:a16="http://schemas.microsoft.com/office/drawing/2014/main" xmlns="" id="{0FCD17E9-DBB8-4C3A-B4C7-FC9064F9BE4E}"/>
                  </a:ext>
                </a:extLst>
              </p:cNvPr>
              <p:cNvSpPr/>
              <p:nvPr/>
            </p:nvSpPr>
            <p:spPr>
              <a:xfrm>
                <a:off x="4941784" y="4576340"/>
                <a:ext cx="187747"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7%</a:t>
                </a:r>
                <a:endParaRPr lang="ko-KR" altLang="en-US" sz="1300" dirty="0">
                  <a:solidFill>
                    <a:schemeClr val="bg2">
                      <a:lumMod val="25000"/>
                    </a:schemeClr>
                  </a:solidFill>
                  <a:latin typeface="SamsungOne 400" pitchFamily="34" charset="0"/>
                </a:endParaRPr>
              </a:p>
            </p:txBody>
          </p:sp>
          <p:sp>
            <p:nvSpPr>
              <p:cNvPr id="55" name="Rectangle 15">
                <a:extLst>
                  <a:ext uri="{FF2B5EF4-FFF2-40B4-BE49-F238E27FC236}">
                    <a16:creationId xmlns:a16="http://schemas.microsoft.com/office/drawing/2014/main" xmlns="" id="{C799FA13-8257-42E7-B027-4EB356D41A1C}"/>
                  </a:ext>
                </a:extLst>
              </p:cNvPr>
              <p:cNvSpPr/>
              <p:nvPr/>
            </p:nvSpPr>
            <p:spPr>
              <a:xfrm>
                <a:off x="5515716" y="4677920"/>
                <a:ext cx="195624"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193EB0"/>
                    </a:solidFill>
                    <a:latin typeface="SamsungOne 400" pitchFamily="34" charset="0"/>
                    <a:ea typeface="SamsungOne 400" pitchFamily="34" charset="0"/>
                  </a:rPr>
                  <a:t>5%</a:t>
                </a:r>
                <a:endParaRPr lang="ko-KR" altLang="en-US" sz="1300" dirty="0">
                  <a:solidFill>
                    <a:srgbClr val="193EB0"/>
                  </a:solidFill>
                  <a:latin typeface="SamsungOne 400" pitchFamily="34" charset="0"/>
                </a:endParaRPr>
              </a:p>
            </p:txBody>
          </p:sp>
          <p:sp>
            <p:nvSpPr>
              <p:cNvPr id="56" name="Rectangle 15">
                <a:extLst>
                  <a:ext uri="{FF2B5EF4-FFF2-40B4-BE49-F238E27FC236}">
                    <a16:creationId xmlns:a16="http://schemas.microsoft.com/office/drawing/2014/main" xmlns="" id="{236EB8D2-B62D-46B9-817C-5352D74A5D31}"/>
                  </a:ext>
                </a:extLst>
              </p:cNvPr>
              <p:cNvSpPr/>
              <p:nvPr/>
            </p:nvSpPr>
            <p:spPr>
              <a:xfrm>
                <a:off x="6027328" y="4750101"/>
                <a:ext cx="30459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3.6%</a:t>
                </a:r>
                <a:endParaRPr lang="ko-KR" altLang="en-US" sz="1300" dirty="0">
                  <a:solidFill>
                    <a:schemeClr val="bg2">
                      <a:lumMod val="25000"/>
                    </a:schemeClr>
                  </a:solidFill>
                  <a:latin typeface="SamsungOne 400" pitchFamily="34" charset="0"/>
                </a:endParaRPr>
              </a:p>
            </p:txBody>
          </p:sp>
          <p:sp>
            <p:nvSpPr>
              <p:cNvPr id="57" name="Rectangle 15">
                <a:extLst>
                  <a:ext uri="{FF2B5EF4-FFF2-40B4-BE49-F238E27FC236}">
                    <a16:creationId xmlns:a16="http://schemas.microsoft.com/office/drawing/2014/main" xmlns="" id="{0F831226-FDFF-4149-BD44-2132954E90B8}"/>
                  </a:ext>
                </a:extLst>
              </p:cNvPr>
              <p:cNvSpPr/>
              <p:nvPr/>
            </p:nvSpPr>
            <p:spPr>
              <a:xfrm>
                <a:off x="6650061" y="4774149"/>
                <a:ext cx="19693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a:t>
                </a:r>
                <a:endParaRPr lang="ko-KR" altLang="en-US" sz="1300" dirty="0">
                  <a:solidFill>
                    <a:schemeClr val="bg2">
                      <a:lumMod val="25000"/>
                    </a:schemeClr>
                  </a:solidFill>
                  <a:latin typeface="SamsungOne 400" pitchFamily="34" charset="0"/>
                </a:endParaRPr>
              </a:p>
            </p:txBody>
          </p:sp>
          <p:sp>
            <p:nvSpPr>
              <p:cNvPr id="58" name="Rectangle 15">
                <a:extLst>
                  <a:ext uri="{FF2B5EF4-FFF2-40B4-BE49-F238E27FC236}">
                    <a16:creationId xmlns:a16="http://schemas.microsoft.com/office/drawing/2014/main" xmlns="" id="{5CBC2659-7E93-48AA-AF91-2CB3F7BD655F}"/>
                  </a:ext>
                </a:extLst>
              </p:cNvPr>
              <p:cNvSpPr/>
              <p:nvPr/>
            </p:nvSpPr>
            <p:spPr>
              <a:xfrm>
                <a:off x="7224133" y="4802981"/>
                <a:ext cx="19299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a:t>
                </a:r>
                <a:endParaRPr lang="ko-KR" altLang="en-US" sz="1300" dirty="0">
                  <a:solidFill>
                    <a:schemeClr val="bg2">
                      <a:lumMod val="25000"/>
                    </a:schemeClr>
                  </a:solidFill>
                  <a:latin typeface="SamsungOne 400" pitchFamily="34" charset="0"/>
                </a:endParaRPr>
              </a:p>
            </p:txBody>
          </p:sp>
          <p:sp>
            <p:nvSpPr>
              <p:cNvPr id="59" name="Rectangle 15">
                <a:extLst>
                  <a:ext uri="{FF2B5EF4-FFF2-40B4-BE49-F238E27FC236}">
                    <a16:creationId xmlns:a16="http://schemas.microsoft.com/office/drawing/2014/main" xmlns="" id="{4657D835-37B5-4BD0-8B8D-F13A15387902}"/>
                  </a:ext>
                </a:extLst>
              </p:cNvPr>
              <p:cNvSpPr/>
              <p:nvPr/>
            </p:nvSpPr>
            <p:spPr>
              <a:xfrm>
                <a:off x="3071783" y="3177894"/>
                <a:ext cx="3747355" cy="22674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rgbClr val="1429A0"/>
                    </a:solidFill>
                    <a:latin typeface="SamsungOne 400" pitchFamily="34" charset="0"/>
                    <a:ea typeface="SamsungOne 400" pitchFamily="34" charset="0"/>
                  </a:rPr>
                  <a:t>Winning algorithm’s classification error rate</a:t>
                </a:r>
                <a:endParaRPr lang="ko-KR" altLang="en-US" sz="1600" b="1" dirty="0">
                  <a:solidFill>
                    <a:srgbClr val="1429A0"/>
                  </a:solidFill>
                  <a:latin typeface="SamsungOne 400" pitchFamily="34" charset="0"/>
                  <a:ea typeface="SamsungOne 700" panose="020B0803030303020204" pitchFamily="34" charset="0"/>
                </a:endParaRPr>
              </a:p>
            </p:txBody>
          </p:sp>
        </p:grpSp>
        <p:sp>
          <p:nvSpPr>
            <p:cNvPr id="60" name="사각형: 둥근 모서리 32">
              <a:extLst>
                <a:ext uri="{FF2B5EF4-FFF2-40B4-BE49-F238E27FC236}">
                  <a16:creationId xmlns:a16="http://schemas.microsoft.com/office/drawing/2014/main" xmlns="" id="{9F9FFF6C-7C72-4E08-8072-03F5113CBF51}"/>
                </a:ext>
              </a:extLst>
            </p:cNvPr>
            <p:cNvSpPr/>
            <p:nvPr/>
          </p:nvSpPr>
          <p:spPr>
            <a:xfrm>
              <a:off x="8205992" y="5931469"/>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ImageNet</a:t>
              </a:r>
            </a:p>
          </p:txBody>
        </p:sp>
      </p:grpSp>
      <p:grpSp>
        <p:nvGrpSpPr>
          <p:cNvPr id="62" name="그룹 6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64" name="직사각형 6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67" name="직사각형 66">
            <a:extLst>
              <a:ext uri="{FF2B5EF4-FFF2-40B4-BE49-F238E27FC236}">
                <a16:creationId xmlns:a16="http://schemas.microsoft.com/office/drawing/2014/main" xmlns="" id="{4C065641-3666-4F94-9243-1B1A99D79ED7}"/>
              </a:ext>
            </a:extLst>
          </p:cNvPr>
          <p:cNvSpPr/>
          <p:nvPr/>
        </p:nvSpPr>
        <p:spPr>
          <a:xfrm>
            <a:off x="558924" y="1879047"/>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benchmark ImageNet classification error rate fell from 26 percent in 2011 to 3.1 percent in 2016, surpassing far beyond the human capability of a 5% error rate.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was not until the adoption of Convolutional Neural Networks that the image recognition’s accuracy was dramatically improved.</a:t>
            </a:r>
          </a:p>
        </p:txBody>
      </p:sp>
      <p:sp>
        <p:nvSpPr>
          <p:cNvPr id="68" name="직사각형 6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Image Recognition</a:t>
            </a:r>
          </a:p>
        </p:txBody>
      </p:sp>
    </p:spTree>
    <p:custDataLst>
      <p:tags r:id="rId1"/>
    </p:custDataLst>
    <p:extLst>
      <p:ext uri="{BB962C8B-B14F-4D97-AF65-F5344CB8AC3E}">
        <p14:creationId xmlns:p14="http://schemas.microsoft.com/office/powerpoint/2010/main" val="366477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an abundance of structured and unstructured data in the modern tech era.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emerged in the late 20th century as a sub-field of artificial intelligence (AI) related to self-learning algorithms that extract and predict knowledge from data.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Humans manually analyze large amounts of data to induce rules and make models.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can gradually improve predictive models and data-based decision-making performance by extracting knowledge more efficiently from data.</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F48F775B-3BA6-4DA4-93E4-035FEE2FC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Building an Intelligent System that Transforms Data into Knowledge</a:t>
            </a:r>
          </a:p>
        </p:txBody>
      </p:sp>
      <p:grpSp>
        <p:nvGrpSpPr>
          <p:cNvPr id="6" name="그룹 5">
            <a:extLst>
              <a:ext uri="{FF2B5EF4-FFF2-40B4-BE49-F238E27FC236}">
                <a16:creationId xmlns:a16="http://schemas.microsoft.com/office/drawing/2014/main" xmlns="" id="{DD4836B8-8412-4586-B91B-5373CA154A16}"/>
              </a:ext>
            </a:extLst>
          </p:cNvPr>
          <p:cNvGrpSpPr/>
          <p:nvPr/>
        </p:nvGrpSpPr>
        <p:grpSpPr>
          <a:xfrm>
            <a:off x="2176439" y="3422394"/>
            <a:ext cx="5549946" cy="2808312"/>
            <a:chOff x="2071092" y="3429000"/>
            <a:chExt cx="5549946" cy="2808312"/>
          </a:xfrm>
        </p:grpSpPr>
        <p:grpSp>
          <p:nvGrpSpPr>
            <p:cNvPr id="3" name="그룹 2">
              <a:extLst>
                <a:ext uri="{FF2B5EF4-FFF2-40B4-BE49-F238E27FC236}">
                  <a16:creationId xmlns:a16="http://schemas.microsoft.com/office/drawing/2014/main" xmlns="" id="{856939D8-4B20-4C7C-A8B8-7DCCDB295E86}"/>
                </a:ext>
              </a:extLst>
            </p:cNvPr>
            <p:cNvGrpSpPr/>
            <p:nvPr/>
          </p:nvGrpSpPr>
          <p:grpSpPr>
            <a:xfrm>
              <a:off x="2071092" y="3429000"/>
              <a:ext cx="5549946" cy="2808312"/>
              <a:chOff x="2264662" y="3429000"/>
              <a:chExt cx="5155902" cy="2608923"/>
            </a:xfrm>
          </p:grpSpPr>
          <p:pic>
            <p:nvPicPr>
              <p:cNvPr id="2" name="그림 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264662" y="3429000"/>
                <a:ext cx="5155902" cy="2608923"/>
              </a:xfrm>
              <a:prstGeom prst="rect">
                <a:avLst/>
              </a:prstGeom>
            </p:spPr>
          </p:pic>
          <p:sp>
            <p:nvSpPr>
              <p:cNvPr id="15" name="Rectangle 15">
                <a:extLst>
                  <a:ext uri="{FF2B5EF4-FFF2-40B4-BE49-F238E27FC236}">
                    <a16:creationId xmlns:a16="http://schemas.microsoft.com/office/drawing/2014/main" xmlns="" id="{32E23BCB-F99F-4A33-984C-2ADE5E9920A4}"/>
                  </a:ext>
                </a:extLst>
              </p:cNvPr>
              <p:cNvSpPr/>
              <p:nvPr/>
            </p:nvSpPr>
            <p:spPr>
              <a:xfrm>
                <a:off x="2328305" y="3446481"/>
                <a:ext cx="2796852" cy="276999"/>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dirty="0">
                    <a:solidFill>
                      <a:schemeClr val="bg1"/>
                    </a:solidFill>
                    <a:latin typeface="SamsungOne 700" panose="020B0803030303020204" pitchFamily="34" charset="0"/>
                    <a:ea typeface="SamsungOne 700" panose="020B0803030303020204" pitchFamily="34" charset="0"/>
                  </a:rPr>
                  <a:t>ARTIFICIAL INTELLIGENCE</a:t>
                </a:r>
              </a:p>
            </p:txBody>
          </p:sp>
          <p:sp>
            <p:nvSpPr>
              <p:cNvPr id="16" name="Rectangle 15">
                <a:extLst>
                  <a:ext uri="{FF2B5EF4-FFF2-40B4-BE49-F238E27FC236}">
                    <a16:creationId xmlns:a16="http://schemas.microsoft.com/office/drawing/2014/main" xmlns="" id="{879A8AF4-96B6-4136-898C-86BE24E5FA72}"/>
                  </a:ext>
                </a:extLst>
              </p:cNvPr>
              <p:cNvSpPr/>
              <p:nvPr/>
            </p:nvSpPr>
            <p:spPr>
              <a:xfrm>
                <a:off x="2354851" y="3688358"/>
                <a:ext cx="724353" cy="150111"/>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sz="1050" dirty="0">
                    <a:solidFill>
                      <a:schemeClr val="bg1"/>
                    </a:solidFill>
                    <a:latin typeface="SamsungOne 700" panose="020B0803030303020204" pitchFamily="34" charset="0"/>
                    <a:ea typeface="SamsungOne 700" panose="020B0803030303020204" pitchFamily="34" charset="0"/>
                  </a:rPr>
                  <a:t>IS NOT NEW</a:t>
                </a:r>
              </a:p>
            </p:txBody>
          </p:sp>
          <p:sp>
            <p:nvSpPr>
              <p:cNvPr id="17" name="Rectangle 15">
                <a:extLst>
                  <a:ext uri="{FF2B5EF4-FFF2-40B4-BE49-F238E27FC236}">
                    <a16:creationId xmlns:a16="http://schemas.microsoft.com/office/drawing/2014/main" xmlns="" id="{4066E0C1-6142-48A0-AD0A-49D22FC224B6}"/>
                  </a:ext>
                </a:extLst>
              </p:cNvPr>
              <p:cNvSpPr/>
              <p:nvPr/>
            </p:nvSpPr>
            <p:spPr>
              <a:xfrm>
                <a:off x="2539588" y="3951088"/>
                <a:ext cx="2016224" cy="200055"/>
              </a:xfrm>
              <a:prstGeom prst="rect">
                <a:avLst/>
              </a:prstGeom>
              <a:solidFill>
                <a:srgbClr val="707070"/>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chemeClr val="bg1"/>
                    </a:solidFill>
                    <a:latin typeface="SamsungOne 700" panose="020B0803030303020204" pitchFamily="34" charset="0"/>
                    <a:ea typeface="SamsungOne 700" panose="020B0803030303020204" pitchFamily="34" charset="0"/>
                  </a:rPr>
                  <a:t>ARTIFICIAL INTELLIGENCE</a:t>
                </a:r>
              </a:p>
            </p:txBody>
          </p:sp>
          <p:sp>
            <p:nvSpPr>
              <p:cNvPr id="18" name="Rectangle 15">
                <a:extLst>
                  <a:ext uri="{FF2B5EF4-FFF2-40B4-BE49-F238E27FC236}">
                    <a16:creationId xmlns:a16="http://schemas.microsoft.com/office/drawing/2014/main" xmlns="" id="{160F9028-BAA1-4DA9-AB33-592BFA150ED4}"/>
                  </a:ext>
                </a:extLst>
              </p:cNvPr>
              <p:cNvSpPr/>
              <p:nvPr/>
            </p:nvSpPr>
            <p:spPr>
              <a:xfrm>
                <a:off x="2577689" y="4206096"/>
                <a:ext cx="1432324" cy="686219"/>
              </a:xfrm>
              <a:prstGeom prst="rect">
                <a:avLst/>
              </a:prstGeom>
              <a:solidFill>
                <a:srgbClr val="707070"/>
              </a:solidFill>
            </p:spPr>
            <p:txBody>
              <a:bodyPr wrap="square" lIns="0" tIns="0" rIns="0" bIns="0">
                <a:spAutoFit/>
                <a:scene3d>
                  <a:camera prst="orthographicFront"/>
                  <a:lightRig rig="threePt" dir="t"/>
                </a:scene3d>
                <a:sp3d>
                  <a:bevelT w="0" h="6350"/>
                </a:sp3d>
              </a:bodyPr>
              <a:lstStyle/>
              <a:p>
                <a:r>
                  <a:rPr lang="en-US" altLang="ko-KR" sz="1200" dirty="0">
                    <a:solidFill>
                      <a:schemeClr val="bg1"/>
                    </a:solidFill>
                    <a:latin typeface="SamsungOne 700" panose="020B0803030303020204" pitchFamily="34" charset="0"/>
                    <a:ea typeface="SamsungOne 700" panose="020B0803030303020204" pitchFamily="34" charset="0"/>
                  </a:rPr>
                  <a:t>Any technique which enables computer to mimic human behavior</a:t>
                </a:r>
              </a:p>
            </p:txBody>
          </p:sp>
          <p:sp>
            <p:nvSpPr>
              <p:cNvPr id="19" name="Rectangle 15">
                <a:extLst>
                  <a:ext uri="{FF2B5EF4-FFF2-40B4-BE49-F238E27FC236}">
                    <a16:creationId xmlns:a16="http://schemas.microsoft.com/office/drawing/2014/main" xmlns="" id="{4F7E4579-ECFE-4E46-9718-B4712EB9A6A2}"/>
                  </a:ext>
                </a:extLst>
              </p:cNvPr>
              <p:cNvSpPr/>
              <p:nvPr/>
            </p:nvSpPr>
            <p:spPr>
              <a:xfrm>
                <a:off x="4087316" y="4261049"/>
                <a:ext cx="2016224" cy="200055"/>
              </a:xfrm>
              <a:prstGeom prst="rect">
                <a:avLst/>
              </a:prstGeom>
              <a:solidFill>
                <a:srgbClr val="A3A3A3"/>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MACHINE LEARNING</a:t>
                </a:r>
              </a:p>
            </p:txBody>
          </p:sp>
          <p:sp>
            <p:nvSpPr>
              <p:cNvPr id="20" name="Rectangle 15">
                <a:extLst>
                  <a:ext uri="{FF2B5EF4-FFF2-40B4-BE49-F238E27FC236}">
                    <a16:creationId xmlns:a16="http://schemas.microsoft.com/office/drawing/2014/main" xmlns="" id="{EC8229CE-D4AD-48C4-A592-902BBF4D2514}"/>
                  </a:ext>
                </a:extLst>
              </p:cNvPr>
              <p:cNvSpPr/>
              <p:nvPr/>
            </p:nvSpPr>
            <p:spPr>
              <a:xfrm>
                <a:off x="4105018" y="4459769"/>
                <a:ext cx="1533889" cy="1161729"/>
              </a:xfrm>
              <a:prstGeom prst="rect">
                <a:avLst/>
              </a:prstGeom>
              <a:solidFill>
                <a:srgbClr val="A3A3A3"/>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AI techniques that give computers the ability to learn without being explicitly programmed to do so</a:t>
                </a:r>
              </a:p>
            </p:txBody>
          </p:sp>
          <p:sp>
            <p:nvSpPr>
              <p:cNvPr id="21" name="Rectangle 15">
                <a:extLst>
                  <a:ext uri="{FF2B5EF4-FFF2-40B4-BE49-F238E27FC236}">
                    <a16:creationId xmlns:a16="http://schemas.microsoft.com/office/drawing/2014/main" xmlns="" id="{BA28C217-3BFA-40B1-A910-2E1A38F6578E}"/>
                  </a:ext>
                </a:extLst>
              </p:cNvPr>
              <p:cNvSpPr/>
              <p:nvPr/>
            </p:nvSpPr>
            <p:spPr>
              <a:xfrm>
                <a:off x="5685103" y="4595498"/>
                <a:ext cx="1282533" cy="200055"/>
              </a:xfrm>
              <a:prstGeom prst="rect">
                <a:avLst/>
              </a:prstGeom>
              <a:solidFill>
                <a:srgbClr val="C1C1C1"/>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DEEP LEARNING</a:t>
                </a:r>
              </a:p>
            </p:txBody>
          </p:sp>
          <p:sp>
            <p:nvSpPr>
              <p:cNvPr id="22" name="Rectangle 15">
                <a:extLst>
                  <a:ext uri="{FF2B5EF4-FFF2-40B4-BE49-F238E27FC236}">
                    <a16:creationId xmlns:a16="http://schemas.microsoft.com/office/drawing/2014/main" xmlns="" id="{3C218BC0-9F7E-4CF6-8512-7733DCD4305A}"/>
                  </a:ext>
                </a:extLst>
              </p:cNvPr>
              <p:cNvSpPr/>
              <p:nvPr/>
            </p:nvSpPr>
            <p:spPr>
              <a:xfrm>
                <a:off x="5702806" y="4797319"/>
                <a:ext cx="1494938" cy="919579"/>
              </a:xfrm>
              <a:prstGeom prst="rect">
                <a:avLst/>
              </a:prstGeom>
              <a:solidFill>
                <a:srgbClr val="C1C1C1"/>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 subset of ML which make the computation of multi-layer neural networks feasible</a:t>
                </a:r>
              </a:p>
            </p:txBody>
          </p:sp>
          <p:sp>
            <p:nvSpPr>
              <p:cNvPr id="23" name="Rectangle 15">
                <a:extLst>
                  <a:ext uri="{FF2B5EF4-FFF2-40B4-BE49-F238E27FC236}">
                    <a16:creationId xmlns:a16="http://schemas.microsoft.com/office/drawing/2014/main" xmlns="" id="{612F0C27-2743-4252-B8EE-5621680A6578}"/>
                  </a:ext>
                </a:extLst>
              </p:cNvPr>
              <p:cNvSpPr/>
              <p:nvPr/>
            </p:nvSpPr>
            <p:spPr>
              <a:xfrm>
                <a:off x="2447260"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1950’s</a:t>
                </a:r>
              </a:p>
            </p:txBody>
          </p:sp>
          <p:sp>
            <p:nvSpPr>
              <p:cNvPr id="24" name="Rectangle 15">
                <a:extLst>
                  <a:ext uri="{FF2B5EF4-FFF2-40B4-BE49-F238E27FC236}">
                    <a16:creationId xmlns:a16="http://schemas.microsoft.com/office/drawing/2014/main" xmlns="" id="{0BCF6670-D9F3-4A9E-887A-EC47124E9466}"/>
                  </a:ext>
                </a:extLst>
              </p:cNvPr>
              <p:cNvSpPr/>
              <p:nvPr/>
            </p:nvSpPr>
            <p:spPr>
              <a:xfrm>
                <a:off x="2922211"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1960’s</a:t>
                </a:r>
              </a:p>
            </p:txBody>
          </p:sp>
          <p:sp>
            <p:nvSpPr>
              <p:cNvPr id="25" name="Rectangle 15">
                <a:extLst>
                  <a:ext uri="{FF2B5EF4-FFF2-40B4-BE49-F238E27FC236}">
                    <a16:creationId xmlns:a16="http://schemas.microsoft.com/office/drawing/2014/main" xmlns="" id="{F01CF0DB-E694-4CE5-A530-200C9EFAC850}"/>
                  </a:ext>
                </a:extLst>
              </p:cNvPr>
              <p:cNvSpPr/>
              <p:nvPr/>
            </p:nvSpPr>
            <p:spPr>
              <a:xfrm>
                <a:off x="3401912"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1970’s</a:t>
                </a:r>
              </a:p>
            </p:txBody>
          </p:sp>
          <p:sp>
            <p:nvSpPr>
              <p:cNvPr id="26" name="Rectangle 15">
                <a:extLst>
                  <a:ext uri="{FF2B5EF4-FFF2-40B4-BE49-F238E27FC236}">
                    <a16:creationId xmlns:a16="http://schemas.microsoft.com/office/drawing/2014/main" xmlns="" id="{AF5B3107-A09E-4183-99CB-A4C29DAA4CD2}"/>
                  </a:ext>
                </a:extLst>
              </p:cNvPr>
              <p:cNvSpPr/>
              <p:nvPr/>
            </p:nvSpPr>
            <p:spPr>
              <a:xfrm>
                <a:off x="389701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1980’s</a:t>
                </a:r>
              </a:p>
            </p:txBody>
          </p:sp>
          <p:sp>
            <p:nvSpPr>
              <p:cNvPr id="27" name="Rectangle 15">
                <a:extLst>
                  <a:ext uri="{FF2B5EF4-FFF2-40B4-BE49-F238E27FC236}">
                    <a16:creationId xmlns:a16="http://schemas.microsoft.com/office/drawing/2014/main" xmlns="" id="{1B66BA8B-C7F4-4A01-8AD4-C5BE88FFCBFF}"/>
                  </a:ext>
                </a:extLst>
              </p:cNvPr>
              <p:cNvSpPr/>
              <p:nvPr/>
            </p:nvSpPr>
            <p:spPr>
              <a:xfrm>
                <a:off x="4427684"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1990’s</a:t>
                </a:r>
              </a:p>
            </p:txBody>
          </p:sp>
          <p:sp>
            <p:nvSpPr>
              <p:cNvPr id="28" name="Rectangle 15">
                <a:extLst>
                  <a:ext uri="{FF2B5EF4-FFF2-40B4-BE49-F238E27FC236}">
                    <a16:creationId xmlns:a16="http://schemas.microsoft.com/office/drawing/2014/main" xmlns="" id="{6C5954BD-2D60-454A-94AE-0364533D2577}"/>
                  </a:ext>
                </a:extLst>
              </p:cNvPr>
              <p:cNvSpPr/>
              <p:nvPr/>
            </p:nvSpPr>
            <p:spPr>
              <a:xfrm>
                <a:off x="4956816"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2000’s</a:t>
                </a:r>
              </a:p>
            </p:txBody>
          </p:sp>
          <p:sp>
            <p:nvSpPr>
              <p:cNvPr id="29" name="Rectangle 15">
                <a:extLst>
                  <a:ext uri="{FF2B5EF4-FFF2-40B4-BE49-F238E27FC236}">
                    <a16:creationId xmlns:a16="http://schemas.microsoft.com/office/drawing/2014/main" xmlns="" id="{19E7AF9A-1D34-4A5A-9B4D-702A81DBAF64}"/>
                  </a:ext>
                </a:extLst>
              </p:cNvPr>
              <p:cNvSpPr/>
              <p:nvPr/>
            </p:nvSpPr>
            <p:spPr>
              <a:xfrm>
                <a:off x="546562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2010’s</a:t>
                </a:r>
              </a:p>
            </p:txBody>
          </p:sp>
          <p:sp>
            <p:nvSpPr>
              <p:cNvPr id="32" name="Rectangle 15">
                <a:extLst>
                  <a:ext uri="{FF2B5EF4-FFF2-40B4-BE49-F238E27FC236}">
                    <a16:creationId xmlns:a16="http://schemas.microsoft.com/office/drawing/2014/main" xmlns="" id="{54B158A1-FD6E-465F-88EC-F76F5F8FD8D2}"/>
                  </a:ext>
                </a:extLst>
              </p:cNvPr>
              <p:cNvSpPr/>
              <p:nvPr/>
            </p:nvSpPr>
            <p:spPr>
              <a:xfrm>
                <a:off x="2601444" y="4889145"/>
                <a:ext cx="1160467" cy="686218"/>
              </a:xfrm>
              <a:prstGeom prst="rect">
                <a:avLst/>
              </a:prstGeom>
              <a:solidFill>
                <a:srgbClr val="707070"/>
              </a:solidFill>
            </p:spPr>
            <p:txBody>
              <a:bodyPr wrap="square" lIns="0" tIns="0" rIns="0" bIns="0">
                <a:spAutoFit/>
                <a:scene3d>
                  <a:camera prst="orthographicFront"/>
                  <a:lightRig rig="threePt" dir="t"/>
                </a:scene3d>
                <a:sp3d>
                  <a:bevelT w="0" h="6350"/>
                </a:sp3d>
              </a:bodyPr>
              <a:lstStyle/>
              <a:p>
                <a:endParaRPr lang="en-US" altLang="ko-KR" sz="1200" dirty="0">
                  <a:solidFill>
                    <a:schemeClr val="bg1"/>
                  </a:solidFill>
                  <a:latin typeface="SamsungOne 700" panose="020B0803030303020204" pitchFamily="34" charset="0"/>
                  <a:ea typeface="SamsungOne 700" panose="020B0803030303020204" pitchFamily="34" charset="0"/>
                </a:endParaRPr>
              </a:p>
            </p:txBody>
          </p:sp>
          <p:pic>
            <p:nvPicPr>
              <p:cNvPr id="31" name="그림 30">
                <a:extLst>
                  <a:ext uri="{FF2B5EF4-FFF2-40B4-BE49-F238E27FC236}">
                    <a16:creationId xmlns:a16="http://schemas.microsoft.com/office/drawing/2014/main" xmlns="" id="{6453D25D-F2BE-4F0E-8D0F-DC7BF920910C}"/>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8854" t="50043" r="76539" b="18403"/>
              <a:stretch/>
            </p:blipFill>
            <p:spPr>
              <a:xfrm>
                <a:off x="2915103" y="4921002"/>
                <a:ext cx="640878" cy="700497"/>
              </a:xfrm>
              <a:prstGeom prst="rect">
                <a:avLst/>
              </a:prstGeom>
            </p:spPr>
          </p:pic>
          <p:pic>
            <p:nvPicPr>
              <p:cNvPr id="33" name="그림 32">
                <a:extLst>
                  <a:ext uri="{FF2B5EF4-FFF2-40B4-BE49-F238E27FC236}">
                    <a16:creationId xmlns:a16="http://schemas.microsoft.com/office/drawing/2014/main" xmlns="" id="{C6E1E7BF-7195-457A-ABDD-E90969EA014D}"/>
                  </a:ext>
                </a:extLst>
              </p:cNvPr>
              <p:cNvPicPr>
                <a:picLocks noChangeAspect="1"/>
              </p:cNvPicPr>
              <p:nvPr/>
            </p:nvPicPr>
            <p:blipFill rotWithShape="1">
              <a:blip r:embed="rId7" cstate="print">
                <a:grayscl/>
                <a:extLst>
                  <a:ext uri="{28A0092B-C50C-407E-A947-70E740481C1C}">
                    <a14:useLocalDpi xmlns:a14="http://schemas.microsoft.com/office/drawing/2010/main" val="0"/>
                  </a:ext>
                </a:extLst>
              </a:blip>
              <a:srcRect l="42986" t="60300" r="42407" b="15749"/>
              <a:stretch/>
            </p:blipFill>
            <p:spPr>
              <a:xfrm>
                <a:off x="4726946" y="5181937"/>
                <a:ext cx="524904" cy="435493"/>
              </a:xfrm>
              <a:prstGeom prst="rect">
                <a:avLst/>
              </a:prstGeom>
            </p:spPr>
          </p:pic>
        </p:grpSp>
        <p:sp>
          <p:nvSpPr>
            <p:cNvPr id="5" name="직사각형 4">
              <a:extLst>
                <a:ext uri="{FF2B5EF4-FFF2-40B4-BE49-F238E27FC236}">
                  <a16:creationId xmlns:a16="http://schemas.microsoft.com/office/drawing/2014/main" xmlns="" id="{F3BF6E55-B789-418B-A9E6-2885381B6232}"/>
                </a:ext>
              </a:extLst>
            </p:cNvPr>
            <p:cNvSpPr/>
            <p:nvPr/>
          </p:nvSpPr>
          <p:spPr>
            <a:xfrm>
              <a:off x="6498875" y="5758451"/>
              <a:ext cx="213599" cy="190059"/>
            </a:xfrm>
            <a:prstGeom prst="rect">
              <a:avLst/>
            </a:prstGeom>
            <a:solidFill>
              <a:srgbClr val="C1C1C1"/>
            </a:solidFill>
          </p:spPr>
          <p:txBody>
            <a:bodyPr wrap="square" lIns="0" tIns="0" rIns="0" bIns="0">
              <a:noAutofit/>
              <a:scene3d>
                <a:camera prst="orthographicFront"/>
                <a:lightRig rig="threePt" dir="t"/>
              </a:scene3d>
              <a:sp3d>
                <a:bevelT w="0" h="6350"/>
              </a:sp3d>
            </a:bodyPr>
            <a:lstStyle/>
            <a:p>
              <a:endParaRPr lang="ko-KR" altLang="en-US" sz="1200">
                <a:solidFill>
                  <a:srgbClr val="3E4E5B"/>
                </a:solidFill>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077181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4141" y="2724983"/>
            <a:ext cx="8641085" cy="3199724"/>
            <a:chOff x="594141" y="2724983"/>
            <a:chExt cx="8641085" cy="3199724"/>
          </a:xfrm>
        </p:grpSpPr>
        <p:sp>
          <p:nvSpPr>
            <p:cNvPr id="28" name="모서리가 둥근 직사각형 4">
              <a:extLst>
                <a:ext uri="{FF2B5EF4-FFF2-40B4-BE49-F238E27FC236}">
                  <a16:creationId xmlns:a16="http://schemas.microsoft.com/office/drawing/2014/main" xmlns="" id="{C3569CBD-5212-483A-A582-6794A42BDB63}"/>
                </a:ext>
              </a:extLst>
            </p:cNvPr>
            <p:cNvSpPr/>
            <p:nvPr/>
          </p:nvSpPr>
          <p:spPr>
            <a:xfrm>
              <a:off x="594141" y="2724983"/>
              <a:ext cx="8641085" cy="3199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p:cNvGrpSpPr/>
            <p:nvPr/>
          </p:nvGrpSpPr>
          <p:grpSpPr>
            <a:xfrm>
              <a:off x="1729705" y="3008152"/>
              <a:ext cx="6443414" cy="2795916"/>
              <a:chOff x="1883116" y="3641381"/>
              <a:chExt cx="5855098" cy="2540635"/>
            </a:xfrm>
          </p:grpSpPr>
          <p:sp>
            <p:nvSpPr>
              <p:cNvPr id="32" name="Rectangle 15">
                <a:extLst>
                  <a:ext uri="{FF2B5EF4-FFF2-40B4-BE49-F238E27FC236}">
                    <a16:creationId xmlns:a16="http://schemas.microsoft.com/office/drawing/2014/main" xmlns="" id="{19E255E2-A0E6-4A3F-AD4F-3C952BA6C9F9}"/>
                  </a:ext>
                </a:extLst>
              </p:cNvPr>
              <p:cNvSpPr/>
              <p:nvPr/>
            </p:nvSpPr>
            <p:spPr>
              <a:xfrm>
                <a:off x="579226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Multiple Object</a:t>
                </a:r>
                <a:endParaRPr lang="ko-KR" altLang="en-US" sz="1400" b="1" dirty="0">
                  <a:latin typeface="SamsungOne 400" panose="020B0503030303020204" pitchFamily="34" charset="0"/>
                </a:endParaRPr>
              </a:p>
            </p:txBody>
          </p:sp>
          <p:sp>
            <p:nvSpPr>
              <p:cNvPr id="33" name="양쪽 중괄호 4">
                <a:extLst>
                  <a:ext uri="{FF2B5EF4-FFF2-40B4-BE49-F238E27FC236}">
                    <a16:creationId xmlns:a16="http://schemas.microsoft.com/office/drawing/2014/main" xmlns="" id="{44B3F294-F691-4BF5-B2C6-69D1863B9D6D}"/>
                  </a:ext>
                </a:extLst>
              </p:cNvPr>
              <p:cNvSpPr/>
              <p:nvPr/>
            </p:nvSpPr>
            <p:spPr>
              <a:xfrm rot="5400000">
                <a:off x="6320167" y="4253272"/>
                <a:ext cx="135608" cy="270048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sp>
            <p:nvSpPr>
              <p:cNvPr id="34" name="Rectangle 15">
                <a:extLst>
                  <a:ext uri="{FF2B5EF4-FFF2-40B4-BE49-F238E27FC236}">
                    <a16:creationId xmlns:a16="http://schemas.microsoft.com/office/drawing/2014/main" xmlns="" id="{6EFD6117-DBBD-4388-B683-3D679BD33393}"/>
                  </a:ext>
                </a:extLst>
              </p:cNvPr>
              <p:cNvSpPr/>
              <p:nvPr/>
            </p:nvSpPr>
            <p:spPr>
              <a:xfrm>
                <a:off x="1883116" y="5790471"/>
                <a:ext cx="1447297" cy="39154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No Objects, just pixels</a:t>
                </a:r>
                <a:endParaRPr lang="ko-KR" altLang="en-US" sz="1400" b="1" dirty="0">
                  <a:latin typeface="SamsungOne 400" panose="020B0503030303020204" pitchFamily="34" charset="0"/>
                </a:endParaRPr>
              </a:p>
            </p:txBody>
          </p:sp>
          <p:sp>
            <p:nvSpPr>
              <p:cNvPr id="36" name="Rectangle 15">
                <a:extLst>
                  <a:ext uri="{FF2B5EF4-FFF2-40B4-BE49-F238E27FC236}">
                    <a16:creationId xmlns:a16="http://schemas.microsoft.com/office/drawing/2014/main" xmlns="" id="{9A9B6179-EF2D-4843-B503-50F5D5BFB626}"/>
                  </a:ext>
                </a:extLst>
              </p:cNvPr>
              <p:cNvSpPr/>
              <p:nvPr/>
            </p:nvSpPr>
            <p:spPr>
              <a:xfrm>
                <a:off x="2149205" y="5144351"/>
                <a:ext cx="911308"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00C3B2"/>
                    </a:solidFill>
                    <a:latin typeface="SamsungOne 400" pitchFamily="34" charset="0"/>
                    <a:ea typeface="SamsungOne 400" pitchFamily="34" charset="0"/>
                  </a:rPr>
                  <a:t>GRASS</a:t>
                </a:r>
                <a:r>
                  <a:rPr lang="en-US" altLang="ko-KR" sz="1400" b="1" dirty="0">
                    <a:latin typeface="SamsungOne 400" pitchFamily="34" charset="0"/>
                    <a:ea typeface="SamsungOne 400" pitchFamily="34" charset="0"/>
                  </a:rPr>
                  <a:t>, </a:t>
                </a:r>
                <a:r>
                  <a:rPr lang="en-US" altLang="ko-KR" sz="1400" b="1" dirty="0">
                    <a:solidFill>
                      <a:srgbClr val="FFB546"/>
                    </a:solidFill>
                    <a:latin typeface="SamsungOne 400" pitchFamily="34" charset="0"/>
                    <a:ea typeface="SamsungOne 400" pitchFamily="34" charset="0"/>
                  </a:rPr>
                  <a:t>CAT</a:t>
                </a:r>
                <a:r>
                  <a:rPr lang="en-US" altLang="ko-KR" sz="1400" b="1" dirty="0">
                    <a:latin typeface="SamsungOne 400" pitchFamily="34" charset="0"/>
                    <a:ea typeface="SamsungOne 400" pitchFamily="34" charset="0"/>
                  </a:rPr>
                  <a:t>,</a:t>
                </a:r>
              </a:p>
              <a:p>
                <a:pPr algn="ctr"/>
                <a:r>
                  <a:rPr lang="en-US" altLang="ko-KR" sz="1400" b="1" dirty="0">
                    <a:solidFill>
                      <a:srgbClr val="9966FF"/>
                    </a:solidFill>
                    <a:latin typeface="SamsungOne 400" pitchFamily="34" charset="0"/>
                    <a:ea typeface="SamsungOne 400" pitchFamily="34" charset="0"/>
                  </a:rPr>
                  <a:t>TREE</a:t>
                </a:r>
                <a:r>
                  <a:rPr lang="en-US" altLang="ko-KR" sz="1400" b="1" dirty="0">
                    <a:latin typeface="SamsungOne 400" pitchFamily="34" charset="0"/>
                    <a:ea typeface="SamsungOne 400" pitchFamily="34" charset="0"/>
                  </a:rPr>
                  <a:t>, </a:t>
                </a:r>
                <a:r>
                  <a:rPr lang="en-US" altLang="ko-KR" sz="1400" b="1" dirty="0">
                    <a:solidFill>
                      <a:srgbClr val="6699FF"/>
                    </a:solidFill>
                    <a:latin typeface="SamsungOne 400" pitchFamily="34" charset="0"/>
                    <a:ea typeface="SamsungOne 400" pitchFamily="34" charset="0"/>
                  </a:rPr>
                  <a:t>SKY</a:t>
                </a:r>
                <a:endParaRPr lang="ko-KR" altLang="en-US" sz="1400" b="1" dirty="0">
                  <a:solidFill>
                    <a:srgbClr val="6699FF"/>
                  </a:solidFill>
                  <a:latin typeface="SamsungOne 400" pitchFamily="34" charset="0"/>
                </a:endParaRPr>
              </a:p>
            </p:txBody>
          </p:sp>
          <p:sp>
            <p:nvSpPr>
              <p:cNvPr id="56" name="Rectangle 15">
                <a:extLst>
                  <a:ext uri="{FF2B5EF4-FFF2-40B4-BE49-F238E27FC236}">
                    <a16:creationId xmlns:a16="http://schemas.microsoft.com/office/drawing/2014/main" xmlns="" id="{4657D835-37B5-4BD0-8B8D-F13A15387902}"/>
                  </a:ext>
                </a:extLst>
              </p:cNvPr>
              <p:cNvSpPr/>
              <p:nvPr/>
            </p:nvSpPr>
            <p:spPr>
              <a:xfrm>
                <a:off x="2010859"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Semantic Segmentation</a:t>
                </a:r>
                <a:endParaRPr lang="ko-KR" altLang="en-US" sz="1400" b="1" dirty="0">
                  <a:solidFill>
                    <a:schemeClr val="tx1">
                      <a:lumMod val="50000"/>
                      <a:lumOff val="50000"/>
                    </a:schemeClr>
                  </a:solidFill>
                  <a:latin typeface="SamsungOne 400" pitchFamily="34" charset="0"/>
                </a:endParaRPr>
              </a:p>
            </p:txBody>
          </p:sp>
          <p:sp>
            <p:nvSpPr>
              <p:cNvPr id="57" name="양쪽 중괄호 4">
                <a:extLst>
                  <a:ext uri="{FF2B5EF4-FFF2-40B4-BE49-F238E27FC236}">
                    <a16:creationId xmlns:a16="http://schemas.microsoft.com/office/drawing/2014/main" xmlns="" id="{527A3E4E-5D32-43A7-8D19-C40BCCF57DC0}"/>
                  </a:ext>
                </a:extLst>
              </p:cNvPr>
              <p:cNvSpPr/>
              <p:nvPr/>
            </p:nvSpPr>
            <p:spPr>
              <a:xfrm rot="5400000">
                <a:off x="2537054" y="4991517"/>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58" name="그림 25">
                <a:extLst>
                  <a:ext uri="{FF2B5EF4-FFF2-40B4-BE49-F238E27FC236}">
                    <a16:creationId xmlns:a16="http://schemas.microsoft.com/office/drawing/2014/main" xmlns="" id="{0564BE65-91E7-4E29-AFBF-ABE13AB1D8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859" y="4081143"/>
                <a:ext cx="1224000" cy="1048383"/>
              </a:xfrm>
              <a:prstGeom prst="rect">
                <a:avLst/>
              </a:prstGeom>
              <a:ln w="6350">
                <a:solidFill>
                  <a:schemeClr val="bg1">
                    <a:lumMod val="75000"/>
                  </a:schemeClr>
                </a:solidFill>
              </a:ln>
            </p:spPr>
          </p:pic>
          <p:sp>
            <p:nvSpPr>
              <p:cNvPr id="59" name="Rectangle 15">
                <a:extLst>
                  <a:ext uri="{FF2B5EF4-FFF2-40B4-BE49-F238E27FC236}">
                    <a16:creationId xmlns:a16="http://schemas.microsoft.com/office/drawing/2014/main" xmlns="" id="{A3ED7B7A-DA93-41A9-8D54-EF292705E663}"/>
                  </a:ext>
                </a:extLst>
              </p:cNvPr>
              <p:cNvSpPr/>
              <p:nvPr/>
            </p:nvSpPr>
            <p:spPr>
              <a:xfrm>
                <a:off x="352558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Single Object</a:t>
                </a:r>
                <a:endParaRPr lang="ko-KR" altLang="en-US" sz="1400" b="1" dirty="0">
                  <a:latin typeface="SamsungOne 400" panose="020B0503030303020204" pitchFamily="34" charset="0"/>
                </a:endParaRPr>
              </a:p>
            </p:txBody>
          </p:sp>
          <p:sp>
            <p:nvSpPr>
              <p:cNvPr id="60" name="Rectangle 15">
                <a:extLst>
                  <a:ext uri="{FF2B5EF4-FFF2-40B4-BE49-F238E27FC236}">
                    <a16:creationId xmlns:a16="http://schemas.microsoft.com/office/drawing/2014/main" xmlns="" id="{C859A38A-F872-4EF3-A36E-2CC1B63105E9}"/>
                  </a:ext>
                </a:extLst>
              </p:cNvPr>
              <p:cNvSpPr/>
              <p:nvPr/>
            </p:nvSpPr>
            <p:spPr>
              <a:xfrm>
                <a:off x="3527291"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Classification + Localization</a:t>
                </a:r>
                <a:endParaRPr lang="ko-KR" altLang="en-US" sz="1400" b="1" dirty="0">
                  <a:solidFill>
                    <a:schemeClr val="tx1">
                      <a:lumMod val="50000"/>
                      <a:lumOff val="50000"/>
                    </a:schemeClr>
                  </a:solidFill>
                  <a:latin typeface="SamsungOne 400" pitchFamily="34" charset="0"/>
                </a:endParaRPr>
              </a:p>
            </p:txBody>
          </p:sp>
          <p:sp>
            <p:nvSpPr>
              <p:cNvPr id="61" name="Rectangle 15">
                <a:extLst>
                  <a:ext uri="{FF2B5EF4-FFF2-40B4-BE49-F238E27FC236}">
                    <a16:creationId xmlns:a16="http://schemas.microsoft.com/office/drawing/2014/main" xmlns="" id="{0C3203D4-B522-4985-8C54-A2A8F761215C}"/>
                  </a:ext>
                </a:extLst>
              </p:cNvPr>
              <p:cNvSpPr/>
              <p:nvPr/>
            </p:nvSpPr>
            <p:spPr>
              <a:xfrm>
                <a:off x="3665637" y="5242237"/>
                <a:ext cx="911308" cy="195773"/>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50000"/>
                      </a:schemeClr>
                    </a:solidFill>
                    <a:latin typeface="SamsungOne 400" pitchFamily="34" charset="0"/>
                    <a:ea typeface="SamsungOne 400" pitchFamily="34" charset="0"/>
                  </a:rPr>
                  <a:t>CAT</a:t>
                </a:r>
                <a:endParaRPr lang="ko-KR" altLang="en-US" sz="1400" b="1" dirty="0">
                  <a:solidFill>
                    <a:schemeClr val="bg2">
                      <a:lumMod val="50000"/>
                    </a:schemeClr>
                  </a:solidFill>
                  <a:latin typeface="SamsungOne 400" pitchFamily="34" charset="0"/>
                </a:endParaRPr>
              </a:p>
            </p:txBody>
          </p:sp>
          <p:sp>
            <p:nvSpPr>
              <p:cNvPr id="62" name="양쪽 중괄호 4">
                <a:extLst>
                  <a:ext uri="{FF2B5EF4-FFF2-40B4-BE49-F238E27FC236}">
                    <a16:creationId xmlns:a16="http://schemas.microsoft.com/office/drawing/2014/main" xmlns="" id="{27C5D312-05B2-45E4-BF69-73F6CCBB4EEC}"/>
                  </a:ext>
                </a:extLst>
              </p:cNvPr>
              <p:cNvSpPr/>
              <p:nvPr/>
            </p:nvSpPr>
            <p:spPr>
              <a:xfrm rot="5400000">
                <a:off x="4053486" y="4994886"/>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63" name="그림 61">
                <a:extLst>
                  <a:ext uri="{FF2B5EF4-FFF2-40B4-BE49-F238E27FC236}">
                    <a16:creationId xmlns:a16="http://schemas.microsoft.com/office/drawing/2014/main" xmlns="" id="{1A4E2B73-A6DA-42B3-85C0-A9689F5BA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9291" y="4081143"/>
                <a:ext cx="1224000" cy="1048383"/>
              </a:xfrm>
              <a:prstGeom prst="rect">
                <a:avLst/>
              </a:prstGeom>
              <a:ln w="6350">
                <a:solidFill>
                  <a:schemeClr val="bg1">
                    <a:lumMod val="75000"/>
                  </a:schemeClr>
                </a:solidFill>
              </a:ln>
            </p:spPr>
          </p:pic>
          <p:sp>
            <p:nvSpPr>
              <p:cNvPr id="64" name="Rectangle 15">
                <a:extLst>
                  <a:ext uri="{FF2B5EF4-FFF2-40B4-BE49-F238E27FC236}">
                    <a16:creationId xmlns:a16="http://schemas.microsoft.com/office/drawing/2014/main" xmlns="" id="{B77EB954-F1B9-4C2F-BEFE-17F914C66518}"/>
                  </a:ext>
                </a:extLst>
              </p:cNvPr>
              <p:cNvSpPr/>
              <p:nvPr/>
            </p:nvSpPr>
            <p:spPr>
              <a:xfrm>
                <a:off x="5247429" y="3641382"/>
                <a:ext cx="752646"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Object Detection</a:t>
                </a:r>
                <a:endParaRPr lang="ko-KR" altLang="en-US" sz="1400" b="1" dirty="0">
                  <a:solidFill>
                    <a:schemeClr val="tx1">
                      <a:lumMod val="50000"/>
                      <a:lumOff val="50000"/>
                    </a:schemeClr>
                  </a:solidFill>
                  <a:latin typeface="SamsungOne 400" pitchFamily="34" charset="0"/>
                </a:endParaRPr>
              </a:p>
            </p:txBody>
          </p:sp>
          <p:sp>
            <p:nvSpPr>
              <p:cNvPr id="65" name="Rectangle 15">
                <a:extLst>
                  <a:ext uri="{FF2B5EF4-FFF2-40B4-BE49-F238E27FC236}">
                    <a16:creationId xmlns:a16="http://schemas.microsoft.com/office/drawing/2014/main" xmlns="" id="{36CBCCEA-65A5-46DA-981B-DD5C65D10706}"/>
                  </a:ext>
                </a:extLst>
              </p:cNvPr>
              <p:cNvSpPr/>
              <p:nvPr/>
            </p:nvSpPr>
            <p:spPr>
              <a:xfrm>
                <a:off x="5089925"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6" name="그림 5119">
                <a:extLst>
                  <a:ext uri="{FF2B5EF4-FFF2-40B4-BE49-F238E27FC236}">
                    <a16:creationId xmlns:a16="http://schemas.microsoft.com/office/drawing/2014/main" xmlns="" id="{132B020F-ED16-4EC2-8C8A-9F33A50634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752" y="4081143"/>
                <a:ext cx="1224000" cy="1048383"/>
              </a:xfrm>
              <a:prstGeom prst="rect">
                <a:avLst/>
              </a:prstGeom>
              <a:ln w="6350">
                <a:solidFill>
                  <a:schemeClr val="bg1">
                    <a:lumMod val="75000"/>
                  </a:schemeClr>
                </a:solidFill>
              </a:ln>
            </p:spPr>
          </p:pic>
          <p:sp>
            <p:nvSpPr>
              <p:cNvPr id="67" name="Rectangle 15">
                <a:extLst>
                  <a:ext uri="{FF2B5EF4-FFF2-40B4-BE49-F238E27FC236}">
                    <a16:creationId xmlns:a16="http://schemas.microsoft.com/office/drawing/2014/main" xmlns="" id="{02CF14FE-61E2-463E-84BB-9A530A0E142B}"/>
                  </a:ext>
                </a:extLst>
              </p:cNvPr>
              <p:cNvSpPr/>
              <p:nvPr/>
            </p:nvSpPr>
            <p:spPr>
              <a:xfrm>
                <a:off x="6532214" y="3641382"/>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Instance Segmentation</a:t>
                </a:r>
                <a:endParaRPr lang="ko-KR" altLang="en-US" sz="1400" b="1" dirty="0">
                  <a:solidFill>
                    <a:schemeClr val="tx1">
                      <a:lumMod val="50000"/>
                      <a:lumOff val="50000"/>
                    </a:schemeClr>
                  </a:solidFill>
                  <a:latin typeface="SamsungOne 400" pitchFamily="34" charset="0"/>
                </a:endParaRPr>
              </a:p>
            </p:txBody>
          </p:sp>
          <p:sp>
            <p:nvSpPr>
              <p:cNvPr id="68" name="Rectangle 15">
                <a:extLst>
                  <a:ext uri="{FF2B5EF4-FFF2-40B4-BE49-F238E27FC236}">
                    <a16:creationId xmlns:a16="http://schemas.microsoft.com/office/drawing/2014/main" xmlns="" id="{1D90F06C-D944-42E8-8B11-7413C3E2361C}"/>
                  </a:ext>
                </a:extLst>
              </p:cNvPr>
              <p:cNvSpPr/>
              <p:nvPr/>
            </p:nvSpPr>
            <p:spPr>
              <a:xfrm>
                <a:off x="6592387"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9" name="그림 5120">
                <a:extLst>
                  <a:ext uri="{FF2B5EF4-FFF2-40B4-BE49-F238E27FC236}">
                    <a16:creationId xmlns:a16="http://schemas.microsoft.com/office/drawing/2014/main" xmlns="" id="{574289E9-1A19-4013-8B6E-C6DF62A666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214" y="4081143"/>
                <a:ext cx="1224000" cy="1048383"/>
              </a:xfrm>
              <a:prstGeom prst="rect">
                <a:avLst/>
              </a:prstGeom>
              <a:ln w="6350">
                <a:solidFill>
                  <a:schemeClr val="bg1">
                    <a:lumMod val="75000"/>
                  </a:schemeClr>
                </a:solidFill>
              </a:ln>
            </p:spPr>
          </p:pic>
        </p:grpSp>
      </p:grpSp>
      <p:sp>
        <p:nvSpPr>
          <p:cNvPr id="70" name="사각형: 둥근 모서리 32">
            <a:extLst>
              <a:ext uri="{FF2B5EF4-FFF2-40B4-BE49-F238E27FC236}">
                <a16:creationId xmlns:a16="http://schemas.microsoft.com/office/drawing/2014/main" xmlns="" id="{9F9FFF6C-7C72-4E08-8072-03F5113CBF51}"/>
              </a:ext>
            </a:extLst>
          </p:cNvPr>
          <p:cNvSpPr/>
          <p:nvPr/>
        </p:nvSpPr>
        <p:spPr>
          <a:xfrm>
            <a:off x="5747177" y="6017853"/>
            <a:ext cx="3534018" cy="20563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https://mlwhiz.com/blog/2018/09/22/object</a:t>
            </a:r>
            <a:r>
              <a:rPr lang="en-US" altLang="ko-KR" sz="1000" b="1">
                <a:latin typeface="SamsungOne 400" panose="020B0503030303020204" pitchFamily="34" charset="0"/>
                <a:ea typeface="SamsungOne 400" panose="020B0503030303020204" pitchFamily="34" charset="0"/>
              </a:rPr>
              <a:t>_detection/ </a:t>
            </a:r>
            <a:endParaRPr lang="en-US" altLang="ko-KR" sz="1000" b="1" dirty="0">
              <a:latin typeface="SamsungOne 400" panose="020B0503030303020204" pitchFamily="34" charset="0"/>
              <a:ea typeface="SamsungOne 400" panose="020B0503030303020204" pitchFamily="34" charset="0"/>
            </a:endParaRPr>
          </a:p>
        </p:txBody>
      </p:sp>
      <p:grpSp>
        <p:nvGrpSpPr>
          <p:cNvPr id="71" name="그룹 7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72" name="직사각형 7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73" name="직사각형 7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a16="http://schemas.microsoft.com/office/drawing/2014/main" xmlns="" id="{4C065641-3666-4F94-9243-1B1A99D79ED7}"/>
              </a:ext>
            </a:extLst>
          </p:cNvPr>
          <p:cNvSpPr/>
          <p:nvPr/>
        </p:nvSpPr>
        <p:spPr>
          <a:xfrm>
            <a:off x="558924" y="1595080"/>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Image recognition refers to technologies that identify places, logos, people, objects, buildings, and other variables in images.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Besides image recognition, computer vision also includes event detection, object recognition, learning, image reconstruction, and video tracking.</a:t>
            </a:r>
          </a:p>
        </p:txBody>
      </p:sp>
    </p:spTree>
    <p:custDataLst>
      <p:tags r:id="rId1"/>
    </p:custDataLst>
    <p:extLst>
      <p:ext uri="{BB962C8B-B14F-4D97-AF65-F5344CB8AC3E}">
        <p14:creationId xmlns:p14="http://schemas.microsoft.com/office/powerpoint/2010/main" val="1148451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5589EC23-A376-41DA-83EE-7D8CAA0BA067}"/>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Computer Vision &amp; Machine Vision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2.4. Speech Intelligence</a:t>
            </a:r>
          </a:p>
        </p:txBody>
      </p:sp>
    </p:spTree>
    <p:custDataLst>
      <p:tags r:id="rId1"/>
    </p:custDataLst>
    <p:extLst>
      <p:ext uri="{BB962C8B-B14F-4D97-AF65-F5344CB8AC3E}">
        <p14:creationId xmlns:p14="http://schemas.microsoft.com/office/powerpoint/2010/main" val="333190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2">
            <a:extLst>
              <a:ext uri="{FF2B5EF4-FFF2-40B4-BE49-F238E27FC236}">
                <a16:creationId xmlns:a16="http://schemas.microsoft.com/office/drawing/2014/main" xmlns="" id="{9F9FFF6C-7C72-4E08-8072-03F5113CBF51}"/>
              </a:ext>
            </a:extLst>
          </p:cNvPr>
          <p:cNvSpPr/>
          <p:nvPr/>
        </p:nvSpPr>
        <p:spPr>
          <a:xfrm>
            <a:off x="8065112" y="6093296"/>
            <a:ext cx="1384150" cy="20188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 Wikipedia, Vidolab</a:t>
            </a:r>
          </a:p>
        </p:txBody>
      </p:sp>
      <p:grpSp>
        <p:nvGrpSpPr>
          <p:cNvPr id="22" name="Group 3">
            <a:extLst>
              <a:ext uri="{FF2B5EF4-FFF2-40B4-BE49-F238E27FC236}">
                <a16:creationId xmlns:a16="http://schemas.microsoft.com/office/drawing/2014/main" xmlns="" id="{76D53782-8C97-44A3-8826-A6C75CD3826C}"/>
              </a:ext>
            </a:extLst>
          </p:cNvPr>
          <p:cNvGrpSpPr/>
          <p:nvPr/>
        </p:nvGrpSpPr>
        <p:grpSpPr>
          <a:xfrm>
            <a:off x="702939" y="3717032"/>
            <a:ext cx="8650213" cy="1632349"/>
            <a:chOff x="546895" y="4372576"/>
            <a:chExt cx="8773590" cy="1655631"/>
          </a:xfrm>
        </p:grpSpPr>
        <p:sp>
          <p:nvSpPr>
            <p:cNvPr id="23" name="Rectangle 5">
              <a:extLst>
                <a:ext uri="{FF2B5EF4-FFF2-40B4-BE49-F238E27FC236}">
                  <a16:creationId xmlns:a16="http://schemas.microsoft.com/office/drawing/2014/main" xmlns="" id="{66EC8AF9-EA80-47D2-9C3B-DF9E13F40A9D}"/>
                </a:ext>
              </a:extLst>
            </p:cNvPr>
            <p:cNvSpPr/>
            <p:nvPr/>
          </p:nvSpPr>
          <p:spPr>
            <a:xfrm>
              <a:off x="7784768" y="5504987"/>
              <a:ext cx="1000595"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Marketing</a:t>
              </a:r>
              <a:endParaRPr lang="ko-KR" altLang="en-US" sz="1400" dirty="0">
                <a:latin typeface="SamsungOne 400" panose="020B0503030303020204" pitchFamily="34" charset="0"/>
              </a:endParaRPr>
            </a:p>
          </p:txBody>
        </p:sp>
        <p:sp>
          <p:nvSpPr>
            <p:cNvPr id="24" name="Rectangle 19">
              <a:extLst>
                <a:ext uri="{FF2B5EF4-FFF2-40B4-BE49-F238E27FC236}">
                  <a16:creationId xmlns:a16="http://schemas.microsoft.com/office/drawing/2014/main" xmlns="" id="{5E57FB53-2446-411C-9F47-15FCF73DF79E}"/>
                </a:ext>
              </a:extLst>
            </p:cNvPr>
            <p:cNvSpPr/>
            <p:nvPr/>
          </p:nvSpPr>
          <p:spPr>
            <a:xfrm>
              <a:off x="5029496" y="5504987"/>
              <a:ext cx="2040944"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Protection and Security</a:t>
              </a:r>
            </a:p>
          </p:txBody>
        </p:sp>
        <p:sp>
          <p:nvSpPr>
            <p:cNvPr id="25" name="Rectangle 21">
              <a:extLst>
                <a:ext uri="{FF2B5EF4-FFF2-40B4-BE49-F238E27FC236}">
                  <a16:creationId xmlns:a16="http://schemas.microsoft.com/office/drawing/2014/main" xmlns="" id="{780CB243-580E-40BC-AB79-A5E1C0436AA4}"/>
                </a:ext>
              </a:extLst>
            </p:cNvPr>
            <p:cNvSpPr/>
            <p:nvPr/>
          </p:nvSpPr>
          <p:spPr>
            <a:xfrm>
              <a:off x="2994564" y="5504987"/>
              <a:ext cx="1645001" cy="523220"/>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Natural Resources</a:t>
              </a:r>
              <a:br>
                <a:rPr lang="en-US" altLang="ko-KR" sz="1400" dirty="0">
                  <a:latin typeface="SamsungOne 400" panose="020B0503030303020204" pitchFamily="34" charset="0"/>
                  <a:ea typeface="SamsungOne 400" panose="020B0503030303020204" pitchFamily="34" charset="0"/>
                </a:rPr>
              </a:br>
              <a:r>
                <a:rPr lang="en-US" altLang="ko-KR" sz="1400" dirty="0">
                  <a:latin typeface="SamsungOne 400" panose="020B0503030303020204" pitchFamily="34" charset="0"/>
                  <a:ea typeface="SamsungOne 400" panose="020B0503030303020204" pitchFamily="34" charset="0"/>
                </a:rPr>
                <a:t>Management</a:t>
              </a:r>
            </a:p>
          </p:txBody>
        </p:sp>
        <p:sp>
          <p:nvSpPr>
            <p:cNvPr id="26" name="Rectangle 23">
              <a:extLst>
                <a:ext uri="{FF2B5EF4-FFF2-40B4-BE49-F238E27FC236}">
                  <a16:creationId xmlns:a16="http://schemas.microsoft.com/office/drawing/2014/main" xmlns="" id="{FD69E510-54FD-4EE3-8EB1-C6241E546AEA}"/>
                </a:ext>
              </a:extLst>
            </p:cNvPr>
            <p:cNvSpPr/>
            <p:nvPr/>
          </p:nvSpPr>
          <p:spPr>
            <a:xfrm>
              <a:off x="739602" y="5504987"/>
              <a:ext cx="168507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Scientific Research</a:t>
              </a:r>
            </a:p>
          </p:txBody>
        </p:sp>
        <p:pic>
          <p:nvPicPr>
            <p:cNvPr id="35" name="그림 34">
              <a:extLst>
                <a:ext uri="{FF2B5EF4-FFF2-40B4-BE49-F238E27FC236}">
                  <a16:creationId xmlns:a16="http://schemas.microsoft.com/office/drawing/2014/main" xmlns="" id="{362EB38C-29B4-48B7-A80F-AEFBA9AC53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95" y="4372576"/>
              <a:ext cx="2070492" cy="1051796"/>
            </a:xfrm>
            <a:prstGeom prst="rect">
              <a:avLst/>
            </a:prstGeom>
            <a:ln w="3175">
              <a:solidFill>
                <a:schemeClr val="bg1">
                  <a:lumMod val="50000"/>
                </a:schemeClr>
              </a:solidFill>
            </a:ln>
          </p:spPr>
        </p:pic>
        <p:pic>
          <p:nvPicPr>
            <p:cNvPr id="37" name="그림 35">
              <a:extLst>
                <a:ext uri="{FF2B5EF4-FFF2-40B4-BE49-F238E27FC236}">
                  <a16:creationId xmlns:a16="http://schemas.microsoft.com/office/drawing/2014/main" xmlns="" id="{9F907613-96FC-4AEB-BFF5-0491B6C9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837" y="4372877"/>
              <a:ext cx="2066454" cy="1049668"/>
            </a:xfrm>
            <a:prstGeom prst="rect">
              <a:avLst/>
            </a:prstGeom>
            <a:ln w="3175">
              <a:solidFill>
                <a:schemeClr val="bg1">
                  <a:lumMod val="50000"/>
                </a:schemeClr>
              </a:solidFill>
            </a:ln>
          </p:spPr>
        </p:pic>
        <p:pic>
          <p:nvPicPr>
            <p:cNvPr id="38" name="그림 36">
              <a:extLst>
                <a:ext uri="{FF2B5EF4-FFF2-40B4-BE49-F238E27FC236}">
                  <a16:creationId xmlns:a16="http://schemas.microsoft.com/office/drawing/2014/main" xmlns="" id="{9BFAD69D-D7EA-48BB-B8DE-48A230E60F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741" y="4372877"/>
              <a:ext cx="2066454" cy="1049668"/>
            </a:xfrm>
            <a:prstGeom prst="rect">
              <a:avLst/>
            </a:prstGeom>
            <a:ln w="3175">
              <a:solidFill>
                <a:schemeClr val="bg1">
                  <a:lumMod val="50000"/>
                </a:schemeClr>
              </a:solidFill>
            </a:ln>
          </p:spPr>
        </p:pic>
        <p:pic>
          <p:nvPicPr>
            <p:cNvPr id="39" name="그림 37">
              <a:extLst>
                <a:ext uri="{FF2B5EF4-FFF2-40B4-BE49-F238E27FC236}">
                  <a16:creationId xmlns:a16="http://schemas.microsoft.com/office/drawing/2014/main" xmlns="" id="{44B5FBAE-20C6-42E5-BF16-2D0F85F36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9646" y="4372656"/>
              <a:ext cx="2070839" cy="1051226"/>
            </a:xfrm>
            <a:prstGeom prst="rect">
              <a:avLst/>
            </a:prstGeom>
            <a:ln w="3175">
              <a:solidFill>
                <a:schemeClr val="bg1">
                  <a:lumMod val="50000"/>
                </a:schemeClr>
              </a:solidFill>
            </a:ln>
          </p:spPr>
        </p:pic>
      </p:grpSp>
      <p:grpSp>
        <p:nvGrpSpPr>
          <p:cNvPr id="43" name="그룹 4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5" name="직사각형 4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is an interdisciplinary scientific field that deals with how computers can be made to gain a high-level understanding of digital images or videos.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tasks include acquiring, processing, analyzing, and understanding digital images and extracting high-dimensional data from the real world to produce numerical or symbolic information.</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The applications of computer vision are various. They include agriculture, geoscience, biometrics, augmented reality, medical image analysis, robotics, industrial quality inspection, security, and surveillance.</a:t>
            </a:r>
          </a:p>
        </p:txBody>
      </p:sp>
      <p:sp>
        <p:nvSpPr>
          <p:cNvPr id="28" name="직사각형 2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232916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702940" y="3933056"/>
            <a:ext cx="8673310" cy="1419917"/>
            <a:chOff x="546895" y="3501008"/>
            <a:chExt cx="8797130" cy="1440188"/>
          </a:xfrm>
        </p:grpSpPr>
        <p:sp>
          <p:nvSpPr>
            <p:cNvPr id="33" name="Rectangle 27">
              <a:extLst>
                <a:ext uri="{FF2B5EF4-FFF2-40B4-BE49-F238E27FC236}">
                  <a16:creationId xmlns:a16="http://schemas.microsoft.com/office/drawing/2014/main" xmlns="" id="{B2D6DC3C-2C80-4E0D-8915-90E670A51381}"/>
                </a:ext>
              </a:extLst>
            </p:cNvPr>
            <p:cNvSpPr/>
            <p:nvPr/>
          </p:nvSpPr>
          <p:spPr>
            <a:xfrm>
              <a:off x="7407716" y="4633419"/>
              <a:ext cx="186461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Packaging Inspection</a:t>
              </a:r>
            </a:p>
          </p:txBody>
        </p:sp>
        <p:sp>
          <p:nvSpPr>
            <p:cNvPr id="34" name="Rectangle 28">
              <a:extLst>
                <a:ext uri="{FF2B5EF4-FFF2-40B4-BE49-F238E27FC236}">
                  <a16:creationId xmlns:a16="http://schemas.microsoft.com/office/drawing/2014/main" xmlns="" id="{4F4E20E6-B8A3-4650-9B99-7B35DD35F565}"/>
                </a:ext>
              </a:extLst>
            </p:cNvPr>
            <p:cNvSpPr/>
            <p:nvPr/>
          </p:nvSpPr>
          <p:spPr>
            <a:xfrm>
              <a:off x="5297887" y="4633419"/>
              <a:ext cx="151996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Defect Detection</a:t>
              </a:r>
            </a:p>
          </p:txBody>
        </p:sp>
        <p:sp>
          <p:nvSpPr>
            <p:cNvPr id="36" name="Rectangle 29">
              <a:extLst>
                <a:ext uri="{FF2B5EF4-FFF2-40B4-BE49-F238E27FC236}">
                  <a16:creationId xmlns:a16="http://schemas.microsoft.com/office/drawing/2014/main" xmlns="" id="{F7867A96-D983-4F11-A604-C42FF469DC71}"/>
                </a:ext>
              </a:extLst>
            </p:cNvPr>
            <p:cNvSpPr/>
            <p:nvPr/>
          </p:nvSpPr>
          <p:spPr>
            <a:xfrm>
              <a:off x="3410498" y="4633419"/>
              <a:ext cx="84510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Gauging</a:t>
              </a:r>
            </a:p>
          </p:txBody>
        </p:sp>
        <p:sp>
          <p:nvSpPr>
            <p:cNvPr id="38" name="Rectangle 30">
              <a:extLst>
                <a:ext uri="{FF2B5EF4-FFF2-40B4-BE49-F238E27FC236}">
                  <a16:creationId xmlns:a16="http://schemas.microsoft.com/office/drawing/2014/main" xmlns="" id="{F933FC0E-0394-463D-8E63-F7C73CE6A415}"/>
                </a:ext>
              </a:extLst>
            </p:cNvPr>
            <p:cNvSpPr/>
            <p:nvPr/>
          </p:nvSpPr>
          <p:spPr>
            <a:xfrm>
              <a:off x="1147205" y="4633419"/>
              <a:ext cx="922047"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Guidance</a:t>
              </a:r>
            </a:p>
          </p:txBody>
        </p:sp>
        <p:pic>
          <p:nvPicPr>
            <p:cNvPr id="39" name="Picture 35" descr="A picture containing indoor, food, bottle&#10;&#10;Description automatically generated">
              <a:extLst>
                <a:ext uri="{FF2B5EF4-FFF2-40B4-BE49-F238E27FC236}">
                  <a16:creationId xmlns:a16="http://schemas.microsoft.com/office/drawing/2014/main" xmlns="" id="{F21CAC05-1493-43D7-AA3F-0E52D13DFF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361"/>
            <a:stretch/>
          </p:blipFill>
          <p:spPr>
            <a:xfrm>
              <a:off x="7241263" y="3511440"/>
              <a:ext cx="2102762" cy="1074346"/>
            </a:xfrm>
            <a:prstGeom prst="rect">
              <a:avLst/>
            </a:prstGeom>
            <a:ln>
              <a:solidFill>
                <a:schemeClr val="tx1">
                  <a:lumMod val="50000"/>
                  <a:lumOff val="50000"/>
                </a:schemeClr>
              </a:solidFill>
            </a:ln>
          </p:spPr>
        </p:pic>
        <p:pic>
          <p:nvPicPr>
            <p:cNvPr id="40" name="Picture 37" descr="A picture containing indoor, wall, table&#10;&#10;Description automatically generated">
              <a:extLst>
                <a:ext uri="{FF2B5EF4-FFF2-40B4-BE49-F238E27FC236}">
                  <a16:creationId xmlns:a16="http://schemas.microsoft.com/office/drawing/2014/main" xmlns="" id="{6C1B4C18-992C-4086-8B5B-27245F67F3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3343"/>
            <a:stretch/>
          </p:blipFill>
          <p:spPr>
            <a:xfrm>
              <a:off x="4996537" y="3501008"/>
              <a:ext cx="2122667" cy="1084778"/>
            </a:xfrm>
            <a:prstGeom prst="rect">
              <a:avLst/>
            </a:prstGeom>
            <a:ln>
              <a:solidFill>
                <a:schemeClr val="tx1">
                  <a:lumMod val="50000"/>
                  <a:lumOff val="50000"/>
                </a:schemeClr>
              </a:solidFill>
            </a:ln>
          </p:spPr>
        </p:pic>
        <p:pic>
          <p:nvPicPr>
            <p:cNvPr id="41" name="Picture 41" descr="A picture containing indoor&#10;&#10;Description automatically generated">
              <a:extLst>
                <a:ext uri="{FF2B5EF4-FFF2-40B4-BE49-F238E27FC236}">
                  <a16:creationId xmlns:a16="http://schemas.microsoft.com/office/drawing/2014/main" xmlns="" id="{CA183538-FDEE-4C6E-A666-2B11F9FB84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2628"/>
            <a:stretch/>
          </p:blipFill>
          <p:spPr>
            <a:xfrm>
              <a:off x="2781669" y="3501008"/>
              <a:ext cx="2102761" cy="1084779"/>
            </a:xfrm>
            <a:prstGeom prst="rect">
              <a:avLst/>
            </a:prstGeom>
          </p:spPr>
        </p:pic>
        <p:pic>
          <p:nvPicPr>
            <p:cNvPr id="42" name="Picture 42">
              <a:extLst>
                <a:ext uri="{FF2B5EF4-FFF2-40B4-BE49-F238E27FC236}">
                  <a16:creationId xmlns:a16="http://schemas.microsoft.com/office/drawing/2014/main" xmlns="" id="{57DF130C-9D78-44E8-B596-75541F78528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979" b="10412"/>
            <a:stretch/>
          </p:blipFill>
          <p:spPr>
            <a:xfrm>
              <a:off x="546895" y="3501009"/>
              <a:ext cx="2122667" cy="1084778"/>
            </a:xfrm>
            <a:prstGeom prst="rect">
              <a:avLst/>
            </a:prstGeom>
            <a:ln>
              <a:solidFill>
                <a:schemeClr val="tx1">
                  <a:lumMod val="50000"/>
                  <a:lumOff val="50000"/>
                </a:schemeClr>
              </a:solidFill>
            </a:ln>
          </p:spPr>
        </p:pic>
        <p:pic>
          <p:nvPicPr>
            <p:cNvPr id="43" name="Picture 44" descr="A picture containing building, table, bottle, wine&#10;&#10;Description automatically generated">
              <a:extLst>
                <a:ext uri="{FF2B5EF4-FFF2-40B4-BE49-F238E27FC236}">
                  <a16:creationId xmlns:a16="http://schemas.microsoft.com/office/drawing/2014/main" xmlns="" id="{DFC21BC4-4EEE-4C8A-94A4-C1A10924D75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1822" b="10505"/>
            <a:stretch/>
          </p:blipFill>
          <p:spPr>
            <a:xfrm>
              <a:off x="2781669" y="3501009"/>
              <a:ext cx="2092809" cy="1084777"/>
            </a:xfrm>
            <a:prstGeom prst="rect">
              <a:avLst/>
            </a:prstGeom>
            <a:ln>
              <a:solidFill>
                <a:schemeClr val="tx1">
                  <a:lumMod val="50000"/>
                  <a:lumOff val="50000"/>
                </a:schemeClr>
              </a:solidFill>
            </a:ln>
          </p:spPr>
        </p:pic>
      </p:grpSp>
      <p:grpSp>
        <p:nvGrpSpPr>
          <p:cNvPr id="44" name="그룹 4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5" name="직사각형 4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6" name="직사각형 4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8" name="사각형: 둥근 모서리 32">
            <a:extLst>
              <a:ext uri="{FF2B5EF4-FFF2-40B4-BE49-F238E27FC236}">
                <a16:creationId xmlns:a16="http://schemas.microsoft.com/office/drawing/2014/main" xmlns="" id="{4920C7B4-A20B-4588-B799-21B9B5CC2687}"/>
              </a:ext>
            </a:extLst>
          </p:cNvPr>
          <p:cNvSpPr/>
          <p:nvPr/>
        </p:nvSpPr>
        <p:spPr>
          <a:xfrm>
            <a:off x="7584649" y="6093295"/>
            <a:ext cx="1864613" cy="21294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Wikipedia, Vidolab, DevisionX </a:t>
            </a:r>
          </a:p>
        </p:txBody>
      </p:sp>
      <p:sp>
        <p:nvSpPr>
          <p:cNvPr id="19" name="직사각형 18">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as a systems engineering discipline is distinct from computer vision, a form of computer science. It attempts to integrate existing technologies in new ways and apply them to solve real-world problems.</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refers to many technologies, software and hardware products, integrated systems, actions, methods, and expertise.</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(MV) is a technology and method often used in industry to provide imaging-based automatic inspection and analysis for such applications as automatic inspection, process control, and robot guidance.</a:t>
            </a:r>
          </a:p>
        </p:txBody>
      </p:sp>
      <p:sp>
        <p:nvSpPr>
          <p:cNvPr id="21" name="직사각형 2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146834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l="2004" t="9157" r="11320" b="42992"/>
          <a:stretch/>
        </p:blipFill>
        <p:spPr>
          <a:xfrm>
            <a:off x="3223220" y="4143132"/>
            <a:ext cx="3600398" cy="2094180"/>
          </a:xfrm>
          <a:prstGeom prst="rect">
            <a:avLst/>
          </a:prstGeom>
          <a:ln>
            <a:solidFill>
              <a:schemeClr val="tx1">
                <a:lumMod val="50000"/>
                <a:lumOff val="50000"/>
              </a:schemeClr>
            </a:solidFill>
          </a:ln>
        </p:spPr>
      </p:pic>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xmlns="" id="{4C065641-3666-4F94-9243-1B1A99D79ED7}"/>
              </a:ext>
            </a:extLst>
          </p:cNvPr>
          <p:cNvSpPr/>
          <p:nvPr/>
        </p:nvSpPr>
        <p:spPr>
          <a:xfrm>
            <a:off x="558924" y="1879047"/>
            <a:ext cx="8909076"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Acquire Automation has a wide range of automated vision solutions that can ideally pack and verify a company’s product quality at the level required by the government or regulatory body.</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the manufactured bottle is inspected at 360 degrees to ensure that the product is packaged correctly and that all components are properly included.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 detail, functions such as whether the cap is closed, seal, position and inclination, label identification, color, and barcode checks are performed.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collects and provides data through machine vision technology to provide real-time production statistics and facilitate process control.</a:t>
            </a:r>
          </a:p>
        </p:txBody>
      </p:sp>
      <p:sp>
        <p:nvSpPr>
          <p:cNvPr id="10" name="직사각형 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Acquire Automation – Machine Vision</a:t>
            </a:r>
          </a:p>
        </p:txBody>
      </p:sp>
    </p:spTree>
    <p:custDataLst>
      <p:tags r:id="rId1"/>
    </p:custDataLst>
    <p:extLst>
      <p:ext uri="{BB962C8B-B14F-4D97-AF65-F5344CB8AC3E}">
        <p14:creationId xmlns:p14="http://schemas.microsoft.com/office/powerpoint/2010/main" val="50977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2">
            <a:extLst>
              <a:ext uri="{FF2B5EF4-FFF2-40B4-BE49-F238E27FC236}">
                <a16:creationId xmlns:a16="http://schemas.microsoft.com/office/drawing/2014/main" xmlns="" id="{9F9FFF6C-7C72-4E08-8072-03F5113CBF51}"/>
              </a:ext>
            </a:extLst>
          </p:cNvPr>
          <p:cNvSpPr/>
          <p:nvPr/>
        </p:nvSpPr>
        <p:spPr>
          <a:xfrm>
            <a:off x="7939658" y="6120447"/>
            <a:ext cx="1469606" cy="1799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Cognex’s brochure</a:t>
            </a:r>
          </a:p>
        </p:txBody>
      </p:sp>
      <p:grpSp>
        <p:nvGrpSpPr>
          <p:cNvPr id="47" name="그룹 4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8" name="직사각형 4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49" name="직사각형 4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1" name="그룹 10">
            <a:extLst>
              <a:ext uri="{FF2B5EF4-FFF2-40B4-BE49-F238E27FC236}">
                <a16:creationId xmlns:a16="http://schemas.microsoft.com/office/drawing/2014/main" xmlns="" id="{73ABC729-D4CB-418E-B047-B2473384481D}"/>
              </a:ext>
            </a:extLst>
          </p:cNvPr>
          <p:cNvGrpSpPr/>
          <p:nvPr/>
        </p:nvGrpSpPr>
        <p:grpSpPr>
          <a:xfrm>
            <a:off x="1283989" y="4005064"/>
            <a:ext cx="7337004" cy="2062144"/>
            <a:chOff x="1293137" y="3860208"/>
            <a:chExt cx="7337004" cy="2062144"/>
          </a:xfrm>
        </p:grpSpPr>
        <p:sp>
          <p:nvSpPr>
            <p:cNvPr id="30" name="직사각형 29"/>
            <p:cNvSpPr/>
            <p:nvPr/>
          </p:nvSpPr>
          <p:spPr>
            <a:xfrm>
              <a:off x="1293137" y="3860208"/>
              <a:ext cx="7337004" cy="20621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4" descr="Cognex’s broch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37" b="89474" l="45802" r="93257">
                          <a14:foregroundMark x1="46183" y1="11053" x2="48473" y2="34474"/>
                          <a14:foregroundMark x1="59160" y1="60526" x2="59542" y2="61579"/>
                          <a14:foregroundMark x1="63486" y1="70000" x2="51908" y2="75526"/>
                          <a14:foregroundMark x1="51908" y1="75526" x2="51018" y2="71842"/>
                          <a14:foregroundMark x1="65267" y1="58421" x2="50763" y2="57895"/>
                          <a14:foregroundMark x1="46692" y1="56053" x2="46819" y2="80000"/>
                          <a14:foregroundMark x1="47455" y1="88947" x2="64249" y2="88421"/>
                          <a14:foregroundMark x1="64249" y1="88421" x2="64631" y2="88421"/>
                          <a14:foregroundMark x1="49364" y1="43158" x2="63868" y2="43684"/>
                          <a14:foregroundMark x1="63868" y1="43684" x2="64631" y2="43421"/>
                          <a14:foregroundMark x1="47583" y1="13947" x2="64504" y2="13421"/>
                          <a14:foregroundMark x1="66158" y1="11579" x2="67430" y2="24737"/>
                          <a14:foregroundMark x1="48601" y1="19474" x2="64377" y2="19474"/>
                          <a14:foregroundMark x1="48855" y1="32895" x2="64122" y2="32895"/>
                          <a14:foregroundMark x1="52290" y1="23158" x2="64504" y2="27368"/>
                          <a14:foregroundMark x1="50763" y1="29211" x2="52163" y2="30789"/>
                          <a14:foregroundMark x1="65267" y1="26053" x2="66031" y2="39737"/>
                          <a14:foregroundMark x1="72137" y1="11053" x2="74300" y2="35789"/>
                          <a14:foregroundMark x1="74300" y1="35789" x2="73919" y2="42105"/>
                          <a14:foregroundMark x1="72774" y1="11316" x2="87150" y2="11053"/>
                          <a14:foregroundMark x1="87150" y1="11053" x2="92748" y2="11053"/>
                          <a14:foregroundMark x1="93639" y1="12368" x2="93511" y2="40789"/>
                          <a14:foregroundMark x1="93511" y1="40789" x2="81043" y2="42632"/>
                          <a14:foregroundMark x1="81043" y1="42632" x2="72901" y2="33684"/>
                          <a14:foregroundMark x1="46438" y1="15263" x2="46819" y2="28684"/>
                          <a14:foregroundMark x1="45929" y1="15526" x2="46438" y2="27895"/>
                          <a14:foregroundMark x1="51527" y1="65000" x2="56743" y2="74474"/>
                          <a14:foregroundMark x1="45802" y1="10526" x2="46183" y2="46053"/>
                          <a14:foregroundMark x1="46310" y1="10263" x2="59160" y2="10526"/>
                          <a14:foregroundMark x1="59160" y1="10526" x2="68575" y2="9737"/>
                          <a14:foregroundMark x1="68193" y1="54474" x2="68321" y2="89474"/>
                          <a14:foregroundMark x1="71756" y1="54737" x2="72519" y2="88158"/>
                          <a14:foregroundMark x1="51018" y1="23684" x2="49873" y2="33421"/>
                        </a14:backgroundRemoval>
                      </a14:imgEffect>
                    </a14:imgLayer>
                  </a14:imgProps>
                </a:ext>
                <a:ext uri="{28A0092B-C50C-407E-A947-70E740481C1C}">
                  <a14:useLocalDpi xmlns:a14="http://schemas.microsoft.com/office/drawing/2010/main" val="0"/>
                </a:ext>
              </a:extLst>
            </a:blip>
            <a:srcRect l="42240" t="7724" r="3689" b="6123"/>
            <a:stretch/>
          </p:blipFill>
          <p:spPr bwMode="auto">
            <a:xfrm>
              <a:off x="5601322" y="4171587"/>
              <a:ext cx="2155476" cy="1660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15">
              <a:extLst>
                <a:ext uri="{FF2B5EF4-FFF2-40B4-BE49-F238E27FC236}">
                  <a16:creationId xmlns:a16="http://schemas.microsoft.com/office/drawing/2014/main" xmlns="" id="{4657D835-37B5-4BD0-8B8D-F13A15387902}"/>
                </a:ext>
              </a:extLst>
            </p:cNvPr>
            <p:cNvSpPr/>
            <p:nvPr/>
          </p:nvSpPr>
          <p:spPr>
            <a:xfrm>
              <a:off x="602374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WEAVING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10" name="그룹 9">
              <a:extLst>
                <a:ext uri="{FF2B5EF4-FFF2-40B4-BE49-F238E27FC236}">
                  <a16:creationId xmlns:a16="http://schemas.microsoft.com/office/drawing/2014/main" xmlns="" id="{27566CD3-E8BE-4059-AA59-ACC9FEBCF2D2}"/>
                </a:ext>
              </a:extLst>
            </p:cNvPr>
            <p:cNvGrpSpPr/>
            <p:nvPr/>
          </p:nvGrpSpPr>
          <p:grpSpPr>
            <a:xfrm>
              <a:off x="1536027" y="3926706"/>
              <a:ext cx="2970287" cy="1790883"/>
              <a:chOff x="1206996" y="3926706"/>
              <a:chExt cx="2970287" cy="1790883"/>
            </a:xfrm>
          </p:grpSpPr>
          <p:pic>
            <p:nvPicPr>
              <p:cNvPr id="36" name="Picture 2" descr="Cognex’s brochure 3"/>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978" b="92978" l="42188" r="94824">
                            <a14:foregroundMark x1="42188" y1="37921" x2="59570" y2="67978"/>
                            <a14:foregroundMark x1="92578" y1="47753" x2="89746" y2="69101"/>
                            <a14:foregroundMark x1="77441" y1="92978" x2="80859" y2="93258"/>
                            <a14:foregroundMark x1="94824" y1="61517" x2="94629" y2="65449"/>
                            <a14:foregroundMark x1="60352" y1="32584" x2="60840" y2="32584"/>
                            <a14:foregroundMark x1="62988" y1="32584" x2="53516" y2="32865"/>
                          </a14:backgroundRemoval>
                        </a14:imgEffect>
                      </a14:imgLayer>
                    </a14:imgProps>
                  </a:ext>
                  <a:ext uri="{28A0092B-C50C-407E-A947-70E740481C1C}">
                    <a14:useLocalDpi xmlns:a14="http://schemas.microsoft.com/office/drawing/2010/main" val="0"/>
                  </a:ext>
                </a:extLst>
              </a:blip>
              <a:srcRect l="38670" t="9649" r="3097"/>
              <a:stretch/>
            </p:blipFill>
            <p:spPr bwMode="auto">
              <a:xfrm>
                <a:off x="1206996" y="4115420"/>
                <a:ext cx="2970287" cy="160216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xmlns="" id="{4657D835-37B5-4BD0-8B8D-F13A15387902}"/>
                  </a:ext>
                </a:extLst>
              </p:cNvPr>
              <p:cNvSpPr/>
              <p:nvPr/>
            </p:nvSpPr>
            <p:spPr>
              <a:xfrm>
                <a:off x="204149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PRINTING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9" name="그룹 8">
                <a:extLst>
                  <a:ext uri="{FF2B5EF4-FFF2-40B4-BE49-F238E27FC236}">
                    <a16:creationId xmlns:a16="http://schemas.microsoft.com/office/drawing/2014/main" xmlns="" id="{7DC2E6DE-F55E-4E74-9756-D7335722CB88}"/>
                  </a:ext>
                </a:extLst>
              </p:cNvPr>
              <p:cNvGrpSpPr/>
              <p:nvPr/>
            </p:nvGrpSpPr>
            <p:grpSpPr>
              <a:xfrm>
                <a:off x="1351012" y="4242296"/>
                <a:ext cx="2755330" cy="1440000"/>
                <a:chOff x="1351012" y="4242296"/>
                <a:chExt cx="2755330" cy="1440000"/>
              </a:xfrm>
            </p:grpSpPr>
            <p:sp>
              <p:nvSpPr>
                <p:cNvPr id="3" name="타원 2">
                  <a:extLst>
                    <a:ext uri="{FF2B5EF4-FFF2-40B4-BE49-F238E27FC236}">
                      <a16:creationId xmlns:a16="http://schemas.microsoft.com/office/drawing/2014/main" xmlns="" id="{943E215B-4076-40B3-830B-9DCCF04FE008}"/>
                    </a:ext>
                  </a:extLst>
                </p:cNvPr>
                <p:cNvSpPr/>
                <p:nvPr/>
              </p:nvSpPr>
              <p:spPr>
                <a:xfrm>
                  <a:off x="2666342" y="4242296"/>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xmlns="" id="{437670AD-5C09-4657-8398-AFDBEC31667B}"/>
                    </a:ext>
                  </a:extLst>
                </p:cNvPr>
                <p:cNvSpPr/>
                <p:nvPr/>
              </p:nvSpPr>
              <p:spPr>
                <a:xfrm>
                  <a:off x="1351012" y="4521200"/>
                  <a:ext cx="1095008" cy="876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6" name="직선 연결선 5">
                  <a:extLst>
                    <a:ext uri="{FF2B5EF4-FFF2-40B4-BE49-F238E27FC236}">
                      <a16:creationId xmlns:a16="http://schemas.microsoft.com/office/drawing/2014/main" xmlns="" id="{150610EF-42AF-445F-80E7-AD36EBDE7B09}"/>
                    </a:ext>
                  </a:extLst>
                </p:cNvPr>
                <p:cNvCxnSpPr/>
                <p:nvPr/>
              </p:nvCxnSpPr>
              <p:spPr>
                <a:xfrm flipV="1">
                  <a:off x="2446020" y="4287520"/>
                  <a:ext cx="690880" cy="2336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xmlns="" id="{9FB801AD-5672-4548-A337-22C69D5F0805}"/>
                    </a:ext>
                  </a:extLst>
                </p:cNvPr>
                <p:cNvCxnSpPr/>
                <p:nvPr/>
              </p:nvCxnSpPr>
              <p:spPr>
                <a:xfrm>
                  <a:off x="2446020" y="5397500"/>
                  <a:ext cx="739140" cy="256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1" name="직사각형 20">
            <a:extLst>
              <a:ext uri="{FF2B5EF4-FFF2-40B4-BE49-F238E27FC236}">
                <a16:creationId xmlns:a16="http://schemas.microsoft.com/office/drawing/2014/main" xmlns="" id="{4C065641-3666-4F94-9243-1B1A99D79ED7}"/>
              </a:ext>
            </a:extLst>
          </p:cNvPr>
          <p:cNvSpPr/>
          <p:nvPr/>
        </p:nvSpPr>
        <p:spPr>
          <a:xfrm>
            <a:off x="558924" y="1879047"/>
            <a:ext cx="8909076" cy="189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Cognex</a:t>
            </a:r>
            <a:r>
              <a:rPr lang="en-US" altLang="ko-KR" sz="1400" dirty="0">
                <a:solidFill>
                  <a:schemeClr val="tx1"/>
                </a:solidFill>
                <a:latin typeface="SamsungOne 400" panose="020B0503030303020204" pitchFamily="34" charset="0"/>
                <a:ea typeface="SamsungOne 400" panose="020B0503030303020204" pitchFamily="34" charset="0"/>
              </a:rPr>
              <a:t> is a machine vision systems, software, and sensor manufacturer. It has launched Vision Pro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a deep learning-based image analysis software optimized for factory automation.</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VisionPro</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can solve defect detection, texture and material classification, assembly inspection, and text deciphering, which are difficult to program with rule-based algorithms.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Since it is used for the special purpose of analyzing industrial images, only a few hundred images are required, and the training and verification time is short. The computing costs are also low.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It was targeted for non-expert use in the visual field and developed according to actual factory conditions.</a:t>
            </a:r>
          </a:p>
        </p:txBody>
      </p:sp>
      <p:sp>
        <p:nvSpPr>
          <p:cNvPr id="22" name="직사각형 2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Cognex</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VisionPro</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ViDi</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1195666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81632690-78E6-49BE-BADC-689A97515C83}"/>
              </a:ext>
            </a:extLst>
          </p:cNvPr>
          <p:cNvGrpSpPr/>
          <p:nvPr/>
        </p:nvGrpSpPr>
        <p:grpSpPr>
          <a:xfrm>
            <a:off x="5554151" y="3861048"/>
            <a:ext cx="3913849" cy="2270032"/>
            <a:chOff x="5623793" y="4113076"/>
            <a:chExt cx="3600400" cy="2088232"/>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23793" y="4113076"/>
              <a:ext cx="3600400" cy="20882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C:\Users\USER\Downloads\supermarket-665049_19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5803" y="4183284"/>
              <a:ext cx="3456382" cy="1947816"/>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a:solidFill>
                    <a:schemeClr val="bg1"/>
                  </a:solidFill>
                  <a:latin typeface="SamsungOne 400" panose="020B0503030303020204" pitchFamily="34" charset="0"/>
                </a:rPr>
                <a:t> </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4C065641-3666-4F94-9243-1B1A99D79ED7}"/>
              </a:ext>
            </a:extLst>
          </p:cNvPr>
          <p:cNvSpPr/>
          <p:nvPr/>
        </p:nvSpPr>
        <p:spPr>
          <a:xfrm>
            <a:off x="558924" y="1879047"/>
            <a:ext cx="8909076" cy="378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Focal is an AI and computer vision-based stock detection systems service.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Small and inexpensive cameras are installed in each store passage, and photos are taken once every 30 minutes.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They detect and recognize out-of-stock products in the image and provide a chart to the employees.</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claims that it takes about four hours daily for human employees to recognize out-of-stock products.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 labor costs increase, the number of unmanned retail stores is growing. Still, the reality is that checking and replenishing inventory has become slower as manpower decreases.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Furthermore, instead of a barcode scan, items can be scanned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calculated with a local camera on the conveyor belt when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checking out. Transaction time can be reduced by 60% when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employees focus on packaging.</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By providing a comparative analysis of the inventory status</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of sold-out products and competitive products by the hour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in the form of a chart, we can obtain insights into the store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operation.</a:t>
            </a:r>
          </a:p>
        </p:txBody>
      </p:sp>
      <p:sp>
        <p:nvSpPr>
          <p:cNvPr id="11" name="직사각형 10">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Focal</a:t>
            </a:r>
          </a:p>
        </p:txBody>
      </p:sp>
    </p:spTree>
    <p:custDataLst>
      <p:tags r:id="rId1"/>
    </p:custDataLst>
    <p:extLst>
      <p:ext uri="{BB962C8B-B14F-4D97-AF65-F5344CB8AC3E}">
        <p14:creationId xmlns:p14="http://schemas.microsoft.com/office/powerpoint/2010/main" val="29226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1" name="직사각형 30">
            <a:extLst>
              <a:ext uri="{FF2B5EF4-FFF2-40B4-BE49-F238E27FC236}">
                <a16:creationId xmlns:a16="http://schemas.microsoft.com/office/drawing/2014/main" xmlns="" id="{821E174A-5E31-4F7F-AAAC-F840A5BAA3EA}"/>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2.1. Applications of Artificial Intelligence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2.2. Image Recognition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2.3. Computer Vision &amp; Machine Vision</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Speech Intelligence</a:t>
            </a:r>
          </a:p>
        </p:txBody>
      </p:sp>
    </p:spTree>
    <p:custDataLst>
      <p:tags r:id="rId1"/>
    </p:custDataLst>
    <p:extLst>
      <p:ext uri="{BB962C8B-B14F-4D97-AF65-F5344CB8AC3E}">
        <p14:creationId xmlns:p14="http://schemas.microsoft.com/office/powerpoint/2010/main" val="108017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그룹 58"/>
          <p:cNvGrpSpPr/>
          <p:nvPr/>
        </p:nvGrpSpPr>
        <p:grpSpPr>
          <a:xfrm>
            <a:off x="2426012" y="3993690"/>
            <a:ext cx="5052957" cy="2184656"/>
            <a:chOff x="4587140" y="2829159"/>
            <a:chExt cx="5052957" cy="2184656"/>
          </a:xfrm>
        </p:grpSpPr>
        <p:sp>
          <p:nvSpPr>
            <p:cNvPr id="60" name="Rectangle 28">
              <a:extLst>
                <a:ext uri="{FF2B5EF4-FFF2-40B4-BE49-F238E27FC236}">
                  <a16:creationId xmlns:a16="http://schemas.microsoft.com/office/drawing/2014/main" xmlns="" id="{4F4E20E6-B8A3-4650-9B99-7B35DD35F565}"/>
                </a:ext>
              </a:extLst>
            </p:cNvPr>
            <p:cNvSpPr/>
            <p:nvPr/>
          </p:nvSpPr>
          <p:spPr>
            <a:xfrm>
              <a:off x="4587140" y="3127803"/>
              <a:ext cx="1375840"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Text</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classification</a:t>
              </a:r>
            </a:p>
          </p:txBody>
        </p:sp>
        <p:sp>
          <p:nvSpPr>
            <p:cNvPr id="61" name="Rectangle 28">
              <a:extLst>
                <a:ext uri="{FF2B5EF4-FFF2-40B4-BE49-F238E27FC236}">
                  <a16:creationId xmlns:a16="http://schemas.microsoft.com/office/drawing/2014/main" xmlns="" id="{4F4E20E6-B8A3-4650-9B99-7B35DD35F565}"/>
                </a:ext>
              </a:extLst>
            </p:cNvPr>
            <p:cNvSpPr/>
            <p:nvPr/>
          </p:nvSpPr>
          <p:spPr>
            <a:xfrm>
              <a:off x="4671545" y="4613705"/>
              <a:ext cx="1246923"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Information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retrieval</a:t>
              </a:r>
            </a:p>
          </p:txBody>
        </p:sp>
        <p:sp>
          <p:nvSpPr>
            <p:cNvPr id="62" name="Rectangle 28">
              <a:extLst>
                <a:ext uri="{FF2B5EF4-FFF2-40B4-BE49-F238E27FC236}">
                  <a16:creationId xmlns:a16="http://schemas.microsoft.com/office/drawing/2014/main" xmlns="" id="{4F4E20E6-B8A3-4650-9B99-7B35DD35F565}"/>
                </a:ext>
              </a:extLst>
            </p:cNvPr>
            <p:cNvSpPr/>
            <p:nvPr/>
          </p:nvSpPr>
          <p:spPr>
            <a:xfrm>
              <a:off x="8345045" y="4440779"/>
              <a:ext cx="1295052"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understanding</a:t>
              </a:r>
            </a:p>
          </p:txBody>
        </p:sp>
        <p:sp>
          <p:nvSpPr>
            <p:cNvPr id="63" name="Rectangle 28">
              <a:extLst>
                <a:ext uri="{FF2B5EF4-FFF2-40B4-BE49-F238E27FC236}">
                  <a16:creationId xmlns:a16="http://schemas.microsoft.com/office/drawing/2014/main" xmlns="" id="{4F4E20E6-B8A3-4650-9B99-7B35DD35F565}"/>
                </a:ext>
              </a:extLst>
            </p:cNvPr>
            <p:cNvSpPr/>
            <p:nvPr/>
          </p:nvSpPr>
          <p:spPr>
            <a:xfrm>
              <a:off x="8199552" y="2829159"/>
              <a:ext cx="934180" cy="600164"/>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generation</a:t>
              </a:r>
            </a:p>
          </p:txBody>
        </p:sp>
        <p:grpSp>
          <p:nvGrpSpPr>
            <p:cNvPr id="64" name="그룹 63"/>
            <p:cNvGrpSpPr/>
            <p:nvPr/>
          </p:nvGrpSpPr>
          <p:grpSpPr>
            <a:xfrm>
              <a:off x="5908378" y="3272235"/>
              <a:ext cx="634412" cy="323233"/>
              <a:chOff x="5879803" y="3272235"/>
              <a:chExt cx="634412" cy="323233"/>
            </a:xfrm>
          </p:grpSpPr>
          <p:cxnSp>
            <p:nvCxnSpPr>
              <p:cNvPr id="77" name="꺾인 연결선 76"/>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타원 78"/>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5" name="그룹 64"/>
            <p:cNvGrpSpPr/>
            <p:nvPr/>
          </p:nvGrpSpPr>
          <p:grpSpPr>
            <a:xfrm flipV="1">
              <a:off x="5908378" y="4530843"/>
              <a:ext cx="634412" cy="323233"/>
              <a:chOff x="5879803" y="3272235"/>
              <a:chExt cx="634412" cy="323233"/>
            </a:xfrm>
          </p:grpSpPr>
          <p:cxnSp>
            <p:nvCxnSpPr>
              <p:cNvPr id="75" name="꺾인 연결선 74"/>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6" name="그룹 65"/>
            <p:cNvGrpSpPr/>
            <p:nvPr/>
          </p:nvGrpSpPr>
          <p:grpSpPr>
            <a:xfrm flipH="1">
              <a:off x="7501342" y="3076825"/>
              <a:ext cx="634412" cy="323233"/>
              <a:chOff x="5879803" y="3272235"/>
              <a:chExt cx="634412" cy="323233"/>
            </a:xfrm>
          </p:grpSpPr>
          <p:cxnSp>
            <p:nvCxnSpPr>
              <p:cNvPr id="73" name="꺾인 연결선 72"/>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7" name="그룹 66"/>
            <p:cNvGrpSpPr/>
            <p:nvPr/>
          </p:nvGrpSpPr>
          <p:grpSpPr>
            <a:xfrm flipH="1" flipV="1">
              <a:off x="7657875" y="4365341"/>
              <a:ext cx="634412" cy="323233"/>
              <a:chOff x="5879803" y="3272235"/>
              <a:chExt cx="634412" cy="323233"/>
            </a:xfrm>
          </p:grpSpPr>
          <p:cxnSp>
            <p:nvCxnSpPr>
              <p:cNvPr id="71" name="꺾인 연결선 70"/>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8" name="그룹 67"/>
            <p:cNvGrpSpPr/>
            <p:nvPr/>
          </p:nvGrpSpPr>
          <p:grpSpPr>
            <a:xfrm>
              <a:off x="6237452" y="3286393"/>
              <a:ext cx="1477573" cy="1540773"/>
              <a:chOff x="6237452" y="3286393"/>
              <a:chExt cx="1477573" cy="1540773"/>
            </a:xfrm>
          </p:grpSpPr>
          <p:pic>
            <p:nvPicPr>
              <p:cNvPr id="69" name="그림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452" y="3286393"/>
                <a:ext cx="1477573" cy="1540773"/>
              </a:xfrm>
              <a:prstGeom prst="rect">
                <a:avLst/>
              </a:prstGeom>
            </p:spPr>
          </p:pic>
          <p:sp>
            <p:nvSpPr>
              <p:cNvPr id="70" name="Rectangle 28">
                <a:extLst>
                  <a:ext uri="{FF2B5EF4-FFF2-40B4-BE49-F238E27FC236}">
                    <a16:creationId xmlns:a16="http://schemas.microsoft.com/office/drawing/2014/main" xmlns="" id="{4F4E20E6-B8A3-4650-9B99-7B35DD35F565}"/>
                  </a:ext>
                </a:extLst>
              </p:cNvPr>
              <p:cNvSpPr/>
              <p:nvPr/>
            </p:nvSpPr>
            <p:spPr>
              <a:xfrm>
                <a:off x="6785633" y="3914963"/>
                <a:ext cx="396510" cy="288147"/>
              </a:xfrm>
              <a:prstGeom prst="rect">
                <a:avLst/>
              </a:prstGeom>
              <a:solidFill>
                <a:schemeClr val="bg1"/>
              </a:solidFill>
              <a:ln w="19050">
                <a:solidFill>
                  <a:srgbClr val="0077C8"/>
                </a:solidFill>
              </a:ln>
            </p:spPr>
            <p:txBody>
              <a:bodyPr wrap="none" lIns="36000" tIns="36000" rIns="36000" bIns="36000">
                <a:spAutoFit/>
              </a:bodyPr>
              <a:lstStyle/>
              <a:p>
                <a:pPr algn="ctr"/>
                <a:r>
                  <a:rPr lang="en-US" altLang="ko-KR" sz="1400" b="1" dirty="0">
                    <a:solidFill>
                      <a:srgbClr val="0077C8"/>
                    </a:solidFill>
                    <a:latin typeface="SamsungOne 400" pitchFamily="34" charset="0"/>
                    <a:ea typeface="SamsungOne 400" pitchFamily="34" charset="0"/>
                  </a:rPr>
                  <a:t>NLP</a:t>
                </a:r>
              </a:p>
            </p:txBody>
          </p:sp>
        </p:grpSp>
      </p:grpSp>
      <p:sp>
        <p:nvSpPr>
          <p:cNvPr id="80" name="사각형: 둥근 모서리 32">
            <a:extLst>
              <a:ext uri="{FF2B5EF4-FFF2-40B4-BE49-F238E27FC236}">
                <a16:creationId xmlns:a16="http://schemas.microsoft.com/office/drawing/2014/main" xmlns="" id="{9F9FFF6C-7C72-4E08-8072-03F5113CBF51}"/>
              </a:ext>
            </a:extLst>
          </p:cNvPr>
          <p:cNvSpPr/>
          <p:nvPr/>
        </p:nvSpPr>
        <p:spPr>
          <a:xfrm>
            <a:off x="7700423" y="6133052"/>
            <a:ext cx="1757638"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Wikipedia, Expert System</a:t>
            </a:r>
          </a:p>
        </p:txBody>
      </p:sp>
      <p:grpSp>
        <p:nvGrpSpPr>
          <p:cNvPr id="85" name="그룹 8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6" name="직사각형 8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87" name="직사각형 8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a16="http://schemas.microsoft.com/office/drawing/2014/main" xmlns="" id="{4C065641-3666-4F94-9243-1B1A99D79ED7}"/>
              </a:ext>
            </a:extLst>
          </p:cNvPr>
          <p:cNvSpPr/>
          <p:nvPr/>
        </p:nvSpPr>
        <p:spPr>
          <a:xfrm>
            <a:off x="558924" y="1879047"/>
            <a:ext cx="8909076"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Natural language processing (NLP) </a:t>
            </a:r>
            <a:r>
              <a:rPr lang="en-US" altLang="ko-KR" sz="1400" dirty="0">
                <a:solidFill>
                  <a:schemeClr val="tx1"/>
                </a:solidFill>
                <a:latin typeface="SamsungOne 400" panose="020B0503030303020204" pitchFamily="34" charset="0"/>
                <a:ea typeface="SamsungOne 400" panose="020B0503030303020204" pitchFamily="34" charset="0"/>
              </a:rPr>
              <a:t>is a subfield of linguistics, computer science, information engineering, and artificial intelligence concerned with the interactions between computers and human (natural) languages, particularly how to program computers to process and analyze large amounts of natural language data.</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Challenges in NLP frequently involve speech recognition and natural language understanding and generation.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Translation, Information Retrieval, Question Answering, Information Extraction, and Summarization are the main applications of natural language processing techniques.</a:t>
            </a:r>
          </a:p>
        </p:txBody>
      </p:sp>
      <p:sp>
        <p:nvSpPr>
          <p:cNvPr id="29" name="직사각형 2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Natural Language Processing</a:t>
            </a:r>
          </a:p>
        </p:txBody>
      </p:sp>
    </p:spTree>
    <p:custDataLst>
      <p:tags r:id="rId1"/>
    </p:custDataLst>
    <p:extLst>
      <p:ext uri="{BB962C8B-B14F-4D97-AF65-F5344CB8AC3E}">
        <p14:creationId xmlns:p14="http://schemas.microsoft.com/office/powerpoint/2010/main" val="280844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그룹 5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6" name="직사각형 5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8" name="그룹 17">
            <a:extLst>
              <a:ext uri="{FF2B5EF4-FFF2-40B4-BE49-F238E27FC236}">
                <a16:creationId xmlns:a16="http://schemas.microsoft.com/office/drawing/2014/main" xmlns="" id="{3A92D849-E1A8-41B6-B2AA-D703E97413D0}"/>
              </a:ext>
            </a:extLst>
          </p:cNvPr>
          <p:cNvGrpSpPr/>
          <p:nvPr/>
        </p:nvGrpSpPr>
        <p:grpSpPr>
          <a:xfrm>
            <a:off x="538844" y="3648834"/>
            <a:ext cx="8866414" cy="2205313"/>
            <a:chOff x="489857" y="3705630"/>
            <a:chExt cx="8866414" cy="2205313"/>
          </a:xfrm>
        </p:grpSpPr>
        <p:sp>
          <p:nvSpPr>
            <p:cNvPr id="20" name="모서리가 둥근 직사각형 4">
              <a:extLst>
                <a:ext uri="{FF2B5EF4-FFF2-40B4-BE49-F238E27FC236}">
                  <a16:creationId xmlns:a16="http://schemas.microsoft.com/office/drawing/2014/main" xmlns="" id="{2E9527DA-4150-4E30-B0D3-3A6D906D31E7}"/>
                </a:ext>
              </a:extLst>
            </p:cNvPr>
            <p:cNvSpPr/>
            <p:nvPr/>
          </p:nvSpPr>
          <p:spPr>
            <a:xfrm>
              <a:off x="489857" y="3844973"/>
              <a:ext cx="8866414" cy="206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a16="http://schemas.microsoft.com/office/drawing/2014/main" xmlns="" id="{D1A28F3A-8731-4B4A-9FA7-C628172AB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83" y="4241465"/>
              <a:ext cx="1123811" cy="961821"/>
            </a:xfrm>
            <a:prstGeom prst="rect">
              <a:avLst/>
            </a:prstGeom>
          </p:spPr>
        </p:pic>
        <p:pic>
          <p:nvPicPr>
            <p:cNvPr id="22" name="그림 21">
              <a:extLst>
                <a:ext uri="{FF2B5EF4-FFF2-40B4-BE49-F238E27FC236}">
                  <a16:creationId xmlns:a16="http://schemas.microsoft.com/office/drawing/2014/main" xmlns="" id="{4F719E0A-8634-4A0C-B36D-891DC4145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081" y="4183219"/>
              <a:ext cx="7304776" cy="1123811"/>
            </a:xfrm>
            <a:prstGeom prst="rect">
              <a:avLst/>
            </a:prstGeom>
          </p:spPr>
        </p:pic>
        <p:sp>
          <p:nvSpPr>
            <p:cNvPr id="23" name="직사각형 22">
              <a:extLst>
                <a:ext uri="{FF2B5EF4-FFF2-40B4-BE49-F238E27FC236}">
                  <a16:creationId xmlns:a16="http://schemas.microsoft.com/office/drawing/2014/main" xmlns="" id="{F5A43A48-D3C4-4C7D-BD0A-57122F02C622}"/>
                </a:ext>
              </a:extLst>
            </p:cNvPr>
            <p:cNvSpPr/>
            <p:nvPr/>
          </p:nvSpPr>
          <p:spPr>
            <a:xfrm>
              <a:off x="3989309" y="3705630"/>
              <a:ext cx="1995739" cy="307777"/>
            </a:xfrm>
            <a:prstGeom prst="rect">
              <a:avLst/>
            </a:prstGeom>
            <a:solidFill>
              <a:schemeClr val="bg1"/>
            </a:solidFill>
          </p:spPr>
          <p:txBody>
            <a:bodyPr wrap="none" lIns="0" tIns="0" rIns="0" bIns="0">
              <a:spAutoFit/>
            </a:bodyPr>
            <a:lstStyle/>
            <a:p>
              <a:pPr algn="ctr"/>
              <a:r>
                <a:rPr lang="en-US" altLang="ko-KR" sz="2000" dirty="0">
                  <a:solidFill>
                    <a:srgbClr val="294D9D"/>
                  </a:solidFill>
                  <a:latin typeface="SamsungOne 700" panose="020B0803030303020204" pitchFamily="34" charset="0"/>
                  <a:ea typeface="SamsungOne 700" panose="020B0803030303020204" pitchFamily="34" charset="0"/>
                </a:rPr>
                <a:t>Voice recognition</a:t>
              </a:r>
              <a:endParaRPr lang="ko-KR" altLang="en-US" sz="2000" dirty="0">
                <a:solidFill>
                  <a:srgbClr val="294D9D"/>
                </a:solidFill>
                <a:latin typeface="SamsungOne 700" panose="020B0803030303020204" pitchFamily="34" charset="0"/>
              </a:endParaRPr>
            </a:p>
          </p:txBody>
        </p:sp>
        <p:sp>
          <p:nvSpPr>
            <p:cNvPr id="24" name="직사각형 23">
              <a:extLst>
                <a:ext uri="{FF2B5EF4-FFF2-40B4-BE49-F238E27FC236}">
                  <a16:creationId xmlns:a16="http://schemas.microsoft.com/office/drawing/2014/main" xmlns="" id="{3E1B0BB4-E3A6-4F84-BF1F-6ECDF7474943}"/>
                </a:ext>
              </a:extLst>
            </p:cNvPr>
            <p:cNvSpPr/>
            <p:nvPr/>
          </p:nvSpPr>
          <p:spPr>
            <a:xfrm>
              <a:off x="1877033" y="5338878"/>
              <a:ext cx="153563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AUDIO</a:t>
              </a:r>
              <a:endParaRPr lang="ko-KR" altLang="en-US" sz="1300" dirty="0">
                <a:solidFill>
                  <a:schemeClr val="tx1">
                    <a:lumMod val="65000"/>
                    <a:lumOff val="35000"/>
                  </a:schemeClr>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6970823F-DB18-42BF-92B7-D94E17AFDBF6}"/>
                </a:ext>
              </a:extLst>
            </p:cNvPr>
            <p:cNvSpPr/>
            <p:nvPr/>
          </p:nvSpPr>
          <p:spPr>
            <a:xfrm>
              <a:off x="4022895" y="5338878"/>
              <a:ext cx="185703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ANALOG-TO-DIGITAL</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CONVERSION</a:t>
              </a:r>
              <a:endParaRPr lang="ko-KR" altLang="en-US" sz="1300" dirty="0">
                <a:solidFill>
                  <a:schemeClr val="tx1">
                    <a:lumMod val="65000"/>
                    <a:lumOff val="35000"/>
                  </a:schemeClr>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487F3DA3-43FC-466F-A806-E7C9CDF0BFF2}"/>
                </a:ext>
              </a:extLst>
            </p:cNvPr>
            <p:cNvSpPr/>
            <p:nvPr/>
          </p:nvSpPr>
          <p:spPr>
            <a:xfrm>
              <a:off x="6550844" y="5338878"/>
              <a:ext cx="123296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PATTERN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RECOGNITION</a:t>
              </a:r>
              <a:endParaRPr lang="ko-KR" altLang="en-US" sz="1300" dirty="0">
                <a:solidFill>
                  <a:schemeClr val="tx1">
                    <a:lumMod val="65000"/>
                    <a:lumOff val="35000"/>
                  </a:schemeClr>
                </a:solidFill>
                <a:latin typeface="SamsungOne 400" panose="020B0503030303020204" pitchFamily="34" charset="0"/>
              </a:endParaRPr>
            </a:p>
          </p:txBody>
        </p:sp>
      </p:grpSp>
      <p:sp>
        <p:nvSpPr>
          <p:cNvPr id="54" name="직사각형 53">
            <a:extLst>
              <a:ext uri="{FF2B5EF4-FFF2-40B4-BE49-F238E27FC236}">
                <a16:creationId xmlns:a16="http://schemas.microsoft.com/office/drawing/2014/main" xmlns="" id="{D8BF98C4-B566-4812-B5F0-560CFBA969E7}"/>
              </a:ext>
            </a:extLst>
          </p:cNvPr>
          <p:cNvSpPr/>
          <p:nvPr/>
        </p:nvSpPr>
        <p:spPr>
          <a:xfrm>
            <a:off x="683987" y="2091238"/>
            <a:ext cx="872127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General dictation, transcribing, using a computer hands-free, medical transcription, automated customer service, etc.</a:t>
            </a:r>
          </a:p>
        </p:txBody>
      </p:sp>
      <p:sp>
        <p:nvSpPr>
          <p:cNvPr id="16" name="직사각형 15">
            <a:extLst>
              <a:ext uri="{FF2B5EF4-FFF2-40B4-BE49-F238E27FC236}">
                <a16:creationId xmlns:a16="http://schemas.microsoft.com/office/drawing/2014/main" xmlns="" id="{4C065641-3666-4F94-9243-1B1A99D79ED7}"/>
              </a:ext>
            </a:extLst>
          </p:cNvPr>
          <p:cNvSpPr/>
          <p:nvPr/>
        </p:nvSpPr>
        <p:spPr>
          <a:xfrm>
            <a:off x="558924" y="187904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Speech Recognition</a:t>
            </a:r>
            <a:r>
              <a:rPr lang="en-US" altLang="ko-KR" sz="1400" dirty="0">
                <a:solidFill>
                  <a:schemeClr val="tx1"/>
                </a:solidFill>
                <a:latin typeface="SamsungOne 400" panose="020B0503030303020204" pitchFamily="34" charset="0"/>
                <a:ea typeface="SamsungOne 400" panose="020B0503030303020204" pitchFamily="34" charset="0"/>
              </a:rPr>
              <a:t>: Recognize words, sentences, and contents spoken by anyone.</a:t>
            </a:r>
          </a:p>
        </p:txBody>
      </p:sp>
      <p:sp>
        <p:nvSpPr>
          <p:cNvPr id="17" name="직사각형 16">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Speech &amp; Voice Recognition</a:t>
            </a:r>
          </a:p>
        </p:txBody>
      </p:sp>
      <p:sp>
        <p:nvSpPr>
          <p:cNvPr id="27" name="직사각형 26">
            <a:extLst>
              <a:ext uri="{FF2B5EF4-FFF2-40B4-BE49-F238E27FC236}">
                <a16:creationId xmlns:a16="http://schemas.microsoft.com/office/drawing/2014/main" xmlns="" id="{4C065641-3666-4F94-9243-1B1A99D79ED7}"/>
              </a:ext>
            </a:extLst>
          </p:cNvPr>
          <p:cNvSpPr/>
          <p:nvPr/>
        </p:nvSpPr>
        <p:spPr>
          <a:xfrm>
            <a:off x="558924" y="2657220"/>
            <a:ext cx="89090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Voice Recognition</a:t>
            </a:r>
            <a:r>
              <a:rPr lang="en-US" altLang="ko-KR" sz="1400" dirty="0">
                <a:solidFill>
                  <a:schemeClr val="tx1"/>
                </a:solidFill>
                <a:latin typeface="SamsungOne 400" panose="020B0503030303020204" pitchFamily="34" charset="0"/>
                <a:ea typeface="SamsungOne 400" panose="020B0503030303020204" pitchFamily="34" charset="0"/>
              </a:rPr>
              <a:t>: Recognize the accent, pitch, or intonation of a person regardless of the language spoken.</a:t>
            </a:r>
          </a:p>
        </p:txBody>
      </p:sp>
      <p:sp>
        <p:nvSpPr>
          <p:cNvPr id="3" name="직사각형 2"/>
          <p:cNvSpPr/>
          <p:nvPr/>
        </p:nvSpPr>
        <p:spPr>
          <a:xfrm>
            <a:off x="586778" y="2902096"/>
            <a:ext cx="3831818" cy="292388"/>
          </a:xfrm>
          <a:prstGeom prst="rect">
            <a:avLst/>
          </a:prstGeom>
        </p:spPr>
        <p:txBody>
          <a:bodyPr wrap="none">
            <a:spAutoFit/>
          </a:bodyPr>
          <a:lstStyle/>
          <a:p>
            <a:pPr marL="182563" lvl="1" indent="-182563">
              <a:spcAft>
                <a:spcPts val="800"/>
              </a:spcAft>
              <a:buClr>
                <a:srgbClr val="193EB0"/>
              </a:buClr>
              <a:buFont typeface="SamsungOne 400" panose="020B0503030303020204" pitchFamily="34" charset="0"/>
              <a:buChar char="‣"/>
            </a:pPr>
            <a:r>
              <a:rPr lang="en-US" altLang="ko-KR" sz="1300" dirty="0">
                <a:latin typeface="SamsungOne 400" panose="020B0503030303020204" pitchFamily="34" charset="0"/>
                <a:ea typeface="SamsungOne 400" panose="020B0503030303020204" pitchFamily="34" charset="0"/>
              </a:rPr>
              <a:t>Speaker verification and speaker identification</a:t>
            </a:r>
          </a:p>
        </p:txBody>
      </p:sp>
    </p:spTree>
    <p:custDataLst>
      <p:tags r:id="rId1"/>
    </p:custDataLst>
    <p:extLst>
      <p:ext uri="{BB962C8B-B14F-4D97-AF65-F5344CB8AC3E}">
        <p14:creationId xmlns:p14="http://schemas.microsoft.com/office/powerpoint/2010/main" val="251221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2" name="직사각형 41">
            <a:extLst>
              <a:ext uri="{FF2B5EF4-FFF2-40B4-BE49-F238E27FC236}">
                <a16:creationId xmlns:a16="http://schemas.microsoft.com/office/drawing/2014/main" xmlns="" id="{FC3DAEE9-67E8-4B1D-AFEF-A98AC25336C4}"/>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1.1. Definition of Artificial Intelligence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1.3. Definition of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1.4. Disciplines Related to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1.5. Types and Choices of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1.6. Procedures for Machine Learning-based Data Analysis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1.7. Reasons For Machine Learning</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1.8. Limitations of Machine Learning</a:t>
            </a:r>
          </a:p>
        </p:txBody>
      </p:sp>
    </p:spTree>
    <p:custDataLst>
      <p:tags r:id="rId1"/>
    </p:custDataLst>
    <p:extLst>
      <p:ext uri="{BB962C8B-B14F-4D97-AF65-F5344CB8AC3E}">
        <p14:creationId xmlns:p14="http://schemas.microsoft.com/office/powerpoint/2010/main" val="167860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2" name="그룹 21"/>
          <p:cNvGrpSpPr/>
          <p:nvPr/>
        </p:nvGrpSpPr>
        <p:grpSpPr>
          <a:xfrm>
            <a:off x="648900" y="3377092"/>
            <a:ext cx="8530759" cy="292388"/>
            <a:chOff x="7183660" y="3892964"/>
            <a:chExt cx="8530759" cy="292388"/>
          </a:xfrm>
        </p:grpSpPr>
        <p:sp>
          <p:nvSpPr>
            <p:cNvPr id="23" name="사각형: 둥근 모서리 32">
              <a:extLst>
                <a:ext uri="{FF2B5EF4-FFF2-40B4-BE49-F238E27FC236}">
                  <a16:creationId xmlns:a16="http://schemas.microsoft.com/office/drawing/2014/main" xmlns=""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24" name="직사각형 23"/>
            <p:cNvSpPr/>
            <p:nvPr/>
          </p:nvSpPr>
          <p:spPr>
            <a:xfrm>
              <a:off x="7373081" y="3892964"/>
              <a:ext cx="8341338"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you say that Taylor Swift is your favorite singer, the AI will repeat the same answer a few weeks later.</a:t>
              </a:r>
            </a:p>
          </p:txBody>
        </p:sp>
      </p:grpSp>
      <p:grpSp>
        <p:nvGrpSpPr>
          <p:cNvPr id="7" name="그룹 6">
            <a:extLst>
              <a:ext uri="{FF2B5EF4-FFF2-40B4-BE49-F238E27FC236}">
                <a16:creationId xmlns:a16="http://schemas.microsoft.com/office/drawing/2014/main" xmlns="" id="{676EAFE0-4976-41C3-AD85-DC8D0DCB2BE9}"/>
              </a:ext>
            </a:extLst>
          </p:cNvPr>
          <p:cNvGrpSpPr/>
          <p:nvPr/>
        </p:nvGrpSpPr>
        <p:grpSpPr>
          <a:xfrm>
            <a:off x="3079204" y="4243797"/>
            <a:ext cx="3354666" cy="2013619"/>
            <a:chOff x="2924174" y="3918487"/>
            <a:chExt cx="3755429" cy="2254175"/>
          </a:xfrm>
        </p:grpSpPr>
        <p:pic>
          <p:nvPicPr>
            <p:cNvPr id="3" name="그림 2">
              <a:extLst>
                <a:ext uri="{FF2B5EF4-FFF2-40B4-BE49-F238E27FC236}">
                  <a16:creationId xmlns:a16="http://schemas.microsoft.com/office/drawing/2014/main" xmlns="" id="{C59F2E27-7093-46F6-8323-C284DC81DDDF}"/>
                </a:ext>
              </a:extLst>
            </p:cNvPr>
            <p:cNvPicPr>
              <a:picLocks noChangeAspect="1"/>
            </p:cNvPicPr>
            <p:nvPr/>
          </p:nvPicPr>
          <p:blipFill rotWithShape="1">
            <a:blip r:embed="rId4"/>
            <a:srcRect l="5730"/>
            <a:stretch/>
          </p:blipFill>
          <p:spPr>
            <a:xfrm>
              <a:off x="2924174" y="3918487"/>
              <a:ext cx="3755429" cy="2254175"/>
            </a:xfrm>
            <a:prstGeom prst="rect">
              <a:avLst/>
            </a:prstGeom>
          </p:spPr>
        </p:pic>
        <p:pic>
          <p:nvPicPr>
            <p:cNvPr id="5" name="그림 4">
              <a:extLst>
                <a:ext uri="{FF2B5EF4-FFF2-40B4-BE49-F238E27FC236}">
                  <a16:creationId xmlns:a16="http://schemas.microsoft.com/office/drawing/2014/main" xmlns="" id="{AAB2551A-4329-4979-BC5C-A15219780D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268" t="28268" b="18313"/>
            <a:stretch/>
          </p:blipFill>
          <p:spPr>
            <a:xfrm>
              <a:off x="4095200" y="4242419"/>
              <a:ext cx="443771" cy="628273"/>
            </a:xfrm>
            <a:prstGeom prst="rect">
              <a:avLst/>
            </a:prstGeom>
          </p:spPr>
        </p:pic>
        <p:sp>
          <p:nvSpPr>
            <p:cNvPr id="6" name="TextBox 5">
              <a:extLst>
                <a:ext uri="{FF2B5EF4-FFF2-40B4-BE49-F238E27FC236}">
                  <a16:creationId xmlns:a16="http://schemas.microsoft.com/office/drawing/2014/main" xmlns="" id="{B86ACC1C-4B9B-4CE7-8555-64B97B00D0DF}"/>
                </a:ext>
              </a:extLst>
            </p:cNvPr>
            <p:cNvSpPr txBox="1"/>
            <p:nvPr/>
          </p:nvSpPr>
          <p:spPr>
            <a:xfrm>
              <a:off x="4538971" y="4402666"/>
              <a:ext cx="1388522" cy="307777"/>
            </a:xfrm>
            <a:prstGeom prst="rect">
              <a:avLst/>
            </a:prstGeom>
            <a:solidFill>
              <a:schemeClr val="bg1">
                <a:alpha val="23000"/>
              </a:schemeClr>
            </a:solidFill>
          </p:spPr>
          <p:txBody>
            <a:bodyPr wrap="none" rtlCol="0">
              <a:spAutoFit/>
            </a:bodyPr>
            <a:lstStyle/>
            <a:p>
              <a:pPr>
                <a:spcAft>
                  <a:spcPts val="1000"/>
                </a:spcAft>
                <a:buClr>
                  <a:srgbClr val="A5A5A5"/>
                </a:buClr>
                <a:buSzPct val="120000"/>
                <a:defRPr/>
              </a:pPr>
              <a:r>
                <a:rPr lang="en-US" altLang="ko-KR" sz="1400" b="1" dirty="0">
                  <a:latin typeface="SamsungOne 400" panose="020B0503030303020204" pitchFamily="34" charset="0"/>
                  <a:ea typeface="SamsungOne 400" panose="020B0503030303020204" pitchFamily="34" charset="0"/>
                </a:rPr>
                <a:t>HI!</a:t>
              </a:r>
              <a:r>
                <a:rPr lang="ko-KR" altLang="en-US" sz="1400" b="1" dirty="0">
                  <a:latin typeface="SamsungOne 400" panose="020B0503030303020204" pitchFamily="34" charset="0"/>
                </a:rPr>
                <a:t> </a:t>
              </a:r>
              <a:r>
                <a:rPr lang="en-US" altLang="ko-KR" sz="1400" b="1" dirty="0">
                  <a:latin typeface="SamsungOne 400" panose="020B0503030303020204" pitchFamily="34" charset="0"/>
                  <a:ea typeface="SamsungOne 400" panose="020B0503030303020204" pitchFamily="34" charset="0"/>
                </a:rPr>
                <a:t>I’M BARBIE!</a:t>
              </a:r>
              <a:endParaRPr lang="ko-KR" altLang="en-US" sz="1400" b="1" dirty="0">
                <a:latin typeface="SamsungOne 400" panose="020B0503030303020204" pitchFamily="34" charset="0"/>
              </a:endParaRPr>
            </a:p>
          </p:txBody>
        </p:sp>
      </p:grpSp>
      <p:sp>
        <p:nvSpPr>
          <p:cNvPr id="15" name="직사각형 14">
            <a:extLst>
              <a:ext uri="{FF2B5EF4-FFF2-40B4-BE49-F238E27FC236}">
                <a16:creationId xmlns:a16="http://schemas.microsoft.com/office/drawing/2014/main" xmlns="" id="{4C065641-3666-4F94-9243-1B1A99D79ED7}"/>
              </a:ext>
            </a:extLst>
          </p:cNvPr>
          <p:cNvSpPr/>
          <p:nvPr/>
        </p:nvSpPr>
        <p:spPr>
          <a:xfrm>
            <a:off x="558924" y="1879047"/>
            <a:ext cx="8889876" cy="2364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Barbie, the world-renowned doll manufacturer, has developed an AI toy that can talk.</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analyzes and responds to children’s speech using natural language processing and AI. </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When you press the conversation button on the doll, the built-in microphone records what the child says, sends it to the server. The AI selects an appropriate response and sends it back to the doll’s speaker.</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can remember what the children said and respond again later.</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 AI can predict conversations of children aged 3 to 9 and exchange conversations with children up to 200 times.</a:t>
            </a:r>
          </a:p>
        </p:txBody>
      </p:sp>
      <p:sp>
        <p:nvSpPr>
          <p:cNvPr id="16" name="직사각형 1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Barbie – Hello Barbie</a:t>
            </a:r>
          </a:p>
        </p:txBody>
      </p:sp>
    </p:spTree>
    <p:custDataLst>
      <p:tags r:id="rId1"/>
    </p:custDataLst>
    <p:extLst>
      <p:ext uri="{BB962C8B-B14F-4D97-AF65-F5344CB8AC3E}">
        <p14:creationId xmlns:p14="http://schemas.microsoft.com/office/powerpoint/2010/main" val="1928322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6D053A8D-193D-47AE-A56B-D1FB2F47D4B5}"/>
              </a:ext>
            </a:extLst>
          </p:cNvPr>
          <p:cNvGrpSpPr/>
          <p:nvPr/>
        </p:nvGrpSpPr>
        <p:grpSpPr>
          <a:xfrm>
            <a:off x="5239444" y="3933056"/>
            <a:ext cx="3938731" cy="2320569"/>
            <a:chOff x="5095429" y="3573015"/>
            <a:chExt cx="4104456" cy="2418209"/>
          </a:xfrm>
        </p:grpSpPr>
        <p:sp>
          <p:nvSpPr>
            <p:cNvPr id="16" name="모서리가 둥근 직사각형 4">
              <a:extLst>
                <a:ext uri="{FF2B5EF4-FFF2-40B4-BE49-F238E27FC236}">
                  <a16:creationId xmlns:a16="http://schemas.microsoft.com/office/drawing/2014/main" xmlns="" id="{4A71FF3E-7AAD-4075-BDC0-AE7DB0001192}"/>
                </a:ext>
              </a:extLst>
            </p:cNvPr>
            <p:cNvSpPr/>
            <p:nvPr/>
          </p:nvSpPr>
          <p:spPr>
            <a:xfrm>
              <a:off x="5095429" y="3573015"/>
              <a:ext cx="4104456" cy="24182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a16="http://schemas.microsoft.com/office/drawing/2014/main" xmlns="" id="{0F2DDD67-F3E5-41EF-8DD8-171203C763BD}"/>
                </a:ext>
              </a:extLst>
            </p:cNvPr>
            <p:cNvPicPr>
              <a:picLocks noChangeAspect="1"/>
            </p:cNvPicPr>
            <p:nvPr/>
          </p:nvPicPr>
          <p:blipFill rotWithShape="1">
            <a:blip r:embed="rId4"/>
            <a:srcRect t="4340" b="4502"/>
            <a:stretch/>
          </p:blipFill>
          <p:spPr>
            <a:xfrm>
              <a:off x="5170486" y="3638550"/>
              <a:ext cx="3975480" cy="2266950"/>
            </a:xfrm>
            <a:prstGeom prst="rect">
              <a:avLst/>
            </a:prstGeom>
          </p:spPr>
        </p:pic>
      </p:grpSp>
      <p:sp>
        <p:nvSpPr>
          <p:cNvPr id="11" name="직사각형 10">
            <a:extLst>
              <a:ext uri="{FF2B5EF4-FFF2-40B4-BE49-F238E27FC236}">
                <a16:creationId xmlns:a16="http://schemas.microsoft.com/office/drawing/2014/main" xmlns="" id="{4C065641-3666-4F94-9243-1B1A99D79ED7}"/>
              </a:ext>
            </a:extLst>
          </p:cNvPr>
          <p:cNvSpPr/>
          <p:nvPr/>
        </p:nvSpPr>
        <p:spPr>
          <a:xfrm>
            <a:off x="558924" y="1879047"/>
            <a:ext cx="8856984" cy="365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a domain-specific advisory </a:t>
            </a:r>
            <a:r>
              <a:rPr lang="en-US" altLang="ko-KR" sz="1400" dirty="0" err="1">
                <a:solidFill>
                  <a:schemeClr val="tx1"/>
                </a:solidFill>
                <a:latin typeface="SamsungOne 400" panose="020B0503030303020204" pitchFamily="34" charset="0"/>
                <a:ea typeface="SamsungOne 400" panose="020B0503030303020204" pitchFamily="34" charset="0"/>
              </a:rPr>
              <a:t>chatbot</a:t>
            </a:r>
            <a:r>
              <a:rPr lang="en-US" altLang="ko-KR" sz="1400" dirty="0">
                <a:solidFill>
                  <a:schemeClr val="tx1"/>
                </a:solidFill>
                <a:latin typeface="SamsungOne 400" panose="020B0503030303020204" pitchFamily="34" charset="0"/>
                <a:ea typeface="SamsungOne 400" panose="020B0503030303020204" pitchFamily="34" charset="0"/>
              </a:rPr>
              <a:t> service that combines knowledge of consumer finance and financial industries with interactive AI functions.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is gaining popularity among global banks as it can conveniently provide 24-hour customer service without labor costs.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integrates the latest customer transaction data into the conversation to provide responses based on individual financial activities and banking history.</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uses predictive analysis to predict customer questions and problems. It provides timely insights and advice one step ahead of the customers.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built based on natural language processing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can replace tasks such as remittance, reservation,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password change.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can also distribute customer interaction channels to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message platforms like Facebook Messenger and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AI assistant platforms like Amazon’s Alexa.</a:t>
            </a:r>
          </a:p>
        </p:txBody>
      </p:sp>
      <p:sp>
        <p:nvSpPr>
          <p:cNvPr id="12" name="직사각형 1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Personetics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Assist</a:t>
            </a:r>
          </a:p>
        </p:txBody>
      </p:sp>
    </p:spTree>
    <p:custDataLst>
      <p:tags r:id="rId1"/>
    </p:custDataLst>
    <p:extLst>
      <p:ext uri="{BB962C8B-B14F-4D97-AF65-F5344CB8AC3E}">
        <p14:creationId xmlns:p14="http://schemas.microsoft.com/office/powerpoint/2010/main" val="107129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47089650-64DB-435E-8A57-2B07E9A4ADB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3.1. Edge AI</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5"/>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572954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Edge AI</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4" name="그룹 33"/>
          <p:cNvGrpSpPr/>
          <p:nvPr/>
        </p:nvGrpSpPr>
        <p:grpSpPr>
          <a:xfrm>
            <a:off x="3099892" y="3326018"/>
            <a:ext cx="3705198" cy="2902392"/>
            <a:chOff x="4776904" y="2406617"/>
            <a:chExt cx="4062940" cy="3182623"/>
          </a:xfrm>
        </p:grpSpPr>
        <p:pic>
          <p:nvPicPr>
            <p:cNvPr id="35" name="그림 19">
              <a:extLst>
                <a:ext uri="{FF2B5EF4-FFF2-40B4-BE49-F238E27FC236}">
                  <a16:creationId xmlns:a16="http://schemas.microsoft.com/office/drawing/2014/main" xmlns="" id="{A08A5990-4B34-4F67-B3F1-F86384A77D74}"/>
                </a:ext>
              </a:extLst>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76904" y="3024689"/>
              <a:ext cx="4062940" cy="2564551"/>
            </a:xfrm>
            <a:prstGeom prst="rect">
              <a:avLst/>
            </a:prstGeom>
          </p:spPr>
        </p:pic>
        <p:sp>
          <p:nvSpPr>
            <p:cNvPr id="36" name="Rectangle 15">
              <a:extLst>
                <a:ext uri="{FF2B5EF4-FFF2-40B4-BE49-F238E27FC236}">
                  <a16:creationId xmlns:a16="http://schemas.microsoft.com/office/drawing/2014/main" xmlns="" id="{E486FAA5-254B-4485-B6B5-A5644ED2648D}"/>
                </a:ext>
              </a:extLst>
            </p:cNvPr>
            <p:cNvSpPr/>
            <p:nvPr/>
          </p:nvSpPr>
          <p:spPr>
            <a:xfrm>
              <a:off x="6081432" y="3128853"/>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CLOUD COMPUTING</a:t>
              </a:r>
              <a:endParaRPr lang="ko-KR" altLang="en-US" sz="1100" dirty="0">
                <a:solidFill>
                  <a:schemeClr val="bg2">
                    <a:lumMod val="25000"/>
                  </a:schemeClr>
                </a:solidFill>
                <a:latin typeface="SamsungOne 700" panose="020B0803030303020204" pitchFamily="34" charset="0"/>
              </a:endParaRPr>
            </a:p>
          </p:txBody>
        </p:sp>
        <p:sp>
          <p:nvSpPr>
            <p:cNvPr id="37" name="Rectangle 15">
              <a:extLst>
                <a:ext uri="{FF2B5EF4-FFF2-40B4-BE49-F238E27FC236}">
                  <a16:creationId xmlns:a16="http://schemas.microsoft.com/office/drawing/2014/main" xmlns="" id="{F036F790-19A3-4A7C-9C22-07643818ACAF}"/>
                </a:ext>
              </a:extLst>
            </p:cNvPr>
            <p:cNvSpPr/>
            <p:nvPr/>
          </p:nvSpPr>
          <p:spPr>
            <a:xfrm>
              <a:off x="6081432" y="4410538"/>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FOG COMPUTING</a:t>
              </a:r>
              <a:endParaRPr lang="ko-KR" altLang="en-US" sz="1100" dirty="0">
                <a:solidFill>
                  <a:schemeClr val="bg2">
                    <a:lumMod val="25000"/>
                  </a:schemeClr>
                </a:solidFill>
                <a:latin typeface="SamsungOne 700" panose="020B0803030303020204" pitchFamily="34" charset="0"/>
              </a:endParaRPr>
            </a:p>
          </p:txBody>
        </p:sp>
        <p:sp>
          <p:nvSpPr>
            <p:cNvPr id="38" name="Rectangle 15">
              <a:extLst>
                <a:ext uri="{FF2B5EF4-FFF2-40B4-BE49-F238E27FC236}">
                  <a16:creationId xmlns:a16="http://schemas.microsoft.com/office/drawing/2014/main" xmlns="" id="{153159B4-7000-4B38-9EE2-F3EDE2C7704E}"/>
                </a:ext>
              </a:extLst>
            </p:cNvPr>
            <p:cNvSpPr/>
            <p:nvPr/>
          </p:nvSpPr>
          <p:spPr>
            <a:xfrm>
              <a:off x="6081432" y="5383002"/>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EDGE COMPUTING</a:t>
              </a:r>
              <a:endParaRPr lang="ko-KR" altLang="en-US" sz="1100" dirty="0">
                <a:solidFill>
                  <a:schemeClr val="bg2">
                    <a:lumMod val="25000"/>
                  </a:schemeClr>
                </a:solidFill>
                <a:latin typeface="SamsungOne 700" panose="020B0803030303020204" pitchFamily="34" charset="0"/>
              </a:endParaRPr>
            </a:p>
          </p:txBody>
        </p:sp>
        <p:pic>
          <p:nvPicPr>
            <p:cNvPr id="39" name="그림 7">
              <a:extLst>
                <a:ext uri="{FF2B5EF4-FFF2-40B4-BE49-F238E27FC236}">
                  <a16:creationId xmlns:a16="http://schemas.microsoft.com/office/drawing/2014/main" xmlns="" id="{0ACA863A-CD7A-4670-AC80-4947D8A7D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498" y="2406617"/>
              <a:ext cx="593755" cy="643842"/>
            </a:xfrm>
            <a:prstGeom prst="rect">
              <a:avLst/>
            </a:prstGeom>
          </p:spPr>
        </p:pic>
        <p:grpSp>
          <p:nvGrpSpPr>
            <p:cNvPr id="40" name="그룹 23">
              <a:extLst>
                <a:ext uri="{FF2B5EF4-FFF2-40B4-BE49-F238E27FC236}">
                  <a16:creationId xmlns:a16="http://schemas.microsoft.com/office/drawing/2014/main" xmlns="" id="{D79014E7-BFBB-483C-BD3B-E74078A1714F}"/>
                </a:ext>
              </a:extLst>
            </p:cNvPr>
            <p:cNvGrpSpPr/>
            <p:nvPr/>
          </p:nvGrpSpPr>
          <p:grpSpPr>
            <a:xfrm>
              <a:off x="6070375" y="3709033"/>
              <a:ext cx="1476000" cy="551553"/>
              <a:chOff x="6007309" y="3941186"/>
              <a:chExt cx="1561280" cy="583421"/>
            </a:xfrm>
          </p:grpSpPr>
          <p:pic>
            <p:nvPicPr>
              <p:cNvPr id="48" name="그림 9">
                <a:extLst>
                  <a:ext uri="{FF2B5EF4-FFF2-40B4-BE49-F238E27FC236}">
                    <a16:creationId xmlns:a16="http://schemas.microsoft.com/office/drawing/2014/main" xmlns="" id="{5E3AB9BD-813F-4F4E-96E9-634B3A146B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7309" y="3941186"/>
                <a:ext cx="360000" cy="583421"/>
              </a:xfrm>
              <a:prstGeom prst="rect">
                <a:avLst/>
              </a:prstGeom>
            </p:spPr>
          </p:pic>
          <p:pic>
            <p:nvPicPr>
              <p:cNvPr id="49" name="그림 31">
                <a:extLst>
                  <a:ext uri="{FF2B5EF4-FFF2-40B4-BE49-F238E27FC236}">
                    <a16:creationId xmlns:a16="http://schemas.microsoft.com/office/drawing/2014/main" xmlns="" id="{88392F11-2A8E-48F4-8422-F0E180F7A3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949" y="3941186"/>
                <a:ext cx="360000" cy="583421"/>
              </a:xfrm>
              <a:prstGeom prst="rect">
                <a:avLst/>
              </a:prstGeom>
            </p:spPr>
          </p:pic>
          <p:pic>
            <p:nvPicPr>
              <p:cNvPr id="50" name="그림 32">
                <a:extLst>
                  <a:ext uri="{FF2B5EF4-FFF2-40B4-BE49-F238E27FC236}">
                    <a16:creationId xmlns:a16="http://schemas.microsoft.com/office/drawing/2014/main" xmlns="" id="{888CBB33-6FB2-45BE-AE5D-B97C54C55E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589" y="3941186"/>
                <a:ext cx="360000" cy="583421"/>
              </a:xfrm>
              <a:prstGeom prst="rect">
                <a:avLst/>
              </a:prstGeom>
            </p:spPr>
          </p:pic>
        </p:grpSp>
        <p:pic>
          <p:nvPicPr>
            <p:cNvPr id="41" name="그림 14">
              <a:extLst>
                <a:ext uri="{FF2B5EF4-FFF2-40B4-BE49-F238E27FC236}">
                  <a16:creationId xmlns:a16="http://schemas.microsoft.com/office/drawing/2014/main" xmlns="" id="{B0EE374C-43FE-489F-AFBE-26187F42B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6254" y="4693780"/>
              <a:ext cx="214445" cy="612605"/>
            </a:xfrm>
            <a:prstGeom prst="rect">
              <a:avLst/>
            </a:prstGeom>
          </p:spPr>
        </p:pic>
        <p:pic>
          <p:nvPicPr>
            <p:cNvPr id="42" name="그림 39">
              <a:extLst>
                <a:ext uri="{FF2B5EF4-FFF2-40B4-BE49-F238E27FC236}">
                  <a16:creationId xmlns:a16="http://schemas.microsoft.com/office/drawing/2014/main" xmlns="" id="{4ED44851-0942-459C-9F59-2C5511C84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6085" y="4812063"/>
              <a:ext cx="451075" cy="376038"/>
            </a:xfrm>
            <a:prstGeom prst="rect">
              <a:avLst/>
            </a:prstGeom>
          </p:spPr>
        </p:pic>
        <p:pic>
          <p:nvPicPr>
            <p:cNvPr id="43" name="그림 40">
              <a:extLst>
                <a:ext uri="{FF2B5EF4-FFF2-40B4-BE49-F238E27FC236}">
                  <a16:creationId xmlns:a16="http://schemas.microsoft.com/office/drawing/2014/main" xmlns="" id="{2E199FF4-35C3-488F-BC9C-F6C478EBC1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2672" y="4768942"/>
              <a:ext cx="383950" cy="462280"/>
            </a:xfrm>
            <a:prstGeom prst="rect">
              <a:avLst/>
            </a:prstGeom>
          </p:spPr>
        </p:pic>
        <p:pic>
          <p:nvPicPr>
            <p:cNvPr id="44" name="그림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9808" y="4716141"/>
              <a:ext cx="296864" cy="567883"/>
            </a:xfrm>
            <a:prstGeom prst="rect">
              <a:avLst/>
            </a:prstGeom>
          </p:spPr>
        </p:pic>
        <p:pic>
          <p:nvPicPr>
            <p:cNvPr id="45" name="그림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5218" y="4701045"/>
              <a:ext cx="344784" cy="598075"/>
            </a:xfrm>
            <a:prstGeom prst="rect">
              <a:avLst/>
            </a:prstGeom>
          </p:spPr>
        </p:pic>
        <p:pic>
          <p:nvPicPr>
            <p:cNvPr id="46" name="그림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81808" y="4661603"/>
              <a:ext cx="1199965" cy="676958"/>
            </a:xfrm>
            <a:prstGeom prst="rect">
              <a:avLst/>
            </a:prstGeom>
          </p:spPr>
        </p:pic>
        <p:sp>
          <p:nvSpPr>
            <p:cNvPr id="47" name="Rectangle 1">
              <a:extLst>
                <a:ext uri="{FF2B5EF4-FFF2-40B4-BE49-F238E27FC236}">
                  <a16:creationId xmlns:a16="http://schemas.microsoft.com/office/drawing/2014/main" xmlns="" id="{F84DE476-C7F7-4D3B-8392-A2D06E261FDC}"/>
                </a:ext>
              </a:extLst>
            </p:cNvPr>
            <p:cNvSpPr/>
            <p:nvPr/>
          </p:nvSpPr>
          <p:spPr>
            <a:xfrm>
              <a:off x="6637465" y="4720420"/>
              <a:ext cx="200291" cy="6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5" name="사각형: 둥근 모서리 32">
            <a:extLst>
              <a:ext uri="{FF2B5EF4-FFF2-40B4-BE49-F238E27FC236}">
                <a16:creationId xmlns:a16="http://schemas.microsoft.com/office/drawing/2014/main" xmlns="" id="{3A3759BA-7C5B-4F75-BF08-5F7496C25A25}"/>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26" name="직사각형 25">
            <a:extLst>
              <a:ext uri="{FF2B5EF4-FFF2-40B4-BE49-F238E27FC236}">
                <a16:creationId xmlns:a16="http://schemas.microsoft.com/office/drawing/2014/main" xmlns="" id="{4C065641-3666-4F94-9243-1B1A99D79ED7}"/>
              </a:ext>
            </a:extLst>
          </p:cNvPr>
          <p:cNvSpPr/>
          <p:nvPr/>
        </p:nvSpPr>
        <p:spPr>
          <a:xfrm>
            <a:off x="558924" y="1879047"/>
            <a:ext cx="8909076"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Instead of communicating with a central cloud or server, running AI algorithms on edge devices (ex., smartphones, cars, wearable devices, etc.) provides the ability to process information locally and respond to situations more quickly.</a:t>
            </a:r>
          </a:p>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an autonomous vehicle must respond in real time to what’s happening on the road and function in areas without internet connectivity. Decisions are time-sensitive, and latency could prove fatal.</a:t>
            </a:r>
          </a:p>
        </p:txBody>
      </p:sp>
      <p:sp>
        <p:nvSpPr>
          <p:cNvPr id="28" name="직사각형 2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and Concept</a:t>
            </a:r>
          </a:p>
        </p:txBody>
      </p:sp>
    </p:spTree>
    <p:custDataLst>
      <p:tags r:id="rId1"/>
    </p:custDataLst>
    <p:extLst>
      <p:ext uri="{BB962C8B-B14F-4D97-AF65-F5344CB8AC3E}">
        <p14:creationId xmlns:p14="http://schemas.microsoft.com/office/powerpoint/2010/main" val="3600458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6" name="직사각형 6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Edge AI</a:t>
              </a:r>
            </a:p>
          </p:txBody>
        </p:sp>
        <p:sp>
          <p:nvSpPr>
            <p:cNvPr id="67" name="직사각형 6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8" name="사각형: 둥근 모서리 32">
            <a:extLst>
              <a:ext uri="{FF2B5EF4-FFF2-40B4-BE49-F238E27FC236}">
                <a16:creationId xmlns:a16="http://schemas.microsoft.com/office/drawing/2014/main" xmlns="" id="{9F9FFF6C-7C72-4E08-8072-03F5113CBF51}"/>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a16="http://schemas.microsoft.com/office/drawing/2014/main" xmlns="" id="{6D1237BA-4CB4-4CEA-9AA4-5F81DC6989F6}"/>
              </a:ext>
            </a:extLst>
          </p:cNvPr>
          <p:cNvGrpSpPr/>
          <p:nvPr/>
        </p:nvGrpSpPr>
        <p:grpSpPr>
          <a:xfrm>
            <a:off x="471948" y="1831077"/>
            <a:ext cx="8979927" cy="4163545"/>
            <a:chOff x="547519" y="1799933"/>
            <a:chExt cx="8979927" cy="4163545"/>
          </a:xfrm>
        </p:grpSpPr>
        <p:sp>
          <p:nvSpPr>
            <p:cNvPr id="40" name="모서리가 둥근 직사각형 4">
              <a:extLst>
                <a:ext uri="{FF2B5EF4-FFF2-40B4-BE49-F238E27FC236}">
                  <a16:creationId xmlns:a16="http://schemas.microsoft.com/office/drawing/2014/main" xmlns="" id="{B85F0444-5C88-40FD-A2BD-88440ECF2544}"/>
                </a:ext>
              </a:extLst>
            </p:cNvPr>
            <p:cNvSpPr/>
            <p:nvPr/>
          </p:nvSpPr>
          <p:spPr>
            <a:xfrm>
              <a:off x="547519" y="1799933"/>
              <a:ext cx="8979927" cy="4163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CC22009D-2748-4B05-A3FD-4E80728FAAA9}"/>
                </a:ext>
              </a:extLst>
            </p:cNvPr>
            <p:cNvGrpSpPr/>
            <p:nvPr/>
          </p:nvGrpSpPr>
          <p:grpSpPr>
            <a:xfrm>
              <a:off x="862808" y="2010074"/>
              <a:ext cx="7811653" cy="3764839"/>
              <a:chOff x="641026" y="2006688"/>
              <a:chExt cx="7811653" cy="3764839"/>
            </a:xfrm>
          </p:grpSpPr>
          <p:sp>
            <p:nvSpPr>
              <p:cNvPr id="69" name="Rectangle 15">
                <a:extLst>
                  <a:ext uri="{FF2B5EF4-FFF2-40B4-BE49-F238E27FC236}">
                    <a16:creationId xmlns:a16="http://schemas.microsoft.com/office/drawing/2014/main" xmlns="" id="{0665029B-F79A-4EB3-A2DE-684EAD9F64B2}"/>
                  </a:ext>
                </a:extLst>
              </p:cNvPr>
              <p:cNvSpPr/>
              <p:nvPr/>
            </p:nvSpPr>
            <p:spPr>
              <a:xfrm>
                <a:off x="641026" y="3536701"/>
                <a:ext cx="768944" cy="43088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Edge AI </a:t>
                </a:r>
              </a:p>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use case</a:t>
                </a:r>
                <a:endParaRPr lang="ko-KR" altLang="en-US" sz="1400" dirty="0">
                  <a:solidFill>
                    <a:schemeClr val="tx1">
                      <a:lumMod val="50000"/>
                      <a:lumOff val="50000"/>
                    </a:schemeClr>
                  </a:solidFill>
                  <a:latin typeface="SamsungOne 700" panose="020B0803030303020204" pitchFamily="34" charset="0"/>
                  <a:ea typeface="SamsungOne 700" panose="020B0803030303020204" pitchFamily="34" charset="0"/>
                </a:endParaRPr>
              </a:p>
            </p:txBody>
          </p:sp>
          <p:sp>
            <p:nvSpPr>
              <p:cNvPr id="70" name="Rectangle 15">
                <a:extLst>
                  <a:ext uri="{FF2B5EF4-FFF2-40B4-BE49-F238E27FC236}">
                    <a16:creationId xmlns:a16="http://schemas.microsoft.com/office/drawing/2014/main" xmlns="" id="{134209E2-E154-4C6A-A323-85B6BBD2B860}"/>
                  </a:ext>
                </a:extLst>
              </p:cNvPr>
              <p:cNvSpPr/>
              <p:nvPr/>
            </p:nvSpPr>
            <p:spPr>
              <a:xfrm>
                <a:off x="6827373" y="3151564"/>
                <a:ext cx="1620000" cy="140038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Vision for baby monitors, drones, robots, and other devices that can respond to situations without an internet connection</a:t>
                </a:r>
                <a:endParaRPr lang="ko-KR" altLang="en-US" sz="1300" dirty="0">
                  <a:solidFill>
                    <a:schemeClr val="tx1">
                      <a:lumMod val="75000"/>
                      <a:lumOff val="25000"/>
                    </a:schemeClr>
                  </a:solidFill>
                  <a:latin typeface="SamsungOne 400" panose="020B0503030303020204" pitchFamily="34" charset="0"/>
                </a:endParaRPr>
              </a:p>
            </p:txBody>
          </p:sp>
          <p:cxnSp>
            <p:nvCxnSpPr>
              <p:cNvPr id="71" name="직선 연결선 52">
                <a:extLst>
                  <a:ext uri="{FF2B5EF4-FFF2-40B4-BE49-F238E27FC236}">
                    <a16:creationId xmlns:a16="http://schemas.microsoft.com/office/drawing/2014/main" xmlns="" id="{378728D4-936E-48B7-8725-6A43657EABD8}"/>
                  </a:ext>
                </a:extLst>
              </p:cNvPr>
              <p:cNvCxnSpPr/>
              <p:nvPr/>
            </p:nvCxnSpPr>
            <p:spPr>
              <a:xfrm>
                <a:off x="6827373"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15">
                <a:extLst>
                  <a:ext uri="{FF2B5EF4-FFF2-40B4-BE49-F238E27FC236}">
                    <a16:creationId xmlns:a16="http://schemas.microsoft.com/office/drawing/2014/main" xmlns="" id="{8802535C-5AD8-4461-BD13-5D9813A40AF5}"/>
                  </a:ext>
                </a:extLst>
              </p:cNvPr>
              <p:cNvSpPr/>
              <p:nvPr/>
            </p:nvSpPr>
            <p:spPr>
              <a:xfrm>
                <a:off x="5106181" y="3151564"/>
                <a:ext cx="1620000"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Instantaneous driving decisions</a:t>
                </a:r>
                <a:endParaRPr lang="ko-KR" altLang="en-US" sz="1300" dirty="0">
                  <a:solidFill>
                    <a:schemeClr val="tx1">
                      <a:lumMod val="75000"/>
                      <a:lumOff val="25000"/>
                    </a:schemeClr>
                  </a:solidFill>
                  <a:latin typeface="SamsungOne 400" panose="020B0503030303020204" pitchFamily="34" charset="0"/>
                </a:endParaRPr>
              </a:p>
            </p:txBody>
          </p:sp>
          <p:cxnSp>
            <p:nvCxnSpPr>
              <p:cNvPr id="73" name="직선 연결선 51">
                <a:extLst>
                  <a:ext uri="{FF2B5EF4-FFF2-40B4-BE49-F238E27FC236}">
                    <a16:creationId xmlns:a16="http://schemas.microsoft.com/office/drawing/2014/main" xmlns="" id="{BDC3E9D6-59C9-4770-9288-39C78EF65D1B}"/>
                  </a:ext>
                </a:extLst>
              </p:cNvPr>
              <p:cNvCxnSpPr/>
              <p:nvPr/>
            </p:nvCxnSpPr>
            <p:spPr>
              <a:xfrm>
                <a:off x="5106181"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15">
                <a:extLst>
                  <a:ext uri="{FF2B5EF4-FFF2-40B4-BE49-F238E27FC236}">
                    <a16:creationId xmlns:a16="http://schemas.microsoft.com/office/drawing/2014/main" xmlns="" id="{C1EEC96D-A23B-4BC6-B404-D902BD2B2E97}"/>
                  </a:ext>
                </a:extLst>
              </p:cNvPr>
              <p:cNvSpPr/>
              <p:nvPr/>
            </p:nvSpPr>
            <p:spPr>
              <a:xfrm>
                <a:off x="3384990" y="3151564"/>
                <a:ext cx="1620000" cy="100027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On-device facial recognition and object recognition, where user data does not leave the device</a:t>
                </a:r>
                <a:endParaRPr lang="ko-KR" altLang="en-US" sz="1300" dirty="0">
                  <a:solidFill>
                    <a:schemeClr val="tx1">
                      <a:lumMod val="75000"/>
                      <a:lumOff val="25000"/>
                    </a:schemeClr>
                  </a:solidFill>
                  <a:latin typeface="SamsungOne 400" panose="020B0503030303020204" pitchFamily="34" charset="0"/>
                </a:endParaRPr>
              </a:p>
            </p:txBody>
          </p:sp>
          <p:cxnSp>
            <p:nvCxnSpPr>
              <p:cNvPr id="75" name="직선 연결선 50">
                <a:extLst>
                  <a:ext uri="{FF2B5EF4-FFF2-40B4-BE49-F238E27FC236}">
                    <a16:creationId xmlns:a16="http://schemas.microsoft.com/office/drawing/2014/main" xmlns="" id="{1C8D57B4-3518-48F9-9AE8-5ACDF2092EBC}"/>
                  </a:ext>
                </a:extLst>
              </p:cNvPr>
              <p:cNvCxnSpPr/>
              <p:nvPr/>
            </p:nvCxnSpPr>
            <p:spPr>
              <a:xfrm>
                <a:off x="3384990"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15">
                <a:extLst>
                  <a:ext uri="{FF2B5EF4-FFF2-40B4-BE49-F238E27FC236}">
                    <a16:creationId xmlns:a16="http://schemas.microsoft.com/office/drawing/2014/main" xmlns="" id="{2CA321C8-CD2E-4B8E-90CB-EDA819E2829B}"/>
                  </a:ext>
                </a:extLst>
              </p:cNvPr>
              <p:cNvSpPr/>
              <p:nvPr/>
            </p:nvSpPr>
            <p:spPr>
              <a:xfrm>
                <a:off x="1663799" y="3151564"/>
                <a:ext cx="1620000" cy="8002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In-home smart cameras that recognize persons entering an area</a:t>
                </a:r>
                <a:endParaRPr lang="ko-KR" altLang="en-US" sz="1300" dirty="0">
                  <a:solidFill>
                    <a:schemeClr val="tx1">
                      <a:lumMod val="75000"/>
                      <a:lumOff val="25000"/>
                    </a:schemeClr>
                  </a:solidFill>
                  <a:latin typeface="SamsungOne 400" panose="020B0503030303020204" pitchFamily="34" charset="0"/>
                </a:endParaRPr>
              </a:p>
            </p:txBody>
          </p:sp>
          <p:cxnSp>
            <p:nvCxnSpPr>
              <p:cNvPr id="77" name="직선 연결선 44">
                <a:extLst>
                  <a:ext uri="{FF2B5EF4-FFF2-40B4-BE49-F238E27FC236}">
                    <a16:creationId xmlns:a16="http://schemas.microsoft.com/office/drawing/2014/main" xmlns="" id="{7D9A8373-E93A-41E7-9EC8-FE90E0C5D2E2}"/>
                  </a:ext>
                </a:extLst>
              </p:cNvPr>
              <p:cNvCxnSpPr/>
              <p:nvPr/>
            </p:nvCxnSpPr>
            <p:spPr>
              <a:xfrm>
                <a:off x="1663799"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그룹 77">
                <a:extLst>
                  <a:ext uri="{FF2B5EF4-FFF2-40B4-BE49-F238E27FC236}">
                    <a16:creationId xmlns:a16="http://schemas.microsoft.com/office/drawing/2014/main" xmlns="" id="{D13B105B-704A-4E6A-8736-86A8A740B1F7}"/>
                  </a:ext>
                </a:extLst>
              </p:cNvPr>
              <p:cNvGrpSpPr/>
              <p:nvPr/>
            </p:nvGrpSpPr>
            <p:grpSpPr>
              <a:xfrm>
                <a:off x="1753799" y="4691527"/>
                <a:ext cx="6698880" cy="1080000"/>
                <a:chOff x="1753799" y="4045220"/>
                <a:chExt cx="6698880" cy="1080000"/>
              </a:xfrm>
            </p:grpSpPr>
            <p:sp>
              <p:nvSpPr>
                <p:cNvPr id="79" name="모서리가 둥근 직사각형 77">
                  <a:extLst>
                    <a:ext uri="{FF2B5EF4-FFF2-40B4-BE49-F238E27FC236}">
                      <a16:creationId xmlns:a16="http://schemas.microsoft.com/office/drawing/2014/main" xmlns="" id="{8B7D9809-87E9-4ABC-A08D-3DAF14012F9D}"/>
                    </a:ext>
                  </a:extLst>
                </p:cNvPr>
                <p:cNvSpPr/>
                <p:nvPr/>
              </p:nvSpPr>
              <p:spPr>
                <a:xfrm>
                  <a:off x="6917372" y="4045220"/>
                  <a:ext cx="1535307" cy="1080000"/>
                </a:xfrm>
                <a:prstGeom prst="roundRect">
                  <a:avLst>
                    <a:gd name="adj" fmla="val 7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0" name="그룹 48">
                  <a:extLst>
                    <a:ext uri="{FF2B5EF4-FFF2-40B4-BE49-F238E27FC236}">
                      <a16:creationId xmlns:a16="http://schemas.microsoft.com/office/drawing/2014/main" xmlns="" id="{A5117F87-B178-4804-B23A-197375CB1B87}"/>
                    </a:ext>
                  </a:extLst>
                </p:cNvPr>
                <p:cNvGrpSpPr/>
                <p:nvPr/>
              </p:nvGrpSpPr>
              <p:grpSpPr>
                <a:xfrm>
                  <a:off x="7067906" y="4420366"/>
                  <a:ext cx="1242399" cy="362091"/>
                  <a:chOff x="7440933" y="4933280"/>
                  <a:chExt cx="1242399" cy="362091"/>
                </a:xfrm>
              </p:grpSpPr>
              <p:sp>
                <p:nvSpPr>
                  <p:cNvPr id="94" name="TextBox 93">
                    <a:extLst>
                      <a:ext uri="{FF2B5EF4-FFF2-40B4-BE49-F238E27FC236}">
                        <a16:creationId xmlns:a16="http://schemas.microsoft.com/office/drawing/2014/main" xmlns="" id="{FA73AC81-54B2-465A-9E66-667569A63EDD}"/>
                      </a:ext>
                    </a:extLst>
                  </p:cNvPr>
                  <p:cNvSpPr txBox="1"/>
                  <p:nvPr/>
                </p:nvSpPr>
                <p:spPr>
                  <a:xfrm>
                    <a:off x="8027253" y="4983520"/>
                    <a:ext cx="656079" cy="200055"/>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Myriad X</a:t>
                    </a:r>
                    <a:endParaRPr lang="ko-KR" altLang="en-US" sz="1300" dirty="0">
                      <a:latin typeface="SamsungOne 400" panose="020B0503030303020204" pitchFamily="34" charset="0"/>
                    </a:endParaRPr>
                  </a:p>
                </p:txBody>
              </p:sp>
              <p:pic>
                <p:nvPicPr>
                  <p:cNvPr id="95" name="그림 39">
                    <a:extLst>
                      <a:ext uri="{FF2B5EF4-FFF2-40B4-BE49-F238E27FC236}">
                        <a16:creationId xmlns:a16="http://schemas.microsoft.com/office/drawing/2014/main" xmlns="" id="{187EB196-B19B-4485-877E-0B85C40C9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33" y="4933280"/>
                    <a:ext cx="510822" cy="362091"/>
                  </a:xfrm>
                  <a:prstGeom prst="rect">
                    <a:avLst/>
                  </a:prstGeom>
                </p:spPr>
              </p:pic>
            </p:grpSp>
            <p:sp>
              <p:nvSpPr>
                <p:cNvPr id="81" name="모서리가 둥근 직사각형 76">
                  <a:extLst>
                    <a:ext uri="{FF2B5EF4-FFF2-40B4-BE49-F238E27FC236}">
                      <a16:creationId xmlns:a16="http://schemas.microsoft.com/office/drawing/2014/main" xmlns="" id="{FA324B22-90B1-4AF1-8C08-A3A87E93FF70}"/>
                    </a:ext>
                  </a:extLst>
                </p:cNvPr>
                <p:cNvSpPr/>
                <p:nvPr/>
              </p:nvSpPr>
              <p:spPr>
                <a:xfrm>
                  <a:off x="5196180" y="4045220"/>
                  <a:ext cx="1518871"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2" name="그룹 47">
                  <a:extLst>
                    <a:ext uri="{FF2B5EF4-FFF2-40B4-BE49-F238E27FC236}">
                      <a16:creationId xmlns:a16="http://schemas.microsoft.com/office/drawing/2014/main" xmlns="" id="{E85C1F04-A031-4F59-BA4D-E69D25F9BA84}"/>
                    </a:ext>
                  </a:extLst>
                </p:cNvPr>
                <p:cNvGrpSpPr/>
                <p:nvPr/>
              </p:nvGrpSpPr>
              <p:grpSpPr>
                <a:xfrm>
                  <a:off x="5398576" y="4254329"/>
                  <a:ext cx="1117898" cy="670610"/>
                  <a:chOff x="6272357" y="5262100"/>
                  <a:chExt cx="1117898" cy="670610"/>
                </a:xfrm>
              </p:grpSpPr>
              <p:pic>
                <p:nvPicPr>
                  <p:cNvPr id="92" name="그림 16">
                    <a:extLst>
                      <a:ext uri="{FF2B5EF4-FFF2-40B4-BE49-F238E27FC236}">
                        <a16:creationId xmlns:a16="http://schemas.microsoft.com/office/drawing/2014/main" xmlns="" id="{23107397-2704-4586-8F8C-1FEBCB2CB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2357" y="5262100"/>
                    <a:ext cx="294727" cy="670610"/>
                  </a:xfrm>
                  <a:prstGeom prst="rect">
                    <a:avLst/>
                  </a:prstGeom>
                </p:spPr>
              </p:pic>
              <p:sp>
                <p:nvSpPr>
                  <p:cNvPr id="93" name="TextBox 92">
                    <a:extLst>
                      <a:ext uri="{FF2B5EF4-FFF2-40B4-BE49-F238E27FC236}">
                        <a16:creationId xmlns:a16="http://schemas.microsoft.com/office/drawing/2014/main" xmlns="" id="{D0CC15BB-B5F1-4035-ADEC-F5428E331532}"/>
                      </a:ext>
                    </a:extLst>
                  </p:cNvPr>
                  <p:cNvSpPr txBox="1"/>
                  <p:nvPr/>
                </p:nvSpPr>
                <p:spPr>
                  <a:xfrm>
                    <a:off x="6596902" y="5400058"/>
                    <a:ext cx="793353"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Custom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AI chip</a:t>
                    </a:r>
                    <a:endParaRPr lang="ko-KR" altLang="en-US" sz="1300" dirty="0">
                      <a:latin typeface="SamsungOne 400" panose="020B0503030303020204" pitchFamily="34" charset="0"/>
                      <a:ea typeface="SamsungOne 400" panose="020B0503030303020204" pitchFamily="34" charset="0"/>
                    </a:endParaRPr>
                  </a:p>
                </p:txBody>
              </p:sp>
            </p:grpSp>
            <p:sp>
              <p:nvSpPr>
                <p:cNvPr id="83" name="모서리가 둥근 직사각형 75">
                  <a:extLst>
                    <a:ext uri="{FF2B5EF4-FFF2-40B4-BE49-F238E27FC236}">
                      <a16:creationId xmlns:a16="http://schemas.microsoft.com/office/drawing/2014/main" xmlns="" id="{58C2499A-093E-4AEE-9BB8-1EADF9CA2CB5}"/>
                    </a:ext>
                  </a:extLst>
                </p:cNvPr>
                <p:cNvSpPr/>
                <p:nvPr/>
              </p:nvSpPr>
              <p:spPr>
                <a:xfrm>
                  <a:off x="3474990" y="4045220"/>
                  <a:ext cx="1518872" cy="1080000"/>
                </a:xfrm>
                <a:prstGeom prst="roundRect">
                  <a:avLst>
                    <a:gd name="adj" fmla="val 11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4" name="모서리가 둥근 직사각형 74">
                  <a:extLst>
                    <a:ext uri="{FF2B5EF4-FFF2-40B4-BE49-F238E27FC236}">
                      <a16:creationId xmlns:a16="http://schemas.microsoft.com/office/drawing/2014/main" xmlns="" id="{63D80C13-74DF-45E0-91DC-315DEC2A1B30}"/>
                    </a:ext>
                  </a:extLst>
                </p:cNvPr>
                <p:cNvSpPr/>
                <p:nvPr/>
              </p:nvSpPr>
              <p:spPr>
                <a:xfrm>
                  <a:off x="1753799" y="4045220"/>
                  <a:ext cx="1520594"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5" name="그룹 41">
                  <a:extLst>
                    <a:ext uri="{FF2B5EF4-FFF2-40B4-BE49-F238E27FC236}">
                      <a16:creationId xmlns:a16="http://schemas.microsoft.com/office/drawing/2014/main" xmlns="" id="{8E71D476-0EB5-4EC9-B92D-1B44880CA6C7}"/>
                    </a:ext>
                  </a:extLst>
                </p:cNvPr>
                <p:cNvGrpSpPr/>
                <p:nvPr/>
              </p:nvGrpSpPr>
              <p:grpSpPr>
                <a:xfrm>
                  <a:off x="1912695" y="4270551"/>
                  <a:ext cx="1255495" cy="603317"/>
                  <a:chOff x="2757601" y="5234261"/>
                  <a:chExt cx="1255495" cy="603317"/>
                </a:xfrm>
              </p:grpSpPr>
              <p:sp>
                <p:nvSpPr>
                  <p:cNvPr id="88" name="TextBox 87">
                    <a:extLst>
                      <a:ext uri="{FF2B5EF4-FFF2-40B4-BE49-F238E27FC236}">
                        <a16:creationId xmlns:a16="http://schemas.microsoft.com/office/drawing/2014/main" xmlns="" id="{1CAE0431-9C1E-423F-83EE-649247D731DE}"/>
                      </a:ext>
                    </a:extLst>
                  </p:cNvPr>
                  <p:cNvSpPr txBox="1"/>
                  <p:nvPr/>
                </p:nvSpPr>
                <p:spPr>
                  <a:xfrm>
                    <a:off x="3240558" y="5234261"/>
                    <a:ext cx="772538" cy="600164"/>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IQ cameras,</a:t>
                    </a:r>
                  </a:p>
                  <a:p>
                    <a:pPr algn="ctr" defTabSz="914400" latinLnBrk="1"/>
                    <a:r>
                      <a:rPr lang="en-US" altLang="ko-KR" sz="1300" dirty="0">
                        <a:latin typeface="SamsungOne 400" panose="020B0503030303020204" pitchFamily="34" charset="0"/>
                        <a:ea typeface="SamsungOne 400" panose="020B0503030303020204" pitchFamily="34" charset="0"/>
                      </a:rPr>
                      <a:t>Deep Lens</a:t>
                    </a:r>
                    <a:endParaRPr lang="ko-KR" altLang="en-US" sz="1300" dirty="0">
                      <a:latin typeface="SamsungOne 400" panose="020B0503030303020204" pitchFamily="34" charset="0"/>
                    </a:endParaRPr>
                  </a:p>
                </p:txBody>
              </p:sp>
              <p:grpSp>
                <p:nvGrpSpPr>
                  <p:cNvPr id="89" name="그룹 40">
                    <a:extLst>
                      <a:ext uri="{FF2B5EF4-FFF2-40B4-BE49-F238E27FC236}">
                        <a16:creationId xmlns:a16="http://schemas.microsoft.com/office/drawing/2014/main" xmlns="" id="{DC1B7C91-ABA7-4D66-82AE-32085B21B098}"/>
                      </a:ext>
                    </a:extLst>
                  </p:cNvPr>
                  <p:cNvGrpSpPr/>
                  <p:nvPr/>
                </p:nvGrpSpPr>
                <p:grpSpPr>
                  <a:xfrm>
                    <a:off x="2757601" y="5292665"/>
                    <a:ext cx="412319" cy="544913"/>
                    <a:chOff x="2757601" y="5292665"/>
                    <a:chExt cx="412319" cy="544913"/>
                  </a:xfrm>
                </p:grpSpPr>
                <p:pic>
                  <p:nvPicPr>
                    <p:cNvPr id="90" name="그림 8">
                      <a:extLst>
                        <a:ext uri="{FF2B5EF4-FFF2-40B4-BE49-F238E27FC236}">
                          <a16:creationId xmlns:a16="http://schemas.microsoft.com/office/drawing/2014/main" xmlns="" id="{2051FC22-E148-4874-8E89-4FAD90C359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7601" y="5591008"/>
                      <a:ext cx="412319" cy="246570"/>
                    </a:xfrm>
                    <a:prstGeom prst="rect">
                      <a:avLst/>
                    </a:prstGeom>
                  </p:spPr>
                </p:pic>
                <p:pic>
                  <p:nvPicPr>
                    <p:cNvPr id="91" name="그림 9">
                      <a:extLst>
                        <a:ext uri="{FF2B5EF4-FFF2-40B4-BE49-F238E27FC236}">
                          <a16:creationId xmlns:a16="http://schemas.microsoft.com/office/drawing/2014/main" xmlns="" id="{B2954DB4-269E-4E33-8DAA-65BB6F938A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0709" y="5292665"/>
                      <a:ext cx="386103" cy="177639"/>
                    </a:xfrm>
                    <a:prstGeom prst="rect">
                      <a:avLst/>
                    </a:prstGeom>
                  </p:spPr>
                </p:pic>
              </p:grpSp>
            </p:grpSp>
            <p:pic>
              <p:nvPicPr>
                <p:cNvPr id="86" name="그림 14">
                  <a:extLst>
                    <a:ext uri="{FF2B5EF4-FFF2-40B4-BE49-F238E27FC236}">
                      <a16:creationId xmlns:a16="http://schemas.microsoft.com/office/drawing/2014/main" xmlns="" id="{4CE0E587-8D10-4A51-857A-FDD4834CE5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8451" y="4373634"/>
                  <a:ext cx="432000" cy="432000"/>
                </a:xfrm>
                <a:prstGeom prst="rect">
                  <a:avLst/>
                </a:prstGeom>
              </p:spPr>
            </p:pic>
            <p:sp>
              <p:nvSpPr>
                <p:cNvPr id="87" name="TextBox 86">
                  <a:extLst>
                    <a:ext uri="{FF2B5EF4-FFF2-40B4-BE49-F238E27FC236}">
                      <a16:creationId xmlns:a16="http://schemas.microsoft.com/office/drawing/2014/main" xmlns="" id="{5F47A89E-1D06-49ED-9724-C5511BAACBFC}"/>
                    </a:ext>
                  </a:extLst>
                </p:cNvPr>
                <p:cNvSpPr txBox="1"/>
                <p:nvPr/>
              </p:nvSpPr>
              <p:spPr>
                <a:xfrm>
                  <a:off x="4082874" y="4389579"/>
                  <a:ext cx="831784"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AI processor</a:t>
                  </a:r>
                  <a:endParaRPr lang="ko-KR" altLang="en-US" sz="1300" dirty="0">
                    <a:latin typeface="SamsungOne 400" panose="020B0503030303020204" pitchFamily="34" charset="0"/>
                  </a:endParaRPr>
                </a:p>
              </p:txBody>
            </p:sp>
          </p:grpSp>
          <p:pic>
            <p:nvPicPr>
              <p:cNvPr id="99" name="그림 98">
                <a:extLst>
                  <a:ext uri="{FF2B5EF4-FFF2-40B4-BE49-F238E27FC236}">
                    <a16:creationId xmlns:a16="http://schemas.microsoft.com/office/drawing/2014/main" xmlns="" id="{218606B7-F767-4F74-85DA-70309797BC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3955" y="2242253"/>
                <a:ext cx="626598" cy="626598"/>
              </a:xfrm>
              <a:prstGeom prst="rect">
                <a:avLst/>
              </a:prstGeom>
            </p:spPr>
          </p:pic>
          <p:pic>
            <p:nvPicPr>
              <p:cNvPr id="100" name="그림 99">
                <a:extLst>
                  <a:ext uri="{FF2B5EF4-FFF2-40B4-BE49-F238E27FC236}">
                    <a16:creationId xmlns:a16="http://schemas.microsoft.com/office/drawing/2014/main" xmlns="" id="{3A6AC86C-8E6C-4C05-8CE2-3114CCB389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9113" y="2091268"/>
                <a:ext cx="915298" cy="915298"/>
              </a:xfrm>
              <a:prstGeom prst="rect">
                <a:avLst/>
              </a:prstGeom>
            </p:spPr>
          </p:pic>
          <p:pic>
            <p:nvPicPr>
              <p:cNvPr id="101" name="그림 100">
                <a:extLst>
                  <a:ext uri="{FF2B5EF4-FFF2-40B4-BE49-F238E27FC236}">
                    <a16:creationId xmlns:a16="http://schemas.microsoft.com/office/drawing/2014/main" xmlns="" id="{C5149E66-7A47-443C-B55F-87C2F621D5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20780" y="2006688"/>
                <a:ext cx="990802" cy="990802"/>
              </a:xfrm>
              <a:prstGeom prst="rect">
                <a:avLst/>
              </a:prstGeom>
            </p:spPr>
          </p:pic>
          <p:pic>
            <p:nvPicPr>
              <p:cNvPr id="102" name="그림 101">
                <a:extLst>
                  <a:ext uri="{FF2B5EF4-FFF2-40B4-BE49-F238E27FC236}">
                    <a16:creationId xmlns:a16="http://schemas.microsoft.com/office/drawing/2014/main" xmlns="" id="{ED48F542-818A-40D0-A52A-87F918EF732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7564" y="2006688"/>
                <a:ext cx="1113324" cy="1113324"/>
              </a:xfrm>
              <a:prstGeom prst="rect">
                <a:avLst/>
              </a:prstGeom>
            </p:spPr>
          </p:pic>
          <p:pic>
            <p:nvPicPr>
              <p:cNvPr id="103" name="그림 102">
                <a:extLst>
                  <a:ext uri="{FF2B5EF4-FFF2-40B4-BE49-F238E27FC236}">
                    <a16:creationId xmlns:a16="http://schemas.microsoft.com/office/drawing/2014/main" xmlns="" id="{9F6E96EA-6D93-4EBB-ADD0-CF0E8EE5FF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979" y="2117819"/>
                <a:ext cx="749460" cy="749460"/>
              </a:xfrm>
              <a:prstGeom prst="rect">
                <a:avLst/>
              </a:prstGeom>
            </p:spPr>
          </p:pic>
        </p:grpSp>
      </p:grpSp>
      <p:sp>
        <p:nvSpPr>
          <p:cNvPr id="42" name="직사각형 4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Initiatives</a:t>
            </a:r>
          </a:p>
        </p:txBody>
      </p:sp>
    </p:spTree>
    <p:custDataLst>
      <p:tags r:id="rId1"/>
    </p:custDataLst>
    <p:extLst>
      <p:ext uri="{BB962C8B-B14F-4D97-AF65-F5344CB8AC3E}">
        <p14:creationId xmlns:p14="http://schemas.microsoft.com/office/powerpoint/2010/main" val="3414050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BA136F10-78BF-451F-8819-41B6D66F8C7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3286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그룹 12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9" name="직사각형 12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130" name="직사각형 1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35" name="사각형: 둥근 모서리 32">
            <a:extLst>
              <a:ext uri="{FF2B5EF4-FFF2-40B4-BE49-F238E27FC236}">
                <a16:creationId xmlns:a16="http://schemas.microsoft.com/office/drawing/2014/main" xmlns="" id="{9F9FFF6C-7C72-4E08-8072-03F5113CBF51}"/>
              </a:ext>
            </a:extLst>
          </p:cNvPr>
          <p:cNvSpPr/>
          <p:nvPr/>
        </p:nvSpPr>
        <p:spPr>
          <a:xfrm>
            <a:off x="429308" y="5200570"/>
            <a:ext cx="1104908" cy="20379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 IDx</a:t>
            </a:r>
          </a:p>
        </p:txBody>
      </p:sp>
      <p:grpSp>
        <p:nvGrpSpPr>
          <p:cNvPr id="136" name="그룹 135">
            <a:extLst>
              <a:ext uri="{FF2B5EF4-FFF2-40B4-BE49-F238E27FC236}">
                <a16:creationId xmlns:a16="http://schemas.microsoft.com/office/drawing/2014/main" xmlns="" id="{6C0C8C83-0D02-4EDA-BAF2-DFC759CBB6A9}"/>
              </a:ext>
            </a:extLst>
          </p:cNvPr>
          <p:cNvGrpSpPr/>
          <p:nvPr/>
        </p:nvGrpSpPr>
        <p:grpSpPr>
          <a:xfrm>
            <a:off x="429308" y="1916832"/>
            <a:ext cx="5467077" cy="3203597"/>
            <a:chOff x="712181" y="3175375"/>
            <a:chExt cx="5467077" cy="3203597"/>
          </a:xfrm>
        </p:grpSpPr>
        <p:sp>
          <p:nvSpPr>
            <p:cNvPr id="137" name="모서리가 둥근 직사각형 4">
              <a:extLst>
                <a:ext uri="{FF2B5EF4-FFF2-40B4-BE49-F238E27FC236}">
                  <a16:creationId xmlns:a16="http://schemas.microsoft.com/office/drawing/2014/main" xmlns="" id="{18B03288-3DB4-4EB3-88B8-1F8FDAA66052}"/>
                </a:ext>
              </a:extLst>
            </p:cNvPr>
            <p:cNvSpPr/>
            <p:nvPr/>
          </p:nvSpPr>
          <p:spPr>
            <a:xfrm>
              <a:off x="712181" y="3337089"/>
              <a:ext cx="5467077" cy="304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38" name="Rectangle 15">
              <a:extLst>
                <a:ext uri="{FF2B5EF4-FFF2-40B4-BE49-F238E27FC236}">
                  <a16:creationId xmlns:a16="http://schemas.microsoft.com/office/drawing/2014/main" xmlns="" id="{4BB958C8-5C2F-4332-BE0A-B66B504AFE61}"/>
                </a:ext>
              </a:extLst>
            </p:cNvPr>
            <p:cNvSpPr/>
            <p:nvPr/>
          </p:nvSpPr>
          <p:spPr>
            <a:xfrm>
              <a:off x="808686" y="5890299"/>
              <a:ext cx="2376120"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bg2">
                      <a:lumMod val="50000"/>
                    </a:schemeClr>
                  </a:solidFill>
                  <a:latin typeface="SamsungOne 400" panose="020B0503030303020204" pitchFamily="34" charset="0"/>
                  <a:ea typeface="SamsungOne 400" panose="020B0503030303020204" pitchFamily="34" charset="0"/>
                </a:rPr>
                <a:t>Physiologically plausible AI: Abramoff et al, </a:t>
              </a:r>
              <a:br>
                <a:rPr lang="en-US" altLang="ko-KR" sz="900" dirty="0">
                  <a:solidFill>
                    <a:schemeClr val="bg2">
                      <a:lumMod val="50000"/>
                    </a:schemeClr>
                  </a:solidFill>
                  <a:latin typeface="SamsungOne 400" panose="020B0503030303020204" pitchFamily="34" charset="0"/>
                  <a:ea typeface="SamsungOne 400" panose="020B0503030303020204" pitchFamily="34" charset="0"/>
                </a:rPr>
              </a:br>
              <a:r>
                <a:rPr lang="en-US" altLang="ko-KR" sz="900" dirty="0">
                  <a:solidFill>
                    <a:schemeClr val="bg2">
                      <a:lumMod val="50000"/>
                    </a:schemeClr>
                  </a:solidFill>
                  <a:latin typeface="SamsungOne 400" panose="020B0503030303020204" pitchFamily="34" charset="0"/>
                  <a:ea typeface="SamsungOne 400" panose="020B0503030303020204" pitchFamily="34" charset="0"/>
                </a:rPr>
                <a:t>IOVS 2007</a:t>
              </a:r>
            </a:p>
            <a:p>
              <a:r>
                <a:rPr lang="en-US" altLang="ko-KR" sz="900" dirty="0">
                  <a:solidFill>
                    <a:schemeClr val="bg2">
                      <a:lumMod val="50000"/>
                    </a:schemeClr>
                  </a:solidFill>
                  <a:latin typeface="SamsungOne 400" panose="020B0503030303020204" pitchFamily="34" charset="0"/>
                  <a:ea typeface="SamsungOne 400" panose="020B0503030303020204" pitchFamily="34" charset="0"/>
                </a:rPr>
                <a:t>Abramoff et al, Nat Dig Med 2018</a:t>
              </a:r>
              <a:endParaRPr lang="ko-KR" altLang="en-US" sz="900" dirty="0">
                <a:solidFill>
                  <a:schemeClr val="bg2">
                    <a:lumMod val="50000"/>
                  </a:schemeClr>
                </a:solidFill>
                <a:latin typeface="SamsungOne 400" panose="020B0503030303020204" pitchFamily="34" charset="0"/>
              </a:endParaRPr>
            </a:p>
          </p:txBody>
        </p:sp>
        <p:grpSp>
          <p:nvGrpSpPr>
            <p:cNvPr id="139" name="그룹 138">
              <a:extLst>
                <a:ext uri="{FF2B5EF4-FFF2-40B4-BE49-F238E27FC236}">
                  <a16:creationId xmlns:a16="http://schemas.microsoft.com/office/drawing/2014/main" xmlns="" id="{FC07DBDD-9E1E-4A5A-A8FE-4CEB5939345F}"/>
                </a:ext>
              </a:extLst>
            </p:cNvPr>
            <p:cNvGrpSpPr/>
            <p:nvPr/>
          </p:nvGrpSpPr>
          <p:grpSpPr>
            <a:xfrm>
              <a:off x="1047729" y="3175375"/>
              <a:ext cx="4795981" cy="3150473"/>
              <a:chOff x="4442305" y="2505704"/>
              <a:chExt cx="4795981" cy="3150473"/>
            </a:xfrm>
          </p:grpSpPr>
          <p:sp>
            <p:nvSpPr>
              <p:cNvPr id="140" name="직사각형 24">
                <a:extLst>
                  <a:ext uri="{FF2B5EF4-FFF2-40B4-BE49-F238E27FC236}">
                    <a16:creationId xmlns:a16="http://schemas.microsoft.com/office/drawing/2014/main" xmlns="" id="{C3FE488E-9823-4FFE-A7A5-C6C12C45B59A}"/>
                  </a:ext>
                </a:extLst>
              </p:cNvPr>
              <p:cNvSpPr/>
              <p:nvPr/>
            </p:nvSpPr>
            <p:spPr>
              <a:xfrm>
                <a:off x="4536039" y="2505704"/>
                <a:ext cx="4462046" cy="338554"/>
              </a:xfrm>
              <a:prstGeom prst="rect">
                <a:avLst/>
              </a:prstGeom>
              <a:solidFill>
                <a:schemeClr val="bg1"/>
              </a:solidFill>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Autonomous AI algorithm based on biomarkers</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141" name="Rectangle 15">
                <a:extLst>
                  <a:ext uri="{FF2B5EF4-FFF2-40B4-BE49-F238E27FC236}">
                    <a16:creationId xmlns:a16="http://schemas.microsoft.com/office/drawing/2014/main" xmlns="" id="{0068269F-C67E-4FB0-AF3F-62E85B1650D7}"/>
                  </a:ext>
                </a:extLst>
              </p:cNvPr>
              <p:cNvSpPr/>
              <p:nvPr/>
            </p:nvSpPr>
            <p:spPr>
              <a:xfrm>
                <a:off x="6175548" y="2946987"/>
                <a:ext cx="289656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Biomarker Detection(mostly CNN)</a:t>
                </a:r>
                <a:endParaRPr lang="ko-KR" altLang="en-US" sz="1300" dirty="0">
                  <a:solidFill>
                    <a:schemeClr val="bg2">
                      <a:lumMod val="50000"/>
                    </a:schemeClr>
                  </a:solidFill>
                  <a:latin typeface="SamsungOne 400" panose="020B0503030303020204" pitchFamily="34" charset="0"/>
                </a:endParaRPr>
              </a:p>
            </p:txBody>
          </p:sp>
          <p:sp>
            <p:nvSpPr>
              <p:cNvPr id="142" name="Rectangle 15">
                <a:extLst>
                  <a:ext uri="{FF2B5EF4-FFF2-40B4-BE49-F238E27FC236}">
                    <a16:creationId xmlns:a16="http://schemas.microsoft.com/office/drawing/2014/main" xmlns="" id="{CE008699-7992-4B90-93E3-E44EE2BCE703}"/>
                  </a:ext>
                </a:extLst>
              </p:cNvPr>
              <p:cNvSpPr/>
              <p:nvPr/>
            </p:nvSpPr>
            <p:spPr>
              <a:xfrm>
                <a:off x="5776610" y="4488518"/>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Quality Assessment</a:t>
                </a:r>
                <a:endParaRPr lang="ko-KR" altLang="en-US" sz="1200" dirty="0">
                  <a:solidFill>
                    <a:schemeClr val="tx1">
                      <a:lumMod val="75000"/>
                      <a:lumOff val="25000"/>
                    </a:schemeClr>
                  </a:solidFill>
                  <a:latin typeface="SamsungOne 400" panose="020B0503030303020204" pitchFamily="34" charset="0"/>
                </a:endParaRPr>
              </a:p>
            </p:txBody>
          </p:sp>
          <p:sp>
            <p:nvSpPr>
              <p:cNvPr id="143" name="Rectangle 15">
                <a:extLst>
                  <a:ext uri="{FF2B5EF4-FFF2-40B4-BE49-F238E27FC236}">
                    <a16:creationId xmlns:a16="http://schemas.microsoft.com/office/drawing/2014/main" xmlns="" id="{3E95CF68-4CBE-402A-A524-CF8E477CE1E7}"/>
                  </a:ext>
                </a:extLst>
              </p:cNvPr>
              <p:cNvSpPr/>
              <p:nvPr/>
            </p:nvSpPr>
            <p:spPr>
              <a:xfrm>
                <a:off x="7938300" y="4652977"/>
                <a:ext cx="942975" cy="73866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Disease</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Assessment</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Clinical Decision</a:t>
                </a:r>
                <a:endParaRPr lang="ko-KR" altLang="en-US" sz="1200" dirty="0">
                  <a:solidFill>
                    <a:schemeClr val="tx1">
                      <a:lumMod val="75000"/>
                      <a:lumOff val="25000"/>
                    </a:schemeClr>
                  </a:solidFill>
                  <a:latin typeface="SamsungOne 400" panose="020B0503030303020204" pitchFamily="34" charset="0"/>
                </a:endParaRPr>
              </a:p>
            </p:txBody>
          </p:sp>
          <p:grpSp>
            <p:nvGrpSpPr>
              <p:cNvPr id="144" name="그룹 82">
                <a:extLst>
                  <a:ext uri="{FF2B5EF4-FFF2-40B4-BE49-F238E27FC236}">
                    <a16:creationId xmlns:a16="http://schemas.microsoft.com/office/drawing/2014/main" xmlns="" id="{0BB85A36-BA1F-4163-94BF-4DD562EA87B3}"/>
                  </a:ext>
                </a:extLst>
              </p:cNvPr>
              <p:cNvGrpSpPr/>
              <p:nvPr/>
            </p:nvGrpSpPr>
            <p:grpSpPr>
              <a:xfrm>
                <a:off x="7077840" y="3213178"/>
                <a:ext cx="187101" cy="176101"/>
                <a:chOff x="7228656" y="3403698"/>
                <a:chExt cx="187101" cy="176101"/>
              </a:xfrm>
            </p:grpSpPr>
            <p:pic>
              <p:nvPicPr>
                <p:cNvPr id="194" name="그림 6">
                  <a:extLst>
                    <a:ext uri="{FF2B5EF4-FFF2-40B4-BE49-F238E27FC236}">
                      <a16:creationId xmlns:a16="http://schemas.microsoft.com/office/drawing/2014/main" xmlns="" id="{143832C3-AAEA-452A-879D-91216BE0C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310" y="3450352"/>
                  <a:ext cx="129447" cy="129447"/>
                </a:xfrm>
                <a:prstGeom prst="rect">
                  <a:avLst/>
                </a:prstGeom>
                <a:ln w="3175">
                  <a:solidFill>
                    <a:schemeClr val="bg2">
                      <a:lumMod val="50000"/>
                    </a:schemeClr>
                  </a:solidFill>
                </a:ln>
              </p:spPr>
            </p:pic>
            <p:pic>
              <p:nvPicPr>
                <p:cNvPr id="195" name="그림 40">
                  <a:extLst>
                    <a:ext uri="{FF2B5EF4-FFF2-40B4-BE49-F238E27FC236}">
                      <a16:creationId xmlns:a16="http://schemas.microsoft.com/office/drawing/2014/main" xmlns="" id="{39ABB1E0-2AAE-47CA-A780-7C68AFBA9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898" y="3438687"/>
                  <a:ext cx="129447" cy="129447"/>
                </a:xfrm>
                <a:prstGeom prst="rect">
                  <a:avLst/>
                </a:prstGeom>
                <a:ln w="3175">
                  <a:solidFill>
                    <a:schemeClr val="bg2">
                      <a:lumMod val="50000"/>
                    </a:schemeClr>
                  </a:solidFill>
                </a:ln>
              </p:spPr>
            </p:pic>
            <p:pic>
              <p:nvPicPr>
                <p:cNvPr id="196" name="그림 41">
                  <a:extLst>
                    <a:ext uri="{FF2B5EF4-FFF2-40B4-BE49-F238E27FC236}">
                      <a16:creationId xmlns:a16="http://schemas.microsoft.com/office/drawing/2014/main" xmlns="" id="{28D76DA1-E220-4260-A3C4-ABFC3738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484" y="3427024"/>
                  <a:ext cx="129447" cy="129447"/>
                </a:xfrm>
                <a:prstGeom prst="rect">
                  <a:avLst/>
                </a:prstGeom>
                <a:ln w="3175">
                  <a:solidFill>
                    <a:schemeClr val="bg2">
                      <a:lumMod val="50000"/>
                    </a:schemeClr>
                  </a:solidFill>
                </a:ln>
              </p:spPr>
            </p:pic>
            <p:pic>
              <p:nvPicPr>
                <p:cNvPr id="197" name="그림 42">
                  <a:extLst>
                    <a:ext uri="{FF2B5EF4-FFF2-40B4-BE49-F238E27FC236}">
                      <a16:creationId xmlns:a16="http://schemas.microsoft.com/office/drawing/2014/main" xmlns="" id="{E7C6A3C5-7886-492A-817A-9680A3D662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3070" y="3415361"/>
                  <a:ext cx="129447" cy="129447"/>
                </a:xfrm>
                <a:prstGeom prst="rect">
                  <a:avLst/>
                </a:prstGeom>
                <a:ln w="3175">
                  <a:solidFill>
                    <a:schemeClr val="bg2">
                      <a:lumMod val="50000"/>
                    </a:schemeClr>
                  </a:solidFill>
                </a:ln>
              </p:spPr>
            </p:pic>
            <p:pic>
              <p:nvPicPr>
                <p:cNvPr id="198" name="그림 43">
                  <a:extLst>
                    <a:ext uri="{FF2B5EF4-FFF2-40B4-BE49-F238E27FC236}">
                      <a16:creationId xmlns:a16="http://schemas.microsoft.com/office/drawing/2014/main" xmlns="" id="{7AAFC171-439F-432E-8736-3823F2044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656" y="3403698"/>
                  <a:ext cx="129447" cy="129447"/>
                </a:xfrm>
                <a:prstGeom prst="rect">
                  <a:avLst/>
                </a:prstGeom>
                <a:ln w="3175">
                  <a:solidFill>
                    <a:schemeClr val="bg2">
                      <a:lumMod val="50000"/>
                    </a:schemeClr>
                  </a:solidFill>
                </a:ln>
              </p:spPr>
            </p:pic>
          </p:grpSp>
          <p:grpSp>
            <p:nvGrpSpPr>
              <p:cNvPr id="145" name="그룹 11">
                <a:extLst>
                  <a:ext uri="{FF2B5EF4-FFF2-40B4-BE49-F238E27FC236}">
                    <a16:creationId xmlns:a16="http://schemas.microsoft.com/office/drawing/2014/main" xmlns="" id="{98B4D795-4CA8-4900-AB45-F6E77601C0C1}"/>
                  </a:ext>
                </a:extLst>
              </p:cNvPr>
              <p:cNvGrpSpPr/>
              <p:nvPr/>
            </p:nvGrpSpPr>
            <p:grpSpPr>
              <a:xfrm>
                <a:off x="7077763" y="3622126"/>
                <a:ext cx="187254" cy="173879"/>
                <a:chOff x="7228656" y="3641182"/>
                <a:chExt cx="187254" cy="173879"/>
              </a:xfrm>
            </p:grpSpPr>
            <p:pic>
              <p:nvPicPr>
                <p:cNvPr id="189" name="그림 50">
                  <a:extLst>
                    <a:ext uri="{FF2B5EF4-FFF2-40B4-BE49-F238E27FC236}">
                      <a16:creationId xmlns:a16="http://schemas.microsoft.com/office/drawing/2014/main" xmlns="" id="{71BD2F0C-1052-48CE-9871-7BE3604D3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6310" y="3685461"/>
                  <a:ext cx="129600" cy="129600"/>
                </a:xfrm>
                <a:prstGeom prst="rect">
                  <a:avLst/>
                </a:prstGeom>
                <a:ln w="3175">
                  <a:solidFill>
                    <a:schemeClr val="bg2">
                      <a:lumMod val="50000"/>
                    </a:schemeClr>
                  </a:solidFill>
                </a:ln>
              </p:spPr>
            </p:pic>
            <p:pic>
              <p:nvPicPr>
                <p:cNvPr id="190" name="그림 51">
                  <a:extLst>
                    <a:ext uri="{FF2B5EF4-FFF2-40B4-BE49-F238E27FC236}">
                      <a16:creationId xmlns:a16="http://schemas.microsoft.com/office/drawing/2014/main" xmlns="" id="{227C87BA-B459-4910-B6F0-1798FE166C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1895" y="3674392"/>
                  <a:ext cx="129600" cy="129600"/>
                </a:xfrm>
                <a:prstGeom prst="rect">
                  <a:avLst/>
                </a:prstGeom>
                <a:ln w="3175">
                  <a:solidFill>
                    <a:schemeClr val="bg2">
                      <a:lumMod val="50000"/>
                    </a:schemeClr>
                  </a:solidFill>
                </a:ln>
              </p:spPr>
            </p:pic>
            <p:pic>
              <p:nvPicPr>
                <p:cNvPr id="191" name="그림 52">
                  <a:extLst>
                    <a:ext uri="{FF2B5EF4-FFF2-40B4-BE49-F238E27FC236}">
                      <a16:creationId xmlns:a16="http://schemas.microsoft.com/office/drawing/2014/main" xmlns="" id="{39EDE986-F443-46C7-B894-E22FACBAA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7482" y="3663322"/>
                  <a:ext cx="129600" cy="129600"/>
                </a:xfrm>
                <a:prstGeom prst="rect">
                  <a:avLst/>
                </a:prstGeom>
                <a:ln w="3175">
                  <a:solidFill>
                    <a:schemeClr val="bg2">
                      <a:lumMod val="50000"/>
                    </a:schemeClr>
                  </a:solidFill>
                </a:ln>
              </p:spPr>
            </p:pic>
            <p:pic>
              <p:nvPicPr>
                <p:cNvPr id="192" name="그림 53">
                  <a:extLst>
                    <a:ext uri="{FF2B5EF4-FFF2-40B4-BE49-F238E27FC236}">
                      <a16:creationId xmlns:a16="http://schemas.microsoft.com/office/drawing/2014/main" xmlns="" id="{754230A1-14CC-4B22-AEAE-399B6C162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069" y="3652252"/>
                  <a:ext cx="129600" cy="129600"/>
                </a:xfrm>
                <a:prstGeom prst="rect">
                  <a:avLst/>
                </a:prstGeom>
                <a:ln w="3175">
                  <a:solidFill>
                    <a:schemeClr val="bg2">
                      <a:lumMod val="50000"/>
                    </a:schemeClr>
                  </a:solidFill>
                </a:ln>
              </p:spPr>
            </p:pic>
            <p:pic>
              <p:nvPicPr>
                <p:cNvPr id="193" name="그림 54">
                  <a:extLst>
                    <a:ext uri="{FF2B5EF4-FFF2-40B4-BE49-F238E27FC236}">
                      <a16:creationId xmlns:a16="http://schemas.microsoft.com/office/drawing/2014/main" xmlns="" id="{BB468B12-47AB-4675-A05C-6FD6C16196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8656" y="3641182"/>
                  <a:ext cx="129600" cy="129600"/>
                </a:xfrm>
                <a:prstGeom prst="rect">
                  <a:avLst/>
                </a:prstGeom>
                <a:ln w="3175">
                  <a:solidFill>
                    <a:schemeClr val="bg2">
                      <a:lumMod val="50000"/>
                    </a:schemeClr>
                  </a:solidFill>
                </a:ln>
              </p:spPr>
            </p:pic>
          </p:grpSp>
          <p:grpSp>
            <p:nvGrpSpPr>
              <p:cNvPr id="146" name="그룹 61">
                <a:extLst>
                  <a:ext uri="{FF2B5EF4-FFF2-40B4-BE49-F238E27FC236}">
                    <a16:creationId xmlns:a16="http://schemas.microsoft.com/office/drawing/2014/main" xmlns="" id="{235102C8-3FBE-487C-92DA-65DAD5FE438D}"/>
                  </a:ext>
                </a:extLst>
              </p:cNvPr>
              <p:cNvGrpSpPr/>
              <p:nvPr/>
            </p:nvGrpSpPr>
            <p:grpSpPr>
              <a:xfrm>
                <a:off x="7077840" y="3986631"/>
                <a:ext cx="187101" cy="176101"/>
                <a:chOff x="7228656" y="3179348"/>
                <a:chExt cx="187101" cy="176101"/>
              </a:xfrm>
            </p:grpSpPr>
            <p:pic>
              <p:nvPicPr>
                <p:cNvPr id="184" name="그림 15">
                  <a:extLst>
                    <a:ext uri="{FF2B5EF4-FFF2-40B4-BE49-F238E27FC236}">
                      <a16:creationId xmlns:a16="http://schemas.microsoft.com/office/drawing/2014/main" xmlns="" id="{12C61F2B-021D-4380-A436-DDFC267B6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5" name="그림 56">
                  <a:extLst>
                    <a:ext uri="{FF2B5EF4-FFF2-40B4-BE49-F238E27FC236}">
                      <a16:creationId xmlns:a16="http://schemas.microsoft.com/office/drawing/2014/main" xmlns="" id="{0364C82F-8A47-4A27-9009-65A866F9B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6" name="그림 57">
                  <a:extLst>
                    <a:ext uri="{FF2B5EF4-FFF2-40B4-BE49-F238E27FC236}">
                      <a16:creationId xmlns:a16="http://schemas.microsoft.com/office/drawing/2014/main" xmlns="" id="{4ABC637E-39B0-4467-A945-16D0920CBB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7" name="그림 58">
                  <a:extLst>
                    <a:ext uri="{FF2B5EF4-FFF2-40B4-BE49-F238E27FC236}">
                      <a16:creationId xmlns:a16="http://schemas.microsoft.com/office/drawing/2014/main" xmlns="" id="{7C321885-EDD5-4A37-B05D-1826A9360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8" name="그림 59">
                  <a:extLst>
                    <a:ext uri="{FF2B5EF4-FFF2-40B4-BE49-F238E27FC236}">
                      <a16:creationId xmlns:a16="http://schemas.microsoft.com/office/drawing/2014/main" xmlns="" id="{B515CA6F-79F2-4689-9710-BA0B3DF25D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47" name="그룹 62">
                <a:extLst>
                  <a:ext uri="{FF2B5EF4-FFF2-40B4-BE49-F238E27FC236}">
                    <a16:creationId xmlns:a16="http://schemas.microsoft.com/office/drawing/2014/main" xmlns="" id="{7F485718-B15E-472F-A245-6855B1147A5F}"/>
                  </a:ext>
                </a:extLst>
              </p:cNvPr>
              <p:cNvGrpSpPr/>
              <p:nvPr/>
            </p:nvGrpSpPr>
            <p:grpSpPr>
              <a:xfrm>
                <a:off x="7025810" y="4360599"/>
                <a:ext cx="291161" cy="249926"/>
                <a:chOff x="7221651" y="4190494"/>
                <a:chExt cx="291161" cy="249926"/>
              </a:xfrm>
            </p:grpSpPr>
            <p:grpSp>
              <p:nvGrpSpPr>
                <p:cNvPr id="166" name="그룹 63">
                  <a:extLst>
                    <a:ext uri="{FF2B5EF4-FFF2-40B4-BE49-F238E27FC236}">
                      <a16:creationId xmlns:a16="http://schemas.microsoft.com/office/drawing/2014/main" xmlns="" id="{FAEC1B76-D1FC-4581-BAF0-1A21C1F80ACF}"/>
                    </a:ext>
                  </a:extLst>
                </p:cNvPr>
                <p:cNvGrpSpPr/>
                <p:nvPr/>
              </p:nvGrpSpPr>
              <p:grpSpPr>
                <a:xfrm>
                  <a:off x="7221651" y="4190494"/>
                  <a:ext cx="187101" cy="176101"/>
                  <a:chOff x="7228656" y="3179348"/>
                  <a:chExt cx="187101" cy="176101"/>
                </a:xfrm>
              </p:grpSpPr>
              <p:pic>
                <p:nvPicPr>
                  <p:cNvPr id="179" name="그림 64">
                    <a:extLst>
                      <a:ext uri="{FF2B5EF4-FFF2-40B4-BE49-F238E27FC236}">
                        <a16:creationId xmlns:a16="http://schemas.microsoft.com/office/drawing/2014/main" xmlns="" id="{7C72678D-FD3B-4556-87BB-D4256CBB65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0" name="그림 65">
                    <a:extLst>
                      <a:ext uri="{FF2B5EF4-FFF2-40B4-BE49-F238E27FC236}">
                        <a16:creationId xmlns:a16="http://schemas.microsoft.com/office/drawing/2014/main" xmlns="" id="{5F87B0B6-91BE-4611-ABB8-B1B51E753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1" name="그림 66">
                    <a:extLst>
                      <a:ext uri="{FF2B5EF4-FFF2-40B4-BE49-F238E27FC236}">
                        <a16:creationId xmlns:a16="http://schemas.microsoft.com/office/drawing/2014/main" xmlns="" id="{F1291BA2-BAA8-4775-BDB1-939EA7AA57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2" name="그림 67">
                    <a:extLst>
                      <a:ext uri="{FF2B5EF4-FFF2-40B4-BE49-F238E27FC236}">
                        <a16:creationId xmlns:a16="http://schemas.microsoft.com/office/drawing/2014/main" xmlns="" id="{2C5DD900-C317-4194-9028-14B78BF4AE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3" name="그림 68">
                    <a:extLst>
                      <a:ext uri="{FF2B5EF4-FFF2-40B4-BE49-F238E27FC236}">
                        <a16:creationId xmlns:a16="http://schemas.microsoft.com/office/drawing/2014/main" xmlns="" id="{7470643A-5592-48A7-BE98-8B15C2BA2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7" name="그룹 69">
                  <a:extLst>
                    <a:ext uri="{FF2B5EF4-FFF2-40B4-BE49-F238E27FC236}">
                      <a16:creationId xmlns:a16="http://schemas.microsoft.com/office/drawing/2014/main" xmlns="" id="{EE3DE8AC-ADE2-430A-8A65-50A2F986A894}"/>
                    </a:ext>
                  </a:extLst>
                </p:cNvPr>
                <p:cNvGrpSpPr/>
                <p:nvPr/>
              </p:nvGrpSpPr>
              <p:grpSpPr>
                <a:xfrm>
                  <a:off x="7273681" y="4227407"/>
                  <a:ext cx="187101" cy="176101"/>
                  <a:chOff x="7228656" y="3179348"/>
                  <a:chExt cx="187101" cy="176101"/>
                </a:xfrm>
              </p:grpSpPr>
              <p:pic>
                <p:nvPicPr>
                  <p:cNvPr id="174" name="그림 70">
                    <a:extLst>
                      <a:ext uri="{FF2B5EF4-FFF2-40B4-BE49-F238E27FC236}">
                        <a16:creationId xmlns:a16="http://schemas.microsoft.com/office/drawing/2014/main" xmlns="" id="{62324C5E-73F0-4860-9D5D-F30EB3FE2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5" name="그림 71">
                    <a:extLst>
                      <a:ext uri="{FF2B5EF4-FFF2-40B4-BE49-F238E27FC236}">
                        <a16:creationId xmlns:a16="http://schemas.microsoft.com/office/drawing/2014/main" xmlns="" id="{5731E091-1CF7-470B-891B-59769FA1A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6" name="그림 72">
                    <a:extLst>
                      <a:ext uri="{FF2B5EF4-FFF2-40B4-BE49-F238E27FC236}">
                        <a16:creationId xmlns:a16="http://schemas.microsoft.com/office/drawing/2014/main" xmlns="" id="{F91B5D59-45BB-4EC6-B2B9-AF27253A98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7" name="그림 73">
                    <a:extLst>
                      <a:ext uri="{FF2B5EF4-FFF2-40B4-BE49-F238E27FC236}">
                        <a16:creationId xmlns:a16="http://schemas.microsoft.com/office/drawing/2014/main" xmlns="" id="{7FB82552-2031-4148-89B3-4B409820A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8" name="그림 74">
                    <a:extLst>
                      <a:ext uri="{FF2B5EF4-FFF2-40B4-BE49-F238E27FC236}">
                        <a16:creationId xmlns:a16="http://schemas.microsoft.com/office/drawing/2014/main" xmlns="" id="{15348482-36BF-4D91-9653-5A9DDC1E0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8" name="그룹 75">
                  <a:extLst>
                    <a:ext uri="{FF2B5EF4-FFF2-40B4-BE49-F238E27FC236}">
                      <a16:creationId xmlns:a16="http://schemas.microsoft.com/office/drawing/2014/main" xmlns="" id="{39ACE3E2-C047-4DC5-8B1C-6345A596C537}"/>
                    </a:ext>
                  </a:extLst>
                </p:cNvPr>
                <p:cNvGrpSpPr/>
                <p:nvPr/>
              </p:nvGrpSpPr>
              <p:grpSpPr>
                <a:xfrm>
                  <a:off x="7325711" y="4264319"/>
                  <a:ext cx="187101" cy="176101"/>
                  <a:chOff x="7228656" y="3179348"/>
                  <a:chExt cx="187101" cy="176101"/>
                </a:xfrm>
              </p:grpSpPr>
              <p:pic>
                <p:nvPicPr>
                  <p:cNvPr id="169" name="그림 76">
                    <a:extLst>
                      <a:ext uri="{FF2B5EF4-FFF2-40B4-BE49-F238E27FC236}">
                        <a16:creationId xmlns:a16="http://schemas.microsoft.com/office/drawing/2014/main" xmlns="" id="{39893B89-5526-40FE-9665-46F5C4785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0" name="그림 77">
                    <a:extLst>
                      <a:ext uri="{FF2B5EF4-FFF2-40B4-BE49-F238E27FC236}">
                        <a16:creationId xmlns:a16="http://schemas.microsoft.com/office/drawing/2014/main" xmlns="" id="{B5E9DDEC-717B-45F5-9ADE-E7D1872490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1" name="그림 78">
                    <a:extLst>
                      <a:ext uri="{FF2B5EF4-FFF2-40B4-BE49-F238E27FC236}">
                        <a16:creationId xmlns:a16="http://schemas.microsoft.com/office/drawing/2014/main" xmlns="" id="{638858E5-65FD-4829-9863-D504645062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2" name="그림 79">
                    <a:extLst>
                      <a:ext uri="{FF2B5EF4-FFF2-40B4-BE49-F238E27FC236}">
                        <a16:creationId xmlns:a16="http://schemas.microsoft.com/office/drawing/2014/main" xmlns="" id="{20FCCE4D-FE0F-41EB-ADF0-494C9A1A4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3" name="그림 80">
                    <a:extLst>
                      <a:ext uri="{FF2B5EF4-FFF2-40B4-BE49-F238E27FC236}">
                        <a16:creationId xmlns:a16="http://schemas.microsoft.com/office/drawing/2014/main" xmlns="" id="{557AB8F6-020B-454C-B16A-9E40491A45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pic>
            <p:nvPicPr>
              <p:cNvPr id="148" name="그림 90">
                <a:extLst>
                  <a:ext uri="{FF2B5EF4-FFF2-40B4-BE49-F238E27FC236}">
                    <a16:creationId xmlns:a16="http://schemas.microsoft.com/office/drawing/2014/main" xmlns="" id="{C763D405-DD2D-452C-BB0F-3A4BF76DD3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3273" y="3525457"/>
                <a:ext cx="1315013" cy="1077039"/>
              </a:xfrm>
              <a:prstGeom prst="rect">
                <a:avLst/>
              </a:prstGeom>
            </p:spPr>
          </p:pic>
          <p:cxnSp>
            <p:nvCxnSpPr>
              <p:cNvPr id="149" name="직선 화살표 연결선 92">
                <a:extLst>
                  <a:ext uri="{FF2B5EF4-FFF2-40B4-BE49-F238E27FC236}">
                    <a16:creationId xmlns:a16="http://schemas.microsoft.com/office/drawing/2014/main" xmlns="" id="{96DAB636-9158-437D-87E8-B9BBD475E8AC}"/>
                  </a:ext>
                </a:extLst>
              </p:cNvPr>
              <p:cNvCxnSpPr>
                <a:cxnSpLocks/>
                <a:endCxn id="157" idx="1"/>
              </p:cNvCxnSpPr>
              <p:nvPr/>
            </p:nvCxnSpPr>
            <p:spPr>
              <a:xfrm>
                <a:off x="5385546" y="4037834"/>
                <a:ext cx="218819"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98">
                <a:extLst>
                  <a:ext uri="{FF2B5EF4-FFF2-40B4-BE49-F238E27FC236}">
                    <a16:creationId xmlns:a16="http://schemas.microsoft.com/office/drawing/2014/main" xmlns="" id="{84B51638-A8DB-4E7E-9569-07B69B93F97B}"/>
                  </a:ext>
                </a:extLst>
              </p:cNvPr>
              <p:cNvCxnSpPr>
                <a:stCxn id="157" idx="3"/>
              </p:cNvCxnSpPr>
              <p:nvPr/>
            </p:nvCxnSpPr>
            <p:spPr>
              <a:xfrm>
                <a:off x="6579382" y="4037834"/>
                <a:ext cx="307986" cy="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05">
                <a:extLst>
                  <a:ext uri="{FF2B5EF4-FFF2-40B4-BE49-F238E27FC236}">
                    <a16:creationId xmlns:a16="http://schemas.microsoft.com/office/drawing/2014/main" xmlns="" id="{AC117280-689A-4DB4-86F0-2592FA8A74B4}"/>
                  </a:ext>
                </a:extLst>
              </p:cNvPr>
              <p:cNvCxnSpPr>
                <a:cxnSpLocks/>
                <a:stCxn id="194" idx="3"/>
              </p:cNvCxnSpPr>
              <p:nvPr/>
            </p:nvCxnSpPr>
            <p:spPr>
              <a:xfrm>
                <a:off x="7264941" y="3324556"/>
                <a:ext cx="629429" cy="19299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07">
                <a:extLst>
                  <a:ext uri="{FF2B5EF4-FFF2-40B4-BE49-F238E27FC236}">
                    <a16:creationId xmlns:a16="http://schemas.microsoft.com/office/drawing/2014/main" xmlns="" id="{811E9EF9-5342-4F80-ADF4-A0ACC316F81F}"/>
                  </a:ext>
                </a:extLst>
              </p:cNvPr>
              <p:cNvCxnSpPr>
                <a:cxnSpLocks/>
                <a:stCxn id="189" idx="3"/>
              </p:cNvCxnSpPr>
              <p:nvPr/>
            </p:nvCxnSpPr>
            <p:spPr>
              <a:xfrm>
                <a:off x="7265017" y="3731205"/>
                <a:ext cx="639467" cy="3248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09">
                <a:extLst>
                  <a:ext uri="{FF2B5EF4-FFF2-40B4-BE49-F238E27FC236}">
                    <a16:creationId xmlns:a16="http://schemas.microsoft.com/office/drawing/2014/main" xmlns="" id="{C321321B-F2B1-468B-9479-B922DB7A4BC8}"/>
                  </a:ext>
                </a:extLst>
              </p:cNvPr>
              <p:cNvCxnSpPr>
                <a:cxnSpLocks/>
                <a:stCxn id="184" idx="3"/>
                <a:endCxn id="148" idx="1"/>
              </p:cNvCxnSpPr>
              <p:nvPr/>
            </p:nvCxnSpPr>
            <p:spPr>
              <a:xfrm flipV="1">
                <a:off x="7264941" y="4063977"/>
                <a:ext cx="658332" cy="3395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11">
                <a:extLst>
                  <a:ext uri="{FF2B5EF4-FFF2-40B4-BE49-F238E27FC236}">
                    <a16:creationId xmlns:a16="http://schemas.microsoft.com/office/drawing/2014/main" xmlns="" id="{A07AA245-DDD1-42E4-92B0-755C79BB20D3}"/>
                  </a:ext>
                </a:extLst>
              </p:cNvPr>
              <p:cNvCxnSpPr>
                <a:cxnSpLocks/>
                <a:stCxn id="169" idx="3"/>
              </p:cNvCxnSpPr>
              <p:nvPr/>
            </p:nvCxnSpPr>
            <p:spPr>
              <a:xfrm flipV="1">
                <a:off x="7316971" y="4242377"/>
                <a:ext cx="611773" cy="30334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13">
                <a:extLst>
                  <a:ext uri="{FF2B5EF4-FFF2-40B4-BE49-F238E27FC236}">
                    <a16:creationId xmlns:a16="http://schemas.microsoft.com/office/drawing/2014/main" xmlns="" id="{93739F04-B054-45E8-84AC-681385F9EF84}"/>
                  </a:ext>
                </a:extLst>
              </p:cNvPr>
              <p:cNvCxnSpPr>
                <a:cxnSpLocks/>
              </p:cNvCxnSpPr>
              <p:nvPr/>
            </p:nvCxnSpPr>
            <p:spPr>
              <a:xfrm flipV="1">
                <a:off x="7471704" y="4497188"/>
                <a:ext cx="449147" cy="5193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그림 4">
                <a:extLst>
                  <a:ext uri="{FF2B5EF4-FFF2-40B4-BE49-F238E27FC236}">
                    <a16:creationId xmlns:a16="http://schemas.microsoft.com/office/drawing/2014/main" xmlns="" id="{7C66221B-8A2C-43E4-AD03-5C086509DD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2305" y="3638549"/>
                <a:ext cx="975017" cy="798571"/>
              </a:xfrm>
              <a:prstGeom prst="rect">
                <a:avLst/>
              </a:prstGeom>
            </p:spPr>
          </p:pic>
          <p:pic>
            <p:nvPicPr>
              <p:cNvPr id="157" name="그림 38">
                <a:extLst>
                  <a:ext uri="{FF2B5EF4-FFF2-40B4-BE49-F238E27FC236}">
                    <a16:creationId xmlns:a16="http://schemas.microsoft.com/office/drawing/2014/main" xmlns="" id="{904225E8-7598-4C9B-A424-ED005E8234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365" y="3638548"/>
                <a:ext cx="975017" cy="798571"/>
              </a:xfrm>
              <a:prstGeom prst="rect">
                <a:avLst/>
              </a:prstGeom>
            </p:spPr>
          </p:pic>
          <p:grpSp>
            <p:nvGrpSpPr>
              <p:cNvPr id="158" name="그룹 95">
                <a:extLst>
                  <a:ext uri="{FF2B5EF4-FFF2-40B4-BE49-F238E27FC236}">
                    <a16:creationId xmlns:a16="http://schemas.microsoft.com/office/drawing/2014/main" xmlns="" id="{02814611-733B-405E-B72A-41402A4DD2D0}"/>
                  </a:ext>
                </a:extLst>
              </p:cNvPr>
              <p:cNvGrpSpPr/>
              <p:nvPr/>
            </p:nvGrpSpPr>
            <p:grpSpPr>
              <a:xfrm>
                <a:off x="6807166" y="4828241"/>
                <a:ext cx="817066" cy="827936"/>
                <a:chOff x="7196474" y="4511675"/>
                <a:chExt cx="817066" cy="827936"/>
              </a:xfrm>
            </p:grpSpPr>
            <p:sp>
              <p:nvSpPr>
                <p:cNvPr id="164" name="Rectangle 15">
                  <a:extLst>
                    <a:ext uri="{FF2B5EF4-FFF2-40B4-BE49-F238E27FC236}">
                      <a16:creationId xmlns:a16="http://schemas.microsoft.com/office/drawing/2014/main" xmlns="" id="{2E1CBB4C-7B2F-4F2B-9091-A936F189CAA0}"/>
                    </a:ext>
                  </a:extLst>
                </p:cNvPr>
                <p:cNvSpPr/>
                <p:nvPr/>
              </p:nvSpPr>
              <p:spPr>
                <a:xfrm>
                  <a:off x="7196474" y="4970279"/>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Anatomy</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Localization</a:t>
                  </a:r>
                  <a:endParaRPr lang="ko-KR" altLang="en-US" sz="1200" dirty="0">
                    <a:solidFill>
                      <a:schemeClr val="tx1">
                        <a:lumMod val="75000"/>
                        <a:lumOff val="25000"/>
                      </a:schemeClr>
                    </a:solidFill>
                    <a:latin typeface="SamsungOne 400" panose="020B0503030303020204" pitchFamily="34" charset="0"/>
                  </a:endParaRPr>
                </a:p>
              </p:txBody>
            </p:sp>
            <p:pic>
              <p:nvPicPr>
                <p:cNvPr id="165" name="그림 88">
                  <a:extLst>
                    <a:ext uri="{FF2B5EF4-FFF2-40B4-BE49-F238E27FC236}">
                      <a16:creationId xmlns:a16="http://schemas.microsoft.com/office/drawing/2014/main" xmlns="" id="{29B8436C-DFC6-45C8-BE20-63B71B02D9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8184" y="4511675"/>
                  <a:ext cx="513646" cy="420694"/>
                </a:xfrm>
                <a:prstGeom prst="rect">
                  <a:avLst/>
                </a:prstGeom>
              </p:spPr>
            </p:pic>
          </p:grpSp>
          <p:sp>
            <p:nvSpPr>
              <p:cNvPr id="159" name="Rectangle 15">
                <a:extLst>
                  <a:ext uri="{FF2B5EF4-FFF2-40B4-BE49-F238E27FC236}">
                    <a16:creationId xmlns:a16="http://schemas.microsoft.com/office/drawing/2014/main" xmlns="" id="{A95BDA1F-C7CE-4D88-91BF-82ACBC6CAF96}"/>
                  </a:ext>
                </a:extLst>
              </p:cNvPr>
              <p:cNvSpPr/>
              <p:nvPr/>
            </p:nvSpPr>
            <p:spPr>
              <a:xfrm>
                <a:off x="6718549" y="3398159"/>
                <a:ext cx="90568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Hemorrhages</a:t>
                </a:r>
                <a:endParaRPr lang="ko-KR" altLang="en-US" sz="1200" dirty="0">
                  <a:solidFill>
                    <a:schemeClr val="bg2">
                      <a:lumMod val="25000"/>
                    </a:schemeClr>
                  </a:solidFill>
                  <a:latin typeface="SamsungOne 400" panose="020B0503030303020204" pitchFamily="34" charset="0"/>
                </a:endParaRPr>
              </a:p>
            </p:txBody>
          </p:sp>
          <p:sp>
            <p:nvSpPr>
              <p:cNvPr id="160" name="Rectangle 15">
                <a:extLst>
                  <a:ext uri="{FF2B5EF4-FFF2-40B4-BE49-F238E27FC236}">
                    <a16:creationId xmlns:a16="http://schemas.microsoft.com/office/drawing/2014/main" xmlns="" id="{FE37FAD9-9941-410D-9918-458084E54DA7}"/>
                  </a:ext>
                </a:extLst>
              </p:cNvPr>
              <p:cNvSpPr/>
              <p:nvPr/>
            </p:nvSpPr>
            <p:spPr>
              <a:xfrm>
                <a:off x="6680882" y="3796005"/>
                <a:ext cx="112210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Microaneurysms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1" name="Rectangle 15">
                <a:extLst>
                  <a:ext uri="{FF2B5EF4-FFF2-40B4-BE49-F238E27FC236}">
                    <a16:creationId xmlns:a16="http://schemas.microsoft.com/office/drawing/2014/main" xmlns="" id="{02C75990-8A97-467E-BB14-14E72862310B}"/>
                  </a:ext>
                </a:extLst>
              </p:cNvPr>
              <p:cNvSpPr/>
              <p:nvPr/>
            </p:nvSpPr>
            <p:spPr>
              <a:xfrm>
                <a:off x="6843977" y="4184263"/>
                <a:ext cx="654826"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Exudates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2" name="Rectangle 15">
                <a:extLst>
                  <a:ext uri="{FF2B5EF4-FFF2-40B4-BE49-F238E27FC236}">
                    <a16:creationId xmlns:a16="http://schemas.microsoft.com/office/drawing/2014/main" xmlns="" id="{CFF5E821-7B05-452E-8576-AB55233131D7}"/>
                  </a:ext>
                </a:extLst>
              </p:cNvPr>
              <p:cNvSpPr/>
              <p:nvPr/>
            </p:nvSpPr>
            <p:spPr>
              <a:xfrm>
                <a:off x="6674404" y="4624914"/>
                <a:ext cx="993974"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IRMAs etc.…</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cxnSp>
            <p:nvCxnSpPr>
              <p:cNvPr id="163" name="연결선: 꺾임 9">
                <a:extLst>
                  <a:ext uri="{FF2B5EF4-FFF2-40B4-BE49-F238E27FC236}">
                    <a16:creationId xmlns:a16="http://schemas.microsoft.com/office/drawing/2014/main" xmlns="" id="{161DFC14-9E34-4D0D-9C52-A291FCBC2510}"/>
                  </a:ext>
                </a:extLst>
              </p:cNvPr>
              <p:cNvCxnSpPr>
                <a:stCxn id="157" idx="3"/>
                <a:endCxn id="165" idx="1"/>
              </p:cNvCxnSpPr>
              <p:nvPr/>
            </p:nvCxnSpPr>
            <p:spPr>
              <a:xfrm>
                <a:off x="6579382" y="4037834"/>
                <a:ext cx="379494" cy="1000754"/>
              </a:xfrm>
              <a:prstGeom prst="bentConnector3">
                <a:avLst>
                  <a:gd name="adj1" fmla="val 2954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직사각형 70">
            <a:extLst>
              <a:ext uri="{FF2B5EF4-FFF2-40B4-BE49-F238E27FC236}">
                <a16:creationId xmlns:a16="http://schemas.microsoft.com/office/drawing/2014/main" xmlns="" id="{4C065641-3666-4F94-9243-1B1A99D79ED7}"/>
              </a:ext>
            </a:extLst>
          </p:cNvPr>
          <p:cNvSpPr/>
          <p:nvPr/>
        </p:nvSpPr>
        <p:spPr>
          <a:xfrm>
            <a:off x="6050959" y="2119454"/>
            <a:ext cx="3417042" cy="2626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In April 2018, the FDA approved AI-based software that screens patients for diabetic retinopathy without needing a second opinion from a medical specialist.</a:t>
            </a:r>
          </a:p>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The software, </a:t>
            </a: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-DR, correctly identified patients with “more than mild diabetic retinopathy” 87.4% of the time and those who did not have it 89.5% of the time.</a:t>
            </a:r>
          </a:p>
          <a:p>
            <a:pPr marL="115888" indent="-115888">
              <a:spcAft>
                <a:spcPts val="1000"/>
              </a:spcAft>
              <a:buClr>
                <a:srgbClr val="A5A5A5"/>
              </a:buClr>
              <a:buSzPct val="120000"/>
              <a:buBlip>
                <a:blip r:embed="rId10"/>
              </a:buBlip>
              <a:defRPr/>
            </a:pP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 is one of the many AI-based software products approved by the FDA for clinical and commercial applications recently.</a:t>
            </a:r>
          </a:p>
        </p:txBody>
      </p:sp>
      <p:sp>
        <p:nvSpPr>
          <p:cNvPr id="72" name="직사각형 71">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070360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사각형: 둥근 모서리 32">
            <a:extLst>
              <a:ext uri="{FF2B5EF4-FFF2-40B4-BE49-F238E27FC236}">
                <a16:creationId xmlns:a16="http://schemas.microsoft.com/office/drawing/2014/main" xmlns="" id="{9F9FFF6C-7C72-4E08-8072-03F5113CBF51}"/>
              </a:ext>
            </a:extLst>
          </p:cNvPr>
          <p:cNvSpPr/>
          <p:nvPr/>
        </p:nvSpPr>
        <p:spPr>
          <a:xfrm>
            <a:off x="8455843" y="6134907"/>
            <a:ext cx="1012157" cy="21209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a16="http://schemas.microsoft.com/office/drawing/2014/main" xmlns="" id="{DBCE5943-7B88-4B51-AC18-7A44260A8DB7}"/>
              </a:ext>
            </a:extLst>
          </p:cNvPr>
          <p:cNvGrpSpPr/>
          <p:nvPr/>
        </p:nvGrpSpPr>
        <p:grpSpPr>
          <a:xfrm>
            <a:off x="449998" y="1925150"/>
            <a:ext cx="9018002" cy="4096138"/>
            <a:chOff x="558800" y="1827584"/>
            <a:chExt cx="8909200" cy="4096138"/>
          </a:xfrm>
        </p:grpSpPr>
        <p:sp>
          <p:nvSpPr>
            <p:cNvPr id="17" name="모서리가 둥근 직사각형 4">
              <a:extLst>
                <a:ext uri="{FF2B5EF4-FFF2-40B4-BE49-F238E27FC236}">
                  <a16:creationId xmlns:a16="http://schemas.microsoft.com/office/drawing/2014/main" xmlns="" id="{32D19375-38A0-4AAE-AE09-65D630EEFC1D}"/>
                </a:ext>
              </a:extLst>
            </p:cNvPr>
            <p:cNvSpPr/>
            <p:nvPr/>
          </p:nvSpPr>
          <p:spPr>
            <a:xfrm>
              <a:off x="558800" y="1827584"/>
              <a:ext cx="8909200" cy="40961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817C1141-034B-4EC5-8181-F754D35E13FE}"/>
                </a:ext>
              </a:extLst>
            </p:cNvPr>
            <p:cNvGrpSpPr/>
            <p:nvPr/>
          </p:nvGrpSpPr>
          <p:grpSpPr>
            <a:xfrm>
              <a:off x="770835" y="2070511"/>
              <a:ext cx="8632825" cy="3648419"/>
              <a:chOff x="711200" y="1652789"/>
              <a:chExt cx="8632825" cy="3648419"/>
            </a:xfrm>
          </p:grpSpPr>
          <p:sp>
            <p:nvSpPr>
              <p:cNvPr id="23" name="Rectangle 12">
                <a:extLst>
                  <a:ext uri="{FF2B5EF4-FFF2-40B4-BE49-F238E27FC236}">
                    <a16:creationId xmlns:a16="http://schemas.microsoft.com/office/drawing/2014/main" xmlns="" id="{9EC76390-218C-41B1-A12B-DD349485A79E}"/>
                  </a:ext>
                </a:extLst>
              </p:cNvPr>
              <p:cNvSpPr/>
              <p:nvPr/>
            </p:nvSpPr>
            <p:spPr>
              <a:xfrm>
                <a:off x="711200" y="3550234"/>
                <a:ext cx="2741146"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AI-based software that screens patients for diabetic retinopathy without confirmation from medical specialists</a:t>
                </a:r>
              </a:p>
            </p:txBody>
          </p:sp>
          <p:grpSp>
            <p:nvGrpSpPr>
              <p:cNvPr id="24" name="Group 1">
                <a:extLst>
                  <a:ext uri="{FF2B5EF4-FFF2-40B4-BE49-F238E27FC236}">
                    <a16:creationId xmlns:a16="http://schemas.microsoft.com/office/drawing/2014/main" xmlns="" id="{38FDE13E-DF31-4323-89AF-F4C4E163FC9F}"/>
                  </a:ext>
                </a:extLst>
              </p:cNvPr>
              <p:cNvGrpSpPr/>
              <p:nvPr/>
            </p:nvGrpSpPr>
            <p:grpSpPr>
              <a:xfrm>
                <a:off x="755336" y="1652789"/>
                <a:ext cx="8339274" cy="1691677"/>
                <a:chOff x="755336" y="4300811"/>
                <a:chExt cx="8339274" cy="1691677"/>
              </a:xfrm>
            </p:grpSpPr>
            <p:pic>
              <p:nvPicPr>
                <p:cNvPr id="26" name="Picture 4" descr="Image result for Viz lvo,png&quot;">
                  <a:extLst>
                    <a:ext uri="{FF2B5EF4-FFF2-40B4-BE49-F238E27FC236}">
                      <a16:creationId xmlns:a16="http://schemas.microsoft.com/office/drawing/2014/main" xmlns="" id="{7E70E386-D426-48F5-A7C7-02AC9C2C58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2650" y="4303383"/>
                  <a:ext cx="1615812" cy="16158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7">
                  <a:extLst>
                    <a:ext uri="{FF2B5EF4-FFF2-40B4-BE49-F238E27FC236}">
                      <a16:creationId xmlns:a16="http://schemas.microsoft.com/office/drawing/2014/main" xmlns="" id="{B39EF7BB-3345-4160-B9C0-40552BE09A28}"/>
                    </a:ext>
                  </a:extLst>
                </p:cNvPr>
                <p:cNvSpPr/>
                <p:nvPr/>
              </p:nvSpPr>
              <p:spPr>
                <a:xfrm>
                  <a:off x="3895673" y="5684711"/>
                  <a:ext cx="2111476"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Liver and Lung AI Lesion</a:t>
                  </a:r>
                  <a:endParaRPr lang="ko-KR" altLang="en-US" sz="1400" dirty="0">
                    <a:solidFill>
                      <a:prstClr val="black">
                        <a:lumMod val="85000"/>
                        <a:lumOff val="15000"/>
                      </a:prstClr>
                    </a:solidFill>
                    <a:latin typeface="SamsungOne 400" panose="020B0503030303020204" pitchFamily="34" charset="0"/>
                  </a:endParaRPr>
                </a:p>
              </p:txBody>
            </p:sp>
            <p:sp>
              <p:nvSpPr>
                <p:cNvPr id="31" name="Rectangle 28">
                  <a:extLst>
                    <a:ext uri="{FF2B5EF4-FFF2-40B4-BE49-F238E27FC236}">
                      <a16:creationId xmlns:a16="http://schemas.microsoft.com/office/drawing/2014/main" xmlns="" id="{D0BB6410-ED77-4F8C-9018-E0CDBBB859E0}"/>
                    </a:ext>
                  </a:extLst>
                </p:cNvPr>
                <p:cNvSpPr/>
                <p:nvPr/>
              </p:nvSpPr>
              <p:spPr>
                <a:xfrm>
                  <a:off x="6646503" y="5684711"/>
                  <a:ext cx="2448107"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CT-Scan Analysis for Strokes</a:t>
                  </a:r>
                  <a:endParaRPr lang="ko-KR" altLang="en-US" sz="1400" dirty="0">
                    <a:solidFill>
                      <a:prstClr val="black">
                        <a:lumMod val="85000"/>
                        <a:lumOff val="15000"/>
                      </a:prstClr>
                    </a:solidFill>
                    <a:latin typeface="SamsungOne 400" panose="020B0503030303020204" pitchFamily="34" charset="0"/>
                  </a:endParaRPr>
                </a:p>
              </p:txBody>
            </p:sp>
            <p:sp>
              <p:nvSpPr>
                <p:cNvPr id="32" name="Rectangle 29">
                  <a:extLst>
                    <a:ext uri="{FF2B5EF4-FFF2-40B4-BE49-F238E27FC236}">
                      <a16:creationId xmlns:a16="http://schemas.microsoft.com/office/drawing/2014/main" xmlns="" id="{D0347E0B-CA57-46B7-92E2-1854F3FE9393}"/>
                    </a:ext>
                  </a:extLst>
                </p:cNvPr>
                <p:cNvSpPr/>
                <p:nvPr/>
              </p:nvSpPr>
              <p:spPr>
                <a:xfrm>
                  <a:off x="1132439" y="5684711"/>
                  <a:ext cx="1848584"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Diabetic Retinopathy</a:t>
                  </a:r>
                  <a:endParaRPr lang="ko-KR" altLang="en-US" sz="1400" dirty="0"/>
                </a:p>
              </p:txBody>
            </p:sp>
            <p:pic>
              <p:nvPicPr>
                <p:cNvPr id="33" name="Picture 2" descr="Image result for arterys,png&quot;">
                  <a:extLst>
                    <a:ext uri="{FF2B5EF4-FFF2-40B4-BE49-F238E27FC236}">
                      <a16:creationId xmlns:a16="http://schemas.microsoft.com/office/drawing/2014/main" xmlns="" id="{B7F068F7-B209-4F48-8578-BAE9D4EA0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169" y="4620403"/>
                  <a:ext cx="1852487" cy="977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IDx,png&quot;">
                  <a:extLst>
                    <a:ext uri="{FF2B5EF4-FFF2-40B4-BE49-F238E27FC236}">
                      <a16:creationId xmlns:a16="http://schemas.microsoft.com/office/drawing/2014/main" xmlns="" id="{911D3FA1-5E98-4455-977F-A33B71DF2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6" y="4300811"/>
                  <a:ext cx="2597727" cy="154131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12">
                <a:extLst>
                  <a:ext uri="{FF2B5EF4-FFF2-40B4-BE49-F238E27FC236}">
                    <a16:creationId xmlns:a16="http://schemas.microsoft.com/office/drawing/2014/main" xmlns="" id="{693AB665-F089-4958-BBB4-E01CC2518A47}"/>
                  </a:ext>
                </a:extLst>
              </p:cNvPr>
              <p:cNvSpPr/>
              <p:nvPr/>
            </p:nvSpPr>
            <p:spPr>
              <a:xfrm>
                <a:off x="3652548" y="3550234"/>
                <a:ext cx="2597728"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 Ventures-backed startup</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Oncology AI suite initially focused on spotting lung and liver lesions.</a:t>
                </a:r>
              </a:p>
            </p:txBody>
          </p:sp>
          <p:sp>
            <p:nvSpPr>
              <p:cNvPr id="36" name="Rectangle 12">
                <a:extLst>
                  <a:ext uri="{FF2B5EF4-FFF2-40B4-BE49-F238E27FC236}">
                    <a16:creationId xmlns:a16="http://schemas.microsoft.com/office/drawing/2014/main" xmlns="" id="{298A1DA2-D6E8-4327-9F4A-AC12B2315C3C}"/>
                  </a:ext>
                </a:extLst>
              </p:cNvPr>
              <p:cNvSpPr/>
              <p:nvPr/>
            </p:nvSpPr>
            <p:spPr>
              <a:xfrm>
                <a:off x="6746297" y="3550234"/>
                <a:ext cx="2597728"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Analyze CT scans and notify healthcare providers of potential strokes in patients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$21M Series A round from Google Ventures and Kleiner Perkins Caufield &amp; Byers</a:t>
                </a:r>
              </a:p>
            </p:txBody>
          </p:sp>
        </p:grpSp>
      </p:grpSp>
      <p:sp>
        <p:nvSpPr>
          <p:cNvPr id="25" name="직사각형 24">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476549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Medical Imaging &amp; Diagnostics</a:t>
              </a: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4" name="사각형: 둥근 모서리 32">
            <a:extLst>
              <a:ext uri="{FF2B5EF4-FFF2-40B4-BE49-F238E27FC236}">
                <a16:creationId xmlns:a16="http://schemas.microsoft.com/office/drawing/2014/main" xmlns="" id="{9F9FFF6C-7C72-4E08-8072-03F5113CBF51}"/>
              </a:ext>
            </a:extLst>
          </p:cNvPr>
          <p:cNvSpPr/>
          <p:nvPr/>
        </p:nvSpPr>
        <p:spPr>
          <a:xfrm>
            <a:off x="7902878" y="6155796"/>
            <a:ext cx="1546486" cy="19382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Samsung, Project BOM</a:t>
            </a:r>
          </a:p>
        </p:txBody>
      </p:sp>
      <p:grpSp>
        <p:nvGrpSpPr>
          <p:cNvPr id="2" name="그룹 1">
            <a:extLst>
              <a:ext uri="{FF2B5EF4-FFF2-40B4-BE49-F238E27FC236}">
                <a16:creationId xmlns:a16="http://schemas.microsoft.com/office/drawing/2014/main" xmlns="" id="{992103BA-2463-4A4F-B624-E5FD7659550A}"/>
              </a:ext>
            </a:extLst>
          </p:cNvPr>
          <p:cNvGrpSpPr/>
          <p:nvPr/>
        </p:nvGrpSpPr>
        <p:grpSpPr>
          <a:xfrm>
            <a:off x="561986" y="3517564"/>
            <a:ext cx="8781914" cy="2104939"/>
            <a:chOff x="712182" y="2924944"/>
            <a:chExt cx="8631843" cy="2104939"/>
          </a:xfrm>
        </p:grpSpPr>
        <p:sp>
          <p:nvSpPr>
            <p:cNvPr id="23" name="모서리가 둥근 직사각형 4">
              <a:extLst>
                <a:ext uri="{FF2B5EF4-FFF2-40B4-BE49-F238E27FC236}">
                  <a16:creationId xmlns:a16="http://schemas.microsoft.com/office/drawing/2014/main" xmlns="" id="{44D1AC91-3A38-4E36-9440-26CCDA5D60AE}"/>
                </a:ext>
              </a:extLst>
            </p:cNvPr>
            <p:cNvSpPr/>
            <p:nvPr/>
          </p:nvSpPr>
          <p:spPr>
            <a:xfrm>
              <a:off x="712182" y="2924944"/>
              <a:ext cx="8631843" cy="21049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9" name="Picture 35" descr="A picture containing dryer, appliance&#10;&#10;Description automatically generated">
              <a:extLst>
                <a:ext uri="{FF2B5EF4-FFF2-40B4-BE49-F238E27FC236}">
                  <a16:creationId xmlns:a16="http://schemas.microsoft.com/office/drawing/2014/main" xmlns="" id="{DC000702-60F3-4C85-8CEC-19A35F9755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9" r="1383" b="1816"/>
            <a:stretch/>
          </p:blipFill>
          <p:spPr>
            <a:xfrm>
              <a:off x="832231" y="3071480"/>
              <a:ext cx="2948491" cy="1685505"/>
            </a:xfrm>
            <a:prstGeom prst="rect">
              <a:avLst/>
            </a:prstGeom>
          </p:spPr>
        </p:pic>
        <p:grpSp>
          <p:nvGrpSpPr>
            <p:cNvPr id="40" name="그룹 39">
              <a:extLst>
                <a:ext uri="{FF2B5EF4-FFF2-40B4-BE49-F238E27FC236}">
                  <a16:creationId xmlns:a16="http://schemas.microsoft.com/office/drawing/2014/main" xmlns="" id="{CADDEF13-18EF-4CED-B856-981001A230FD}"/>
                </a:ext>
              </a:extLst>
            </p:cNvPr>
            <p:cNvGrpSpPr/>
            <p:nvPr/>
          </p:nvGrpSpPr>
          <p:grpSpPr>
            <a:xfrm>
              <a:off x="3764233" y="3071479"/>
              <a:ext cx="5426409" cy="1757513"/>
              <a:chOff x="3764233" y="3071479"/>
              <a:chExt cx="5426409" cy="1757513"/>
            </a:xfrm>
          </p:grpSpPr>
          <p:grpSp>
            <p:nvGrpSpPr>
              <p:cNvPr id="41" name="Group 3">
                <a:extLst>
                  <a:ext uri="{FF2B5EF4-FFF2-40B4-BE49-F238E27FC236}">
                    <a16:creationId xmlns:a16="http://schemas.microsoft.com/office/drawing/2014/main" xmlns="" id="{678AD3F2-F014-4716-9149-BF80AD410EF5}"/>
                  </a:ext>
                </a:extLst>
              </p:cNvPr>
              <p:cNvGrpSpPr/>
              <p:nvPr/>
            </p:nvGrpSpPr>
            <p:grpSpPr>
              <a:xfrm>
                <a:off x="3764233" y="3071479"/>
                <a:ext cx="5426409" cy="1757513"/>
                <a:chOff x="3713845" y="3843834"/>
                <a:chExt cx="5443254" cy="1685417"/>
              </a:xfrm>
            </p:grpSpPr>
            <p:pic>
              <p:nvPicPr>
                <p:cNvPr id="47" name="그림 1">
                  <a:extLst>
                    <a:ext uri="{FF2B5EF4-FFF2-40B4-BE49-F238E27FC236}">
                      <a16:creationId xmlns:a16="http://schemas.microsoft.com/office/drawing/2014/main" xmlns="" id="{96C7B954-40B0-446A-BEC5-BD9A6290F5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6569" r="30146" b="76532"/>
                <a:stretch/>
              </p:blipFill>
              <p:spPr>
                <a:xfrm>
                  <a:off x="3713845" y="3843834"/>
                  <a:ext cx="1780249" cy="815559"/>
                </a:xfrm>
                <a:prstGeom prst="rect">
                  <a:avLst/>
                </a:prstGeom>
              </p:spPr>
            </p:pic>
            <p:pic>
              <p:nvPicPr>
                <p:cNvPr id="48" name="그림 1">
                  <a:extLst>
                    <a:ext uri="{FF2B5EF4-FFF2-40B4-BE49-F238E27FC236}">
                      <a16:creationId xmlns:a16="http://schemas.microsoft.com/office/drawing/2014/main" xmlns="" id="{BB8ECCB6-DB06-4249-A6FD-844A2B53C0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22385" r="30146" b="60716"/>
                <a:stretch/>
              </p:blipFill>
              <p:spPr>
                <a:xfrm>
                  <a:off x="5545347" y="3843834"/>
                  <a:ext cx="1780249" cy="815559"/>
                </a:xfrm>
                <a:prstGeom prst="rect">
                  <a:avLst/>
                </a:prstGeom>
              </p:spPr>
            </p:pic>
            <p:pic>
              <p:nvPicPr>
                <p:cNvPr id="49" name="그림 1">
                  <a:extLst>
                    <a:ext uri="{FF2B5EF4-FFF2-40B4-BE49-F238E27FC236}">
                      <a16:creationId xmlns:a16="http://schemas.microsoft.com/office/drawing/2014/main" xmlns="" id="{A7BB366B-40DF-4D06-9F9C-8CB84978FD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39283" r="30146" b="43818"/>
                <a:stretch/>
              </p:blipFill>
              <p:spPr>
                <a:xfrm>
                  <a:off x="7376850" y="3843834"/>
                  <a:ext cx="1780249" cy="815559"/>
                </a:xfrm>
                <a:prstGeom prst="rect">
                  <a:avLst/>
                </a:prstGeom>
              </p:spPr>
            </p:pic>
            <p:pic>
              <p:nvPicPr>
                <p:cNvPr id="50" name="그림 1">
                  <a:extLst>
                    <a:ext uri="{FF2B5EF4-FFF2-40B4-BE49-F238E27FC236}">
                      <a16:creationId xmlns:a16="http://schemas.microsoft.com/office/drawing/2014/main" xmlns="" id="{8076FC47-CDE0-4867-B7AF-8EEA979050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56182" r="30146" b="26919"/>
                <a:stretch/>
              </p:blipFill>
              <p:spPr>
                <a:xfrm>
                  <a:off x="3713845" y="4713692"/>
                  <a:ext cx="1780249" cy="815559"/>
                </a:xfrm>
                <a:prstGeom prst="rect">
                  <a:avLst/>
                </a:prstGeom>
              </p:spPr>
            </p:pic>
            <p:pic>
              <p:nvPicPr>
                <p:cNvPr id="51" name="그림 1">
                  <a:extLst>
                    <a:ext uri="{FF2B5EF4-FFF2-40B4-BE49-F238E27FC236}">
                      <a16:creationId xmlns:a16="http://schemas.microsoft.com/office/drawing/2014/main" xmlns="" id="{AB2A3FC7-A087-4D90-A99A-704D1BCABE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73081" r="30146" b="10020"/>
                <a:stretch/>
              </p:blipFill>
              <p:spPr>
                <a:xfrm>
                  <a:off x="5545347" y="4713692"/>
                  <a:ext cx="1780249" cy="815559"/>
                </a:xfrm>
                <a:prstGeom prst="rect">
                  <a:avLst/>
                </a:prstGeom>
              </p:spPr>
            </p:pic>
          </p:grpSp>
          <p:sp>
            <p:nvSpPr>
              <p:cNvPr id="42" name="TextBox 41">
                <a:extLst>
                  <a:ext uri="{FF2B5EF4-FFF2-40B4-BE49-F238E27FC236}">
                    <a16:creationId xmlns:a16="http://schemas.microsoft.com/office/drawing/2014/main" xmlns="" id="{F2139CFF-CF75-4C8B-A0DA-1DD2BA931B4D}"/>
                  </a:ext>
                </a:extLst>
              </p:cNvPr>
              <p:cNvSpPr txBox="1"/>
              <p:nvPr/>
            </p:nvSpPr>
            <p:spPr>
              <a:xfrm>
                <a:off x="4589013" y="3298009"/>
                <a:ext cx="877163"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Diabetic</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Retinopathy</a:t>
                </a:r>
                <a:endParaRPr lang="ko-KR" altLang="en-US" sz="1000" dirty="0">
                  <a:solidFill>
                    <a:schemeClr val="bg1"/>
                  </a:solidFill>
                  <a:latin typeface="SamsungOne 400" panose="020B0503030303020204" pitchFamily="34" charset="0"/>
                </a:endParaRPr>
              </a:p>
            </p:txBody>
          </p:sp>
          <p:sp>
            <p:nvSpPr>
              <p:cNvPr id="43" name="TextBox 42">
                <a:extLst>
                  <a:ext uri="{FF2B5EF4-FFF2-40B4-BE49-F238E27FC236}">
                    <a16:creationId xmlns:a16="http://schemas.microsoft.com/office/drawing/2014/main" xmlns="" id="{AF982AAD-CCDC-4F83-9F92-46713B98D3B1}"/>
                  </a:ext>
                </a:extLst>
              </p:cNvPr>
              <p:cNvSpPr txBox="1"/>
              <p:nvPr/>
            </p:nvSpPr>
            <p:spPr>
              <a:xfrm>
                <a:off x="4589013" y="4280658"/>
                <a:ext cx="748923"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Glaucoma</a:t>
                </a:r>
                <a:endParaRPr lang="ko-KR" altLang="en-US" sz="1000" dirty="0">
                  <a:solidFill>
                    <a:schemeClr val="bg1"/>
                  </a:solidFill>
                  <a:latin typeface="SamsungOne 400" panose="020B0503030303020204" pitchFamily="34" charset="0"/>
                </a:endParaRPr>
              </a:p>
            </p:txBody>
          </p:sp>
          <p:sp>
            <p:nvSpPr>
              <p:cNvPr id="44" name="TextBox 43">
                <a:extLst>
                  <a:ext uri="{FF2B5EF4-FFF2-40B4-BE49-F238E27FC236}">
                    <a16:creationId xmlns:a16="http://schemas.microsoft.com/office/drawing/2014/main" xmlns="" id="{9841E8C4-9E64-4ABE-948D-44D175CEFE2F}"/>
                  </a:ext>
                </a:extLst>
              </p:cNvPr>
              <p:cNvSpPr txBox="1"/>
              <p:nvPr/>
            </p:nvSpPr>
            <p:spPr>
              <a:xfrm>
                <a:off x="6501592" y="4280658"/>
                <a:ext cx="662361"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Cataract</a:t>
                </a:r>
                <a:endParaRPr lang="ko-KR" altLang="en-US" sz="1000" dirty="0">
                  <a:solidFill>
                    <a:schemeClr val="bg1"/>
                  </a:solidFill>
                  <a:latin typeface="SamsungOne 400" panose="020B0503030303020204" pitchFamily="34" charset="0"/>
                </a:endParaRPr>
              </a:p>
            </p:txBody>
          </p:sp>
          <p:sp>
            <p:nvSpPr>
              <p:cNvPr id="45" name="TextBox 44">
                <a:extLst>
                  <a:ext uri="{FF2B5EF4-FFF2-40B4-BE49-F238E27FC236}">
                    <a16:creationId xmlns:a16="http://schemas.microsoft.com/office/drawing/2014/main" xmlns="" id="{665D95ED-DCC6-468F-8FE9-9361C9F40027}"/>
                  </a:ext>
                </a:extLst>
              </p:cNvPr>
              <p:cNvSpPr txBox="1"/>
              <p:nvPr/>
            </p:nvSpPr>
            <p:spPr>
              <a:xfrm>
                <a:off x="6501592" y="3302677"/>
                <a:ext cx="728084"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Cornea</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Disorders</a:t>
                </a:r>
                <a:endParaRPr lang="ko-KR" altLang="en-US" sz="1000" dirty="0">
                  <a:solidFill>
                    <a:schemeClr val="bg1"/>
                  </a:solidFill>
                  <a:latin typeface="SamsungOne 400" panose="020B0503030303020204" pitchFamily="34" charset="0"/>
                </a:endParaRPr>
              </a:p>
            </p:txBody>
          </p:sp>
          <p:sp>
            <p:nvSpPr>
              <p:cNvPr id="46" name="TextBox 45">
                <a:extLst>
                  <a:ext uri="{FF2B5EF4-FFF2-40B4-BE49-F238E27FC236}">
                    <a16:creationId xmlns:a16="http://schemas.microsoft.com/office/drawing/2014/main" xmlns="" id="{8C403F0B-E978-4AE8-803E-7B11B923FB1B}"/>
                  </a:ext>
                </a:extLst>
              </p:cNvPr>
              <p:cNvSpPr txBox="1"/>
              <p:nvPr/>
            </p:nvSpPr>
            <p:spPr>
              <a:xfrm>
                <a:off x="8274458" y="3373591"/>
                <a:ext cx="538930"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ARMD</a:t>
                </a:r>
                <a:endParaRPr lang="ko-KR" altLang="en-US" sz="1000" dirty="0">
                  <a:solidFill>
                    <a:schemeClr val="bg1"/>
                  </a:solidFill>
                  <a:latin typeface="SamsungOne 400" panose="020B0503030303020204" pitchFamily="34" charset="0"/>
                </a:endParaRPr>
              </a:p>
            </p:txBody>
          </p:sp>
        </p:grpSp>
      </p:grpSp>
      <p:sp>
        <p:nvSpPr>
          <p:cNvPr id="26" name="직사각형 25">
            <a:extLst>
              <a:ext uri="{FF2B5EF4-FFF2-40B4-BE49-F238E27FC236}">
                <a16:creationId xmlns:a16="http://schemas.microsoft.com/office/drawing/2014/main" xmlns="" id="{4C065641-3666-4F94-9243-1B1A99D79ED7}"/>
              </a:ext>
            </a:extLst>
          </p:cNvPr>
          <p:cNvSpPr/>
          <p:nvPr/>
        </p:nvSpPr>
        <p:spPr>
          <a:xfrm>
            <a:off x="558924" y="2241148"/>
            <a:ext cx="8896060"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Developed a portable diagnostic device and diagnosis support algorithm based on image processing for underserved people in Vietnam.</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40,000 images are being accumulated per month.</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Detect anomalies from eye images based on Machine learning and classify the image for triage.</a:t>
            </a:r>
          </a:p>
        </p:txBody>
      </p:sp>
      <p:sp>
        <p:nvSpPr>
          <p:cNvPr id="27" name="직사각형 26">
            <a:extLst>
              <a:ext uri="{FF2B5EF4-FFF2-40B4-BE49-F238E27FC236}">
                <a16:creationId xmlns:a16="http://schemas.microsoft.com/office/drawing/2014/main" xmlns="" id="{DB896CD5-A0B0-4F39-9F23-22CE6C96BB3D}"/>
              </a:ext>
            </a:extLst>
          </p:cNvPr>
          <p:cNvSpPr/>
          <p:nvPr/>
        </p:nvSpPr>
        <p:spPr>
          <a:xfrm>
            <a:off x="449998" y="1375101"/>
            <a:ext cx="900498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Portable Ophthalmoscope Based on AI</a:t>
            </a:r>
            <a:b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b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(Project Powered by Samsung)</a:t>
            </a:r>
          </a:p>
        </p:txBody>
      </p:sp>
    </p:spTree>
    <p:custDataLst>
      <p:tags r:id="rId1"/>
    </p:custDataLst>
    <p:extLst>
      <p:ext uri="{BB962C8B-B14F-4D97-AF65-F5344CB8AC3E}">
        <p14:creationId xmlns:p14="http://schemas.microsoft.com/office/powerpoint/2010/main" val="30732908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E1ED3DE3-45F1-44B6-96DD-04CFFC4EF2E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245382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6" name="그룹 25">
            <a:extLst>
              <a:ext uri="{FF2B5EF4-FFF2-40B4-BE49-F238E27FC236}">
                <a16:creationId xmlns:a16="http://schemas.microsoft.com/office/drawing/2014/main" xmlns="" id="{6CE94C87-C50E-4C68-BD2E-2BC900B8E87A}"/>
              </a:ext>
            </a:extLst>
          </p:cNvPr>
          <p:cNvGrpSpPr/>
          <p:nvPr/>
        </p:nvGrpSpPr>
        <p:grpSpPr>
          <a:xfrm>
            <a:off x="1082622" y="2276872"/>
            <a:ext cx="7519981" cy="3593248"/>
            <a:chOff x="1149608" y="1268413"/>
            <a:chExt cx="7519981" cy="3593248"/>
          </a:xfrm>
        </p:grpSpPr>
        <p:sp>
          <p:nvSpPr>
            <p:cNvPr id="30" name="직사각형 29"/>
            <p:cNvSpPr/>
            <p:nvPr/>
          </p:nvSpPr>
          <p:spPr>
            <a:xfrm>
              <a:off x="1319330" y="2212367"/>
              <a:ext cx="3716220" cy="22607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grpSp>
          <p:nvGrpSpPr>
            <p:cNvPr id="31" name="그룹 30"/>
            <p:cNvGrpSpPr/>
            <p:nvPr/>
          </p:nvGrpSpPr>
          <p:grpSpPr>
            <a:xfrm>
              <a:off x="3183791" y="1637745"/>
              <a:ext cx="3743366" cy="759492"/>
              <a:chOff x="3183791" y="2879778"/>
              <a:chExt cx="3743366" cy="759492"/>
            </a:xfrm>
          </p:grpSpPr>
          <p:cxnSp>
            <p:nvCxnSpPr>
              <p:cNvPr id="58" name="직선 연결선 57"/>
              <p:cNvCxnSpPr/>
              <p:nvPr/>
            </p:nvCxnSpPr>
            <p:spPr>
              <a:xfrm flipV="1">
                <a:off x="3183791"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3183791" y="3103898"/>
                <a:ext cx="3743366" cy="0"/>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V="1">
                <a:off x="6927157"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5055474" y="2879778"/>
                <a:ext cx="0" cy="22412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2" name="Rectangle 15">
              <a:extLst>
                <a:ext uri="{FF2B5EF4-FFF2-40B4-BE49-F238E27FC236}">
                  <a16:creationId xmlns:a16="http://schemas.microsoft.com/office/drawing/2014/main" xmlns="" id="{40261EB7-22DC-4A2D-8A29-AA181CBFDA6E}"/>
                </a:ext>
              </a:extLst>
            </p:cNvPr>
            <p:cNvSpPr/>
            <p:nvPr/>
          </p:nvSpPr>
          <p:spPr>
            <a:xfrm>
              <a:off x="3183791" y="1268413"/>
              <a:ext cx="3743366" cy="369332"/>
            </a:xfrm>
            <a:prstGeom prst="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1429A0"/>
                  </a:solidFill>
                  <a:latin typeface="SamsungOne 400" panose="020B0503030303020204" pitchFamily="34" charset="0"/>
                  <a:ea typeface="SamsungOne 400" panose="020B0503030303020204" pitchFamily="34" charset="0"/>
                </a:rPr>
                <a:t>Artificial Intelligence</a:t>
              </a:r>
              <a:endParaRPr lang="ko-KR" altLang="en-US" b="1" dirty="0">
                <a:solidFill>
                  <a:srgbClr val="1429A0"/>
                </a:solidFill>
                <a:latin typeface="SamsungOne 400" panose="020B0503030303020204" pitchFamily="34" charset="0"/>
                <a:ea typeface="SamsungOne 400" panose="020B0503030303020204" pitchFamily="34" charset="0"/>
              </a:endParaRPr>
            </a:p>
          </p:txBody>
        </p:sp>
        <p:sp>
          <p:nvSpPr>
            <p:cNvPr id="49" name="Rectangle 15">
              <a:extLst>
                <a:ext uri="{FF2B5EF4-FFF2-40B4-BE49-F238E27FC236}">
                  <a16:creationId xmlns:a16="http://schemas.microsoft.com/office/drawing/2014/main" xmlns="" id="{40261EB7-22DC-4A2D-8A29-AA181CBFDA6E}"/>
                </a:ext>
              </a:extLst>
            </p:cNvPr>
            <p:cNvSpPr/>
            <p:nvPr/>
          </p:nvSpPr>
          <p:spPr>
            <a:xfrm>
              <a:off x="1441391" y="2376432"/>
              <a:ext cx="3484800" cy="246221"/>
            </a:xfrm>
            <a:prstGeom prst="rect">
              <a:avLst/>
            </a:prstGeom>
            <a:solidFill>
              <a:schemeClr val="accent4">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Narrow Intelligence (ANI)</a:t>
              </a:r>
            </a:p>
          </p:txBody>
        </p:sp>
        <p:sp>
          <p:nvSpPr>
            <p:cNvPr id="50" name="Rectangle 15">
              <a:extLst>
                <a:ext uri="{FF2B5EF4-FFF2-40B4-BE49-F238E27FC236}">
                  <a16:creationId xmlns:a16="http://schemas.microsoft.com/office/drawing/2014/main" xmlns="" id="{40261EB7-22DC-4A2D-8A29-AA181CBFDA6E}"/>
                </a:ext>
              </a:extLst>
            </p:cNvPr>
            <p:cNvSpPr/>
            <p:nvPr/>
          </p:nvSpPr>
          <p:spPr>
            <a:xfrm>
              <a:off x="1441391" y="2714797"/>
              <a:ext cx="3484800" cy="600164"/>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Weak AI</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particular functions of humans</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smart speaker, self-driving car)</a:t>
              </a:r>
            </a:p>
          </p:txBody>
        </p:sp>
        <p:sp>
          <p:nvSpPr>
            <p:cNvPr id="51" name="Rectangle 21">
              <a:extLst>
                <a:ext uri="{FF2B5EF4-FFF2-40B4-BE49-F238E27FC236}">
                  <a16:creationId xmlns:a16="http://schemas.microsoft.com/office/drawing/2014/main" xmlns="" id="{680AB7F7-55D1-4984-BBF0-BBF1FBC44178}"/>
                </a:ext>
              </a:extLst>
            </p:cNvPr>
            <p:cNvSpPr/>
            <p:nvPr/>
          </p:nvSpPr>
          <p:spPr bwMode="auto">
            <a:xfrm>
              <a:off x="1441360" y="3441871"/>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A</a:t>
              </a:r>
              <a:r>
                <a:rPr kumimoji="0" lang="en-US" altLang="ko-KR" sz="1300" b="0" i="0" u="none" strike="noStrike" kern="0" cap="none" spc="0" normalizeH="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type of</a:t>
              </a: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artificial intelligence </a:t>
              </a:r>
              <a:r>
                <a:rPr lang="en-US" altLang="ko-KR" sz="1300" kern="0" noProof="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that</a:t>
              </a: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 covers specific functionality humans can do</a:t>
              </a:r>
            </a:p>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Majority of recent technological advancement has occurred in this area</a:t>
              </a:r>
              <a:endParaRPr kumimoji="0" lang="ko-KR" altLang="en-US" sz="1300" b="0" i="0" u="none" strike="noStrike" kern="0" cap="none" spc="0" normalizeH="0" baseline="0" noProof="0" dirty="0">
                <a:ln>
                  <a:noFill/>
                </a:ln>
                <a:solidFill>
                  <a:srgbClr val="000000"/>
                </a:solidFill>
                <a:effectLst/>
                <a:uLnTx/>
                <a:uFillTx/>
                <a:latin typeface="SamsungOne 400" panose="020B0503030303020204" pitchFamily="34" charset="0"/>
                <a:ea typeface="SamsungOneUI 400" panose="00000500000000000000" pitchFamily="2" charset="-127"/>
                <a:cs typeface="Arial" panose="020B0604020202020204" pitchFamily="34" charset="0"/>
              </a:endParaRPr>
            </a:p>
          </p:txBody>
        </p:sp>
        <p:cxnSp>
          <p:nvCxnSpPr>
            <p:cNvPr id="52" name="직선 연결선 51"/>
            <p:cNvCxnSpPr/>
            <p:nvPr/>
          </p:nvCxnSpPr>
          <p:spPr>
            <a:xfrm>
              <a:off x="1441376"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Rectangle 15">
              <a:extLst>
                <a:ext uri="{FF2B5EF4-FFF2-40B4-BE49-F238E27FC236}">
                  <a16:creationId xmlns:a16="http://schemas.microsoft.com/office/drawing/2014/main" xmlns="" id="{40261EB7-22DC-4A2D-8A29-AA181CBFDA6E}"/>
                </a:ext>
              </a:extLst>
            </p:cNvPr>
            <p:cNvSpPr/>
            <p:nvPr/>
          </p:nvSpPr>
          <p:spPr>
            <a:xfrm>
              <a:off x="5184757" y="2376432"/>
              <a:ext cx="3484800" cy="246221"/>
            </a:xfrm>
            <a:prstGeom prst="rect">
              <a:avLst/>
            </a:prstGeom>
            <a:solidFill>
              <a:schemeClr val="accent1">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General Intelligence (AGI)</a:t>
              </a:r>
              <a:endParaRPr lang="ko-KR" altLang="en-US" sz="1600" dirty="0">
                <a:solidFill>
                  <a:srgbClr val="193EB0"/>
                </a:solidFill>
                <a:latin typeface="SamsungOne 400" pitchFamily="34" charset="0"/>
              </a:endParaRPr>
            </a:p>
          </p:txBody>
        </p:sp>
        <p:sp>
          <p:nvSpPr>
            <p:cNvPr id="54" name="Rectangle 15">
              <a:extLst>
                <a:ext uri="{FF2B5EF4-FFF2-40B4-BE49-F238E27FC236}">
                  <a16:creationId xmlns:a16="http://schemas.microsoft.com/office/drawing/2014/main" xmlns="" id="{40261EB7-22DC-4A2D-8A29-AA181CBFDA6E}"/>
                </a:ext>
              </a:extLst>
            </p:cNvPr>
            <p:cNvSpPr/>
            <p:nvPr/>
          </p:nvSpPr>
          <p:spPr>
            <a:xfrm>
              <a:off x="5184757" y="2714797"/>
              <a:ext cx="3484800" cy="400110"/>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Strong AI</a:t>
              </a:r>
              <a:endParaRPr lang="ko-KR" altLang="en-US" sz="1300" dirty="0">
                <a:solidFill>
                  <a:schemeClr val="tx1">
                    <a:lumMod val="85000"/>
                    <a:lumOff val="15000"/>
                  </a:schemeClr>
                </a:solidFill>
                <a:latin typeface="SamsungOne 400" panose="020B0503030303020204" pitchFamily="34" charset="0"/>
              </a:endParaRP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anything humans can do</a:t>
              </a:r>
            </a:p>
          </p:txBody>
        </p:sp>
        <p:sp>
          <p:nvSpPr>
            <p:cNvPr id="55" name="Rectangle 21">
              <a:extLst>
                <a:ext uri="{FF2B5EF4-FFF2-40B4-BE49-F238E27FC236}">
                  <a16:creationId xmlns:a16="http://schemas.microsoft.com/office/drawing/2014/main" xmlns="" id="{680AB7F7-55D1-4984-BBF0-BBF1FBC44178}"/>
                </a:ext>
              </a:extLst>
            </p:cNvPr>
            <p:cNvSpPr/>
            <p:nvPr/>
          </p:nvSpPr>
          <p:spPr bwMode="auto">
            <a:xfrm>
              <a:off x="5184726" y="3441870"/>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A type of artificial intelligence that can perform all the activities humans can do</a:t>
              </a:r>
            </a:p>
            <a:p>
              <a:pPr marL="171450" lvl="0" indent="-171450" defTabSz="914400" fontAlgn="base">
                <a:spcBef>
                  <a:spcPct val="50000"/>
                </a:spcBef>
                <a:spcAft>
                  <a:spcPct val="0"/>
                </a:spcAft>
                <a:buFont typeface="Arial" panose="020B0604020202020204" pitchFamily="34" charset="0"/>
                <a:buChar char="•"/>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Technological advancement in AGI is relatively slower than that in ANI</a:t>
              </a:r>
            </a:p>
          </p:txBody>
        </p:sp>
        <p:cxnSp>
          <p:nvCxnSpPr>
            <p:cNvPr id="56" name="직선 연결선 55"/>
            <p:cNvCxnSpPr/>
            <p:nvPr/>
          </p:nvCxnSpPr>
          <p:spPr>
            <a:xfrm>
              <a:off x="5184742"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992A2111-503D-4E5D-B0CB-FE86628BBA74}"/>
                </a:ext>
              </a:extLst>
            </p:cNvPr>
            <p:cNvSpPr txBox="1"/>
            <p:nvPr/>
          </p:nvSpPr>
          <p:spPr>
            <a:xfrm>
              <a:off x="1149608" y="4553884"/>
              <a:ext cx="4068365" cy="307777"/>
            </a:xfrm>
            <a:prstGeom prst="rect">
              <a:avLst/>
            </a:prstGeom>
            <a:noFill/>
          </p:spPr>
          <p:txBody>
            <a:bodyPr wrap="square" rtlCol="0">
              <a:spAutoFit/>
            </a:bodyPr>
            <a:lstStyle/>
            <a:p>
              <a:pPr algn="ctr"/>
              <a:r>
                <a:rPr lang="en-US" altLang="ko-KR" sz="1400" b="1" dirty="0">
                  <a:solidFill>
                    <a:srgbClr val="193EB0"/>
                  </a:solidFill>
                  <a:latin typeface="SamsungOne 400" panose="020B0503030303020204" pitchFamily="34" charset="0"/>
                  <a:ea typeface="SamsungOne 400" panose="020B0503030303020204" pitchFamily="34" charset="0"/>
                </a:rPr>
                <a:t>Main focus of this lecture and the entire course</a:t>
              </a:r>
              <a:endParaRPr lang="ko-KR" altLang="en-US" sz="1400" b="1"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Types of Artificial Intelligence</a:t>
            </a:r>
          </a:p>
        </p:txBody>
      </p:sp>
    </p:spTree>
    <p:custDataLst>
      <p:tags r:id="rId1"/>
    </p:custDataLst>
    <p:extLst>
      <p:ext uri="{BB962C8B-B14F-4D97-AF65-F5344CB8AC3E}">
        <p14:creationId xmlns:p14="http://schemas.microsoft.com/office/powerpoint/2010/main" val="2769978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Autonomous Vehicle</a:t>
            </a:r>
          </a:p>
        </p:txBody>
      </p:sp>
      <p:grpSp>
        <p:nvGrpSpPr>
          <p:cNvPr id="80" name="그룹 7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1" name="직사각형 8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82" name="직사각형 8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83" name="Rectangle 25">
            <a:extLst>
              <a:ext uri="{FF2B5EF4-FFF2-40B4-BE49-F238E27FC236}">
                <a16:creationId xmlns:a16="http://schemas.microsoft.com/office/drawing/2014/main" xmlns="" id="{D2BDE89B-7599-4DF4-BF9F-A06553ED7F9C}"/>
              </a:ext>
            </a:extLst>
          </p:cNvPr>
          <p:cNvSpPr/>
          <p:nvPr/>
        </p:nvSpPr>
        <p:spPr>
          <a:xfrm>
            <a:off x="352642" y="6111931"/>
            <a:ext cx="8737972" cy="276999"/>
          </a:xfrm>
          <a:prstGeom prst="rect">
            <a:avLst/>
          </a:prstGeom>
        </p:spPr>
        <p:txBody>
          <a:bodyPr wrap="square" anchor="b" anchorCtr="0">
            <a:spAutoFit/>
          </a:bodyPr>
          <a:lstStyle/>
          <a:p>
            <a:r>
              <a:rPr lang="en-US" altLang="ko-KR" sz="1200" dirty="0">
                <a:latin typeface="SamsungOne 400" panose="020B0503030303020204" pitchFamily="34" charset="0"/>
                <a:ea typeface="SamsungOne 400" panose="020B0503030303020204" pitchFamily="34" charset="0"/>
              </a:rPr>
              <a:t>Note: 1) ADAS : Advanced Driver Assistance Systems</a:t>
            </a:r>
          </a:p>
        </p:txBody>
      </p:sp>
      <p:sp>
        <p:nvSpPr>
          <p:cNvPr id="125" name="사각형: 둥근 모서리 32">
            <a:extLst>
              <a:ext uri="{FF2B5EF4-FFF2-40B4-BE49-F238E27FC236}">
                <a16:creationId xmlns:a16="http://schemas.microsoft.com/office/drawing/2014/main" xmlns="" id="{9F9FFF6C-7C72-4E08-8072-03F5113CBF51}"/>
              </a:ext>
            </a:extLst>
          </p:cNvPr>
          <p:cNvSpPr/>
          <p:nvPr/>
        </p:nvSpPr>
        <p:spPr>
          <a:xfrm>
            <a:off x="6634652" y="6162675"/>
            <a:ext cx="2820332" cy="19803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IEEE Spectrum, SAE International, Evercore ISI</a:t>
            </a:r>
          </a:p>
        </p:txBody>
      </p:sp>
      <p:sp>
        <p:nvSpPr>
          <p:cNvPr id="52" name="직사각형 51">
            <a:extLst>
              <a:ext uri="{FF2B5EF4-FFF2-40B4-BE49-F238E27FC236}">
                <a16:creationId xmlns:a16="http://schemas.microsoft.com/office/drawing/2014/main" xmlns="" id="{DCBDE143-801A-42C5-805A-6B938E744CD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Level of Automation</a:t>
            </a:r>
          </a:p>
        </p:txBody>
      </p:sp>
      <p:grpSp>
        <p:nvGrpSpPr>
          <p:cNvPr id="2" name="그룹 1">
            <a:extLst>
              <a:ext uri="{FF2B5EF4-FFF2-40B4-BE49-F238E27FC236}">
                <a16:creationId xmlns:a16="http://schemas.microsoft.com/office/drawing/2014/main" xmlns="" id="{AEFC38DF-1402-4086-9719-74EE2BF718AA}"/>
              </a:ext>
            </a:extLst>
          </p:cNvPr>
          <p:cNvGrpSpPr/>
          <p:nvPr/>
        </p:nvGrpSpPr>
        <p:grpSpPr>
          <a:xfrm>
            <a:off x="989841" y="2091493"/>
            <a:ext cx="8166859" cy="3986228"/>
            <a:chOff x="989841" y="2091493"/>
            <a:chExt cx="8166859" cy="3986228"/>
          </a:xfrm>
        </p:grpSpPr>
        <p:sp>
          <p:nvSpPr>
            <p:cNvPr id="85" name="Rectangle 66">
              <a:extLst>
                <a:ext uri="{FF2B5EF4-FFF2-40B4-BE49-F238E27FC236}">
                  <a16:creationId xmlns:a16="http://schemas.microsoft.com/office/drawing/2014/main" xmlns="" id="{D51AE321-945B-4047-9A6C-65AE182DBB81}"/>
                </a:ext>
              </a:extLst>
            </p:cNvPr>
            <p:cNvSpPr/>
            <p:nvPr/>
          </p:nvSpPr>
          <p:spPr>
            <a:xfrm>
              <a:off x="4209463" y="2386132"/>
              <a:ext cx="4947237" cy="3112519"/>
            </a:xfrm>
            <a:prstGeom prst="rect">
              <a:avLst/>
            </a:prstGeom>
            <a:solidFill>
              <a:srgbClr val="193EB0">
                <a:alpha val="10000"/>
              </a:srgbClr>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Rectangle 60">
              <a:extLst>
                <a:ext uri="{FF2B5EF4-FFF2-40B4-BE49-F238E27FC236}">
                  <a16:creationId xmlns:a16="http://schemas.microsoft.com/office/drawing/2014/main" xmlns="" id="{60630194-B5D5-4BB8-A0CE-B76D434323F8}"/>
                </a:ext>
              </a:extLst>
            </p:cNvPr>
            <p:cNvSpPr/>
            <p:nvPr/>
          </p:nvSpPr>
          <p:spPr>
            <a:xfrm>
              <a:off x="3762765" y="2091493"/>
              <a:ext cx="2365395" cy="279797"/>
            </a:xfrm>
            <a:prstGeom prst="rect">
              <a:avLst/>
            </a:prstGeom>
          </p:spPr>
          <p:txBody>
            <a:bodyPr wrap="square">
              <a:spAutoFit/>
            </a:bodyPr>
            <a:lstStyle/>
            <a:p>
              <a:pPr algn="ctr"/>
              <a:r>
                <a:rPr lang="en-US" altLang="ko-KR" sz="1400" dirty="0">
                  <a:solidFill>
                    <a:srgbClr val="294D9D"/>
                  </a:solidFill>
                  <a:latin typeface="SamsungOne 700" panose="020B0803030303020204" pitchFamily="34" charset="0"/>
                  <a:ea typeface="SamsungOne 700" panose="020B0803030303020204" pitchFamily="34" charset="0"/>
                </a:rPr>
                <a:t>Automation Levels</a:t>
              </a:r>
              <a:endParaRPr lang="ko-KR" altLang="en-US" sz="1400" dirty="0">
                <a:solidFill>
                  <a:srgbClr val="294D9D"/>
                </a:solidFill>
                <a:latin typeface="SamsungOne 700" panose="020B0803030303020204" pitchFamily="34" charset="0"/>
                <a:ea typeface="SamsungOne 700" panose="020B0803030303020204" pitchFamily="34" charset="0"/>
              </a:endParaRPr>
            </a:p>
          </p:txBody>
        </p:sp>
        <p:grpSp>
          <p:nvGrpSpPr>
            <p:cNvPr id="89" name="그룹 88"/>
            <p:cNvGrpSpPr/>
            <p:nvPr/>
          </p:nvGrpSpPr>
          <p:grpSpPr>
            <a:xfrm>
              <a:off x="7543387" y="2727844"/>
              <a:ext cx="1548000" cy="2671539"/>
              <a:chOff x="7543387" y="3501073"/>
              <a:chExt cx="1548000" cy="2938692"/>
            </a:xfrm>
          </p:grpSpPr>
          <p:sp>
            <p:nvSpPr>
              <p:cNvPr id="116" name="모서리가 둥근 직사각형 62">
                <a:extLst>
                  <a:ext uri="{FF2B5EF4-FFF2-40B4-BE49-F238E27FC236}">
                    <a16:creationId xmlns:a16="http://schemas.microsoft.com/office/drawing/2014/main" xmlns="" id="{1CEFD648-4FEB-4DAF-8223-D530F5348781}"/>
                  </a:ext>
                </a:extLst>
              </p:cNvPr>
              <p:cNvSpPr/>
              <p:nvPr/>
            </p:nvSpPr>
            <p:spPr>
              <a:xfrm>
                <a:off x="7543387"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7" name="Rectangle 26">
                <a:extLst>
                  <a:ext uri="{FF2B5EF4-FFF2-40B4-BE49-F238E27FC236}">
                    <a16:creationId xmlns:a16="http://schemas.microsoft.com/office/drawing/2014/main" xmlns="" id="{4058F48A-D787-4566-AEE3-6F42D5F44A97}"/>
                  </a:ext>
                </a:extLst>
              </p:cNvPr>
              <p:cNvSpPr/>
              <p:nvPr/>
            </p:nvSpPr>
            <p:spPr>
              <a:xfrm>
                <a:off x="8047387" y="3550302"/>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5</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8" name="Rectangle 26">
                <a:extLst>
                  <a:ext uri="{FF2B5EF4-FFF2-40B4-BE49-F238E27FC236}">
                    <a16:creationId xmlns:a16="http://schemas.microsoft.com/office/drawing/2014/main" xmlns="" id="{577759B6-A74C-4D38-87CF-DED48F35AB7A}"/>
                  </a:ext>
                </a:extLst>
              </p:cNvPr>
              <p:cNvSpPr/>
              <p:nvPr/>
            </p:nvSpPr>
            <p:spPr>
              <a:xfrm>
                <a:off x="7687387"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Full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Mind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9" name="그림 1030">
                <a:extLst>
                  <a:ext uri="{FF2B5EF4-FFF2-40B4-BE49-F238E27FC236}">
                    <a16:creationId xmlns:a16="http://schemas.microsoft.com/office/drawing/2014/main" xmlns="" id="{A3B62B15-59E3-4F3A-A5D5-DF0746D972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387" y="3804887"/>
                <a:ext cx="504000" cy="441649"/>
              </a:xfrm>
              <a:prstGeom prst="rect">
                <a:avLst/>
              </a:prstGeom>
            </p:spPr>
          </p:pic>
          <p:sp>
            <p:nvSpPr>
              <p:cNvPr id="120" name="Rectangle 26">
                <a:extLst>
                  <a:ext uri="{FF2B5EF4-FFF2-40B4-BE49-F238E27FC236}">
                    <a16:creationId xmlns:a16="http://schemas.microsoft.com/office/drawing/2014/main" xmlns="" id="{092E8CC9-5729-427F-A825-DBEB2400EEA6}"/>
                  </a:ext>
                </a:extLst>
              </p:cNvPr>
              <p:cNvSpPr/>
              <p:nvPr/>
            </p:nvSpPr>
            <p:spPr>
              <a:xfrm>
                <a:off x="7648237" y="4892446"/>
                <a:ext cx="1338301" cy="1000274"/>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Robo-taxi Autonomous Shuttle All Driving Conditions</a:t>
                </a:r>
              </a:p>
            </p:txBody>
          </p:sp>
        </p:grpSp>
        <p:grpSp>
          <p:nvGrpSpPr>
            <p:cNvPr id="90" name="그룹 89"/>
            <p:cNvGrpSpPr/>
            <p:nvPr/>
          </p:nvGrpSpPr>
          <p:grpSpPr>
            <a:xfrm>
              <a:off x="5904999" y="2727844"/>
              <a:ext cx="1548000" cy="2671539"/>
              <a:chOff x="5928712" y="3501073"/>
              <a:chExt cx="1548000" cy="2938692"/>
            </a:xfrm>
          </p:grpSpPr>
          <p:sp>
            <p:nvSpPr>
              <p:cNvPr id="111" name="모서리가 둥근 직사각형 110">
                <a:extLst>
                  <a:ext uri="{FF2B5EF4-FFF2-40B4-BE49-F238E27FC236}">
                    <a16:creationId xmlns:a16="http://schemas.microsoft.com/office/drawing/2014/main" xmlns="" id="{D60B6EF1-890C-4146-BF22-D6614FE18CA6}"/>
                  </a:ext>
                </a:extLst>
              </p:cNvPr>
              <p:cNvSpPr/>
              <p:nvPr/>
            </p:nvSpPr>
            <p:spPr>
              <a:xfrm>
                <a:off x="592871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26">
                <a:extLst>
                  <a:ext uri="{FF2B5EF4-FFF2-40B4-BE49-F238E27FC236}">
                    <a16:creationId xmlns:a16="http://schemas.microsoft.com/office/drawing/2014/main" xmlns="" id="{6CD329C5-B480-491F-A331-5EA8FE0558EA}"/>
                  </a:ext>
                </a:extLst>
              </p:cNvPr>
              <p:cNvSpPr/>
              <p:nvPr/>
            </p:nvSpPr>
            <p:spPr>
              <a:xfrm>
                <a:off x="64327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4</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3" name="Rectangle 26">
                <a:extLst>
                  <a:ext uri="{FF2B5EF4-FFF2-40B4-BE49-F238E27FC236}">
                    <a16:creationId xmlns:a16="http://schemas.microsoft.com/office/drawing/2014/main" xmlns="" id="{6D8D0A72-18F5-45C3-8797-11EB2BCEE3F2}"/>
                  </a:ext>
                </a:extLst>
              </p:cNvPr>
              <p:cNvSpPr/>
              <p:nvPr/>
            </p:nvSpPr>
            <p:spPr>
              <a:xfrm>
                <a:off x="607271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High</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Eyes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4" name="그림 1031">
                <a:extLst>
                  <a:ext uri="{FF2B5EF4-FFF2-40B4-BE49-F238E27FC236}">
                    <a16:creationId xmlns:a16="http://schemas.microsoft.com/office/drawing/2014/main" xmlns="" id="{5A4EEBE4-48F7-4199-8567-C0E2DCCD58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712" y="3786342"/>
                <a:ext cx="486000" cy="460194"/>
              </a:xfrm>
              <a:prstGeom prst="rect">
                <a:avLst/>
              </a:prstGeom>
            </p:spPr>
          </p:pic>
          <p:sp>
            <p:nvSpPr>
              <p:cNvPr id="115" name="Rectangle 26">
                <a:extLst>
                  <a:ext uri="{FF2B5EF4-FFF2-40B4-BE49-F238E27FC236}">
                    <a16:creationId xmlns:a16="http://schemas.microsoft.com/office/drawing/2014/main" xmlns="" id="{74B0E786-58B6-44BE-BB27-500D68B21C3A}"/>
                  </a:ext>
                </a:extLst>
              </p:cNvPr>
              <p:cNvSpPr/>
              <p:nvPr/>
            </p:nvSpPr>
            <p:spPr>
              <a:xfrm>
                <a:off x="5982712" y="4892446"/>
                <a:ext cx="1440000" cy="1000274"/>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~100mph</a:t>
                </a:r>
              </a:p>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Automated Lane Change Cruising Chauffeur Free Drive</a:t>
                </a:r>
              </a:p>
            </p:txBody>
          </p:sp>
        </p:grpSp>
        <p:grpSp>
          <p:nvGrpSpPr>
            <p:cNvPr id="91" name="그룹 90"/>
            <p:cNvGrpSpPr/>
            <p:nvPr/>
          </p:nvGrpSpPr>
          <p:grpSpPr>
            <a:xfrm>
              <a:off x="4266613" y="2727844"/>
              <a:ext cx="1548000" cy="2671539"/>
              <a:chOff x="4274282" y="3501073"/>
              <a:chExt cx="1548000" cy="2938692"/>
            </a:xfrm>
          </p:grpSpPr>
          <p:sp>
            <p:nvSpPr>
              <p:cNvPr id="106" name="모서리가 둥근 직사각형 60">
                <a:extLst>
                  <a:ext uri="{FF2B5EF4-FFF2-40B4-BE49-F238E27FC236}">
                    <a16:creationId xmlns:a16="http://schemas.microsoft.com/office/drawing/2014/main" xmlns="" id="{15CF8594-6D51-433D-923F-BFEF9FB22E8B}"/>
                  </a:ext>
                </a:extLst>
              </p:cNvPr>
              <p:cNvSpPr/>
              <p:nvPr/>
            </p:nvSpPr>
            <p:spPr>
              <a:xfrm>
                <a:off x="427428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7" name="Rectangle 26">
                <a:extLst>
                  <a:ext uri="{FF2B5EF4-FFF2-40B4-BE49-F238E27FC236}">
                    <a16:creationId xmlns:a16="http://schemas.microsoft.com/office/drawing/2014/main" xmlns="" id="{83067A88-AB90-4FC7-B854-DC686F9FACA2}"/>
                  </a:ext>
                </a:extLst>
              </p:cNvPr>
              <p:cNvSpPr/>
              <p:nvPr/>
            </p:nvSpPr>
            <p:spPr>
              <a:xfrm>
                <a:off x="477828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3</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8" name="Rectangle 26">
                <a:extLst>
                  <a:ext uri="{FF2B5EF4-FFF2-40B4-BE49-F238E27FC236}">
                    <a16:creationId xmlns:a16="http://schemas.microsoft.com/office/drawing/2014/main" xmlns="" id="{521AACC0-A8E5-4E00-B7D8-DC64CE460C34}"/>
                  </a:ext>
                </a:extLst>
              </p:cNvPr>
              <p:cNvSpPr/>
              <p:nvPr/>
            </p:nvSpPr>
            <p:spPr>
              <a:xfrm>
                <a:off x="441828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Conditional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Hands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9" name="그림 1032">
                <a:extLst>
                  <a:ext uri="{FF2B5EF4-FFF2-40B4-BE49-F238E27FC236}">
                    <a16:creationId xmlns:a16="http://schemas.microsoft.com/office/drawing/2014/main" xmlns="" id="{5224F3D8-CBE6-4867-811F-B9BD3EF17E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282" y="3773773"/>
                <a:ext cx="504000" cy="472763"/>
              </a:xfrm>
              <a:prstGeom prst="rect">
                <a:avLst/>
              </a:prstGeom>
            </p:spPr>
          </p:pic>
          <p:sp>
            <p:nvSpPr>
              <p:cNvPr id="110" name="Rectangle 26">
                <a:extLst>
                  <a:ext uri="{FF2B5EF4-FFF2-40B4-BE49-F238E27FC236}">
                    <a16:creationId xmlns:a16="http://schemas.microsoft.com/office/drawing/2014/main" xmlns="" id="{77AA40CD-8D95-4C79-B66F-8AD9CBAB8400}"/>
                  </a:ext>
                </a:extLst>
              </p:cNvPr>
              <p:cNvSpPr/>
              <p:nvPr/>
            </p:nvSpPr>
            <p:spPr>
              <a:xfrm>
                <a:off x="4374332" y="4892446"/>
                <a:ext cx="1386000" cy="1200329"/>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~50mph Driver Initiated Lane Change Automated Valet Park Traffic Jam Chauffeur</a:t>
                </a:r>
              </a:p>
            </p:txBody>
          </p:sp>
        </p:grpSp>
        <p:grpSp>
          <p:nvGrpSpPr>
            <p:cNvPr id="92" name="그룹 91"/>
            <p:cNvGrpSpPr/>
            <p:nvPr/>
          </p:nvGrpSpPr>
          <p:grpSpPr>
            <a:xfrm>
              <a:off x="2628227" y="2727844"/>
              <a:ext cx="1548000" cy="2671545"/>
              <a:chOff x="2608212" y="3501073"/>
              <a:chExt cx="1548000" cy="2938698"/>
            </a:xfrm>
          </p:grpSpPr>
          <p:sp>
            <p:nvSpPr>
              <p:cNvPr id="101" name="모서리가 둥근 직사각형 59">
                <a:extLst>
                  <a:ext uri="{FF2B5EF4-FFF2-40B4-BE49-F238E27FC236}">
                    <a16:creationId xmlns:a16="http://schemas.microsoft.com/office/drawing/2014/main" xmlns="" id="{7609CC9A-C066-4ECD-9A25-11BBF7F2ECE4}"/>
                  </a:ext>
                </a:extLst>
              </p:cNvPr>
              <p:cNvSpPr/>
              <p:nvPr/>
            </p:nvSpPr>
            <p:spPr>
              <a:xfrm>
                <a:off x="2608212" y="3501073"/>
                <a:ext cx="1548000" cy="2938698"/>
              </a:xfrm>
              <a:prstGeom prst="roundRect">
                <a:avLst>
                  <a:gd name="adj" fmla="val 49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26">
                <a:extLst>
                  <a:ext uri="{FF2B5EF4-FFF2-40B4-BE49-F238E27FC236}">
                    <a16:creationId xmlns:a16="http://schemas.microsoft.com/office/drawing/2014/main" xmlns="" id="{4F3864F9-454F-4413-BD7B-3B67B0DB1113}"/>
                  </a:ext>
                </a:extLst>
              </p:cNvPr>
              <p:cNvSpPr/>
              <p:nvPr/>
            </p:nvSpPr>
            <p:spPr>
              <a:xfrm>
                <a:off x="31122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2</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3" name="Rectangle 26">
                <a:extLst>
                  <a:ext uri="{FF2B5EF4-FFF2-40B4-BE49-F238E27FC236}">
                    <a16:creationId xmlns:a16="http://schemas.microsoft.com/office/drawing/2014/main" xmlns="" id="{B37B888A-21F6-45ED-A0FE-9AB3AD89A90D}"/>
                  </a:ext>
                </a:extLst>
              </p:cNvPr>
              <p:cNvSpPr/>
              <p:nvPr/>
            </p:nvSpPr>
            <p:spPr>
              <a:xfrm>
                <a:off x="2752212" y="4175681"/>
                <a:ext cx="1260000" cy="698515"/>
              </a:xfrm>
              <a:prstGeom prst="rect">
                <a:avLst/>
              </a:prstGeom>
              <a:solidFill>
                <a:schemeClr val="bg1">
                  <a:lumMod val="50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Partial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Feet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4" name="그림 1033">
                <a:extLst>
                  <a:ext uri="{FF2B5EF4-FFF2-40B4-BE49-F238E27FC236}">
                    <a16:creationId xmlns:a16="http://schemas.microsoft.com/office/drawing/2014/main" xmlns="" id="{F06F593C-CC4E-4D51-BD56-8D10E2620B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0212" y="3773773"/>
                <a:ext cx="504000" cy="472763"/>
              </a:xfrm>
              <a:prstGeom prst="rect">
                <a:avLst/>
              </a:prstGeom>
            </p:spPr>
          </p:pic>
          <p:sp>
            <p:nvSpPr>
              <p:cNvPr id="105" name="Rectangle 26">
                <a:extLst>
                  <a:ext uri="{FF2B5EF4-FFF2-40B4-BE49-F238E27FC236}">
                    <a16:creationId xmlns:a16="http://schemas.microsoft.com/office/drawing/2014/main" xmlns="" id="{6255B47E-9B4F-49A7-BD7F-501C6A1B274A}"/>
                  </a:ext>
                </a:extLst>
              </p:cNvPr>
              <p:cNvSpPr/>
              <p:nvPr/>
            </p:nvSpPr>
            <p:spPr>
              <a:xfrm>
                <a:off x="2815475" y="4892446"/>
                <a:ext cx="1133474" cy="1200329"/>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ACC(Steering)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Changing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Traffic Jam Assist</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Overtaking Assist</a:t>
                </a:r>
              </a:p>
            </p:txBody>
          </p:sp>
        </p:grpSp>
        <p:grpSp>
          <p:nvGrpSpPr>
            <p:cNvPr id="93" name="그룹 92"/>
            <p:cNvGrpSpPr/>
            <p:nvPr/>
          </p:nvGrpSpPr>
          <p:grpSpPr>
            <a:xfrm>
              <a:off x="989841" y="2727843"/>
              <a:ext cx="1548000" cy="2671545"/>
              <a:chOff x="989841" y="3501072"/>
              <a:chExt cx="1548000" cy="2938698"/>
            </a:xfrm>
          </p:grpSpPr>
          <p:sp>
            <p:nvSpPr>
              <p:cNvPr id="96" name="모서리가 둥근 직사각형 7">
                <a:extLst>
                  <a:ext uri="{FF2B5EF4-FFF2-40B4-BE49-F238E27FC236}">
                    <a16:creationId xmlns:a16="http://schemas.microsoft.com/office/drawing/2014/main" xmlns="" id="{9E750E31-4931-44FC-BE45-AF4AF05267AC}"/>
                  </a:ext>
                </a:extLst>
              </p:cNvPr>
              <p:cNvSpPr/>
              <p:nvPr/>
            </p:nvSpPr>
            <p:spPr>
              <a:xfrm>
                <a:off x="989841" y="3501072"/>
                <a:ext cx="1548000" cy="2938698"/>
              </a:xfrm>
              <a:prstGeom prst="roundRect">
                <a:avLst>
                  <a:gd name="adj" fmla="val 77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7" name="Rectangle 26">
                <a:extLst>
                  <a:ext uri="{FF2B5EF4-FFF2-40B4-BE49-F238E27FC236}">
                    <a16:creationId xmlns:a16="http://schemas.microsoft.com/office/drawing/2014/main" xmlns="" id="{75A71728-8F06-47E8-BAC6-B4F4A1701BB5}"/>
                  </a:ext>
                </a:extLst>
              </p:cNvPr>
              <p:cNvSpPr/>
              <p:nvPr/>
            </p:nvSpPr>
            <p:spPr>
              <a:xfrm>
                <a:off x="1493841" y="3569374"/>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1</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98" name="Rectangle 26">
                <a:extLst>
                  <a:ext uri="{FF2B5EF4-FFF2-40B4-BE49-F238E27FC236}">
                    <a16:creationId xmlns:a16="http://schemas.microsoft.com/office/drawing/2014/main" xmlns="" id="{C096ED98-ADB8-4C9F-9BF3-EFE708C6E101}"/>
                  </a:ext>
                </a:extLst>
              </p:cNvPr>
              <p:cNvSpPr/>
              <p:nvPr/>
            </p:nvSpPr>
            <p:spPr>
              <a:xfrm>
                <a:off x="1133841" y="4175681"/>
                <a:ext cx="1260000" cy="698515"/>
              </a:xfrm>
              <a:prstGeom prst="rect">
                <a:avLst/>
              </a:prstGeom>
              <a:solidFill>
                <a:schemeClr val="bg1">
                  <a:lumMod val="65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Driver</a:t>
                </a:r>
              </a:p>
              <a:p>
                <a:pPr algn="ctr"/>
                <a:r>
                  <a:rPr lang="en-US" altLang="ko-KR" sz="1300" dirty="0">
                    <a:solidFill>
                      <a:schemeClr val="bg1"/>
                    </a:solidFill>
                    <a:latin typeface="SamsungOne 400" panose="020B0503030303020204" pitchFamily="34" charset="0"/>
                    <a:ea typeface="SamsungOne 400" panose="020B0503030303020204" pitchFamily="34" charset="0"/>
                  </a:rPr>
                  <a:t>Assistance</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Everything on</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99" name="그림 1034">
                <a:extLst>
                  <a:ext uri="{FF2B5EF4-FFF2-40B4-BE49-F238E27FC236}">
                    <a16:creationId xmlns:a16="http://schemas.microsoft.com/office/drawing/2014/main" xmlns="" id="{68182497-2651-4B79-BD2E-56E36AB77A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1841" y="3782216"/>
                <a:ext cx="504000" cy="464320"/>
              </a:xfrm>
              <a:prstGeom prst="rect">
                <a:avLst/>
              </a:prstGeom>
            </p:spPr>
          </p:pic>
          <p:sp>
            <p:nvSpPr>
              <p:cNvPr id="100" name="Rectangle 26">
                <a:extLst>
                  <a:ext uri="{FF2B5EF4-FFF2-40B4-BE49-F238E27FC236}">
                    <a16:creationId xmlns:a16="http://schemas.microsoft.com/office/drawing/2014/main" xmlns="" id="{1D9C9DA8-4CCE-4BC8-B99B-D06A99C872EC}"/>
                  </a:ext>
                </a:extLst>
              </p:cNvPr>
              <p:cNvSpPr/>
              <p:nvPr/>
            </p:nvSpPr>
            <p:spPr>
              <a:xfrm>
                <a:off x="1168149" y="4892446"/>
                <a:ext cx="1191384" cy="1400383"/>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Keeping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Auto Emergency</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Parallel Park Assist</a:t>
                </a:r>
                <a:endParaRPr lang="ko-KR" altLang="en-US" sz="13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grpSp>
        <p:pic>
          <p:nvPicPr>
            <p:cNvPr id="94" name="Picture 6" descr="Image result for waymo.png&quot;">
              <a:extLst>
                <a:ext uri="{FF2B5EF4-FFF2-40B4-BE49-F238E27FC236}">
                  <a16:creationId xmlns:a16="http://schemas.microsoft.com/office/drawing/2014/main" xmlns="" id="{E5BA7F2D-742C-473F-A291-5FCD7AB649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63548" y="5589240"/>
              <a:ext cx="830902" cy="488481"/>
            </a:xfrm>
            <a:prstGeom prst="rect">
              <a:avLst/>
            </a:prstGeom>
            <a:noFill/>
            <a:extLst>
              <a:ext uri="{909E8E84-426E-40DD-AFC4-6F175D3DCCD1}">
                <a14:hiddenFill xmlns:a14="http://schemas.microsoft.com/office/drawing/2010/main">
                  <a:solidFill>
                    <a:srgbClr val="FFFFFF"/>
                  </a:solidFill>
                </a14:hiddenFill>
              </a:ext>
            </a:extLst>
          </p:spPr>
        </p:pic>
        <p:sp>
          <p:nvSpPr>
            <p:cNvPr id="95" name="Isosceles Triangle 7">
              <a:extLst>
                <a:ext uri="{FF2B5EF4-FFF2-40B4-BE49-F238E27FC236}">
                  <a16:creationId xmlns:a16="http://schemas.microsoft.com/office/drawing/2014/main" xmlns="" id="{971B87C5-AFDB-4509-887A-D6F4C185BEB5}"/>
                </a:ext>
              </a:extLst>
            </p:cNvPr>
            <p:cNvSpPr/>
            <p:nvPr/>
          </p:nvSpPr>
          <p:spPr>
            <a:xfrm>
              <a:off x="6510013" y="5416385"/>
              <a:ext cx="337973" cy="164463"/>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87" name="그룹 86"/>
            <p:cNvGrpSpPr/>
            <p:nvPr/>
          </p:nvGrpSpPr>
          <p:grpSpPr>
            <a:xfrm>
              <a:off x="4266614" y="2489806"/>
              <a:ext cx="4824000" cy="181868"/>
              <a:chOff x="4396556" y="3239231"/>
              <a:chExt cx="4824000" cy="200055"/>
            </a:xfrm>
          </p:grpSpPr>
          <p:cxnSp>
            <p:nvCxnSpPr>
              <p:cNvPr id="121" name="직선 화살표 연결선 58">
                <a:extLst>
                  <a:ext uri="{FF2B5EF4-FFF2-40B4-BE49-F238E27FC236}">
                    <a16:creationId xmlns:a16="http://schemas.microsoft.com/office/drawing/2014/main" xmlns="" id="{26DE421B-BF7D-4AE4-82CA-1E7E305E4482}"/>
                  </a:ext>
                </a:extLst>
              </p:cNvPr>
              <p:cNvCxnSpPr/>
              <p:nvPr/>
            </p:nvCxnSpPr>
            <p:spPr>
              <a:xfrm>
                <a:off x="4396556" y="3323869"/>
                <a:ext cx="4824000" cy="0"/>
              </a:xfrm>
              <a:prstGeom prst="straightConnector1">
                <a:avLst/>
              </a:prstGeom>
              <a:ln w="187325">
                <a:solidFill>
                  <a:srgbClr val="193EB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Rectangle 26">
                <a:extLst>
                  <a:ext uri="{FF2B5EF4-FFF2-40B4-BE49-F238E27FC236}">
                    <a16:creationId xmlns:a16="http://schemas.microsoft.com/office/drawing/2014/main" xmlns="" id="{416433ED-036C-4DD6-B9FC-920B4CC744E5}"/>
                  </a:ext>
                </a:extLst>
              </p:cNvPr>
              <p:cNvSpPr/>
              <p:nvPr/>
            </p:nvSpPr>
            <p:spPr>
              <a:xfrm>
                <a:off x="6178172" y="3239231"/>
                <a:ext cx="1260770" cy="200055"/>
              </a:xfrm>
              <a:prstGeom prst="rect">
                <a:avLst/>
              </a:prstGeom>
              <a:noFill/>
              <a:ln>
                <a:noFill/>
              </a:ln>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Autonomous</a:t>
                </a:r>
                <a:endParaRPr lang="ko-KR" altLang="en-US" sz="1300" dirty="0">
                  <a:solidFill>
                    <a:schemeClr val="bg1"/>
                  </a:solidFill>
                  <a:latin typeface="SamsungOne 700" panose="020B0803030303020204" pitchFamily="34" charset="0"/>
                  <a:ea typeface="SamsungOne 700" panose="020B0803030303020204" pitchFamily="34" charset="0"/>
                </a:endParaRPr>
              </a:p>
            </p:txBody>
          </p:sp>
        </p:grpSp>
        <p:grpSp>
          <p:nvGrpSpPr>
            <p:cNvPr id="86" name="그룹 85"/>
            <p:cNvGrpSpPr/>
            <p:nvPr/>
          </p:nvGrpSpPr>
          <p:grpSpPr>
            <a:xfrm>
              <a:off x="989841" y="2471601"/>
              <a:ext cx="3168000" cy="181868"/>
              <a:chOff x="2033348" y="3219206"/>
              <a:chExt cx="3168000" cy="200055"/>
            </a:xfrm>
          </p:grpSpPr>
          <p:cxnSp>
            <p:nvCxnSpPr>
              <p:cNvPr id="123" name="직선 화살표 연결선 4">
                <a:extLst>
                  <a:ext uri="{FF2B5EF4-FFF2-40B4-BE49-F238E27FC236}">
                    <a16:creationId xmlns:a16="http://schemas.microsoft.com/office/drawing/2014/main" xmlns="" id="{0EF73760-7E5F-4632-85BC-F3A2E469734A}"/>
                  </a:ext>
                </a:extLst>
              </p:cNvPr>
              <p:cNvCxnSpPr/>
              <p:nvPr/>
            </p:nvCxnSpPr>
            <p:spPr>
              <a:xfrm>
                <a:off x="2033348" y="3310077"/>
                <a:ext cx="3168000" cy="0"/>
              </a:xfrm>
              <a:prstGeom prst="straightConnector1">
                <a:avLst/>
              </a:prstGeom>
              <a:ln w="193675">
                <a:solidFill>
                  <a:schemeClr val="bg1">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26">
                <a:extLst>
                  <a:ext uri="{FF2B5EF4-FFF2-40B4-BE49-F238E27FC236}">
                    <a16:creationId xmlns:a16="http://schemas.microsoft.com/office/drawing/2014/main" xmlns="" id="{28C4F3F4-EBFA-44CA-BB33-8615F9170EFD}"/>
                  </a:ext>
                </a:extLst>
              </p:cNvPr>
              <p:cNvSpPr/>
              <p:nvPr/>
            </p:nvSpPr>
            <p:spPr>
              <a:xfrm>
                <a:off x="3148942" y="3219206"/>
                <a:ext cx="936813" cy="200055"/>
              </a:xfrm>
              <a:prstGeom prst="rect">
                <a:avLst/>
              </a:prstGeom>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ADAS</a:t>
                </a:r>
                <a:r>
                  <a:rPr lang="en-US" altLang="ko-KR" sz="1300" baseline="30000" dirty="0">
                    <a:solidFill>
                      <a:schemeClr val="bg1"/>
                    </a:solidFill>
                    <a:latin typeface="SamsungOne 700" panose="020B0803030303020204" pitchFamily="34" charset="0"/>
                    <a:ea typeface="SamsungOne 700" panose="020B0803030303020204" pitchFamily="34" charset="0"/>
                  </a:rPr>
                  <a:t>1)</a:t>
                </a:r>
                <a:endParaRPr lang="ko-KR" altLang="en-US" sz="1300" baseline="30000" dirty="0">
                  <a:solidFill>
                    <a:schemeClr val="bg1"/>
                  </a:solidFill>
                  <a:latin typeface="SamsungOne 700" panose="020B0803030303020204" pitchFamily="34" charset="0"/>
                  <a:ea typeface="SamsungOne 700" panose="020B0803030303020204" pitchFamily="34" charset="0"/>
                </a:endParaRPr>
              </a:p>
            </p:txBody>
          </p:sp>
        </p:grpSp>
      </p:grpSp>
    </p:spTree>
    <p:custDataLst>
      <p:tags r:id="rId1"/>
    </p:custDataLst>
    <p:extLst>
      <p:ext uri="{BB962C8B-B14F-4D97-AF65-F5344CB8AC3E}">
        <p14:creationId xmlns:p14="http://schemas.microsoft.com/office/powerpoint/2010/main" val="496348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34" name="모서리가 둥근 직사각형 4">
            <a:extLst>
              <a:ext uri="{FF2B5EF4-FFF2-40B4-BE49-F238E27FC236}">
                <a16:creationId xmlns:a16="http://schemas.microsoft.com/office/drawing/2014/main" xmlns="" id="{96D7372A-914A-47EB-8F33-C8C8F007ACEE}"/>
              </a:ext>
            </a:extLst>
          </p:cNvPr>
          <p:cNvSpPr/>
          <p:nvPr/>
        </p:nvSpPr>
        <p:spPr>
          <a:xfrm>
            <a:off x="4951413" y="1730829"/>
            <a:ext cx="4400353" cy="3698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그룹 35">
            <a:extLst>
              <a:ext uri="{FF2B5EF4-FFF2-40B4-BE49-F238E27FC236}">
                <a16:creationId xmlns:a16="http://schemas.microsoft.com/office/drawing/2014/main" xmlns="" id="{CB72844A-B518-488C-A437-A8F7DA42F1D6}"/>
              </a:ext>
            </a:extLst>
          </p:cNvPr>
          <p:cNvGrpSpPr/>
          <p:nvPr/>
        </p:nvGrpSpPr>
        <p:grpSpPr>
          <a:xfrm>
            <a:off x="5195590" y="1826840"/>
            <a:ext cx="3911999" cy="3506404"/>
            <a:chOff x="5014440" y="1628800"/>
            <a:chExt cx="3911999" cy="3506404"/>
          </a:xfrm>
        </p:grpSpPr>
        <p:graphicFrame>
          <p:nvGraphicFramePr>
            <p:cNvPr id="37" name="차트 29">
              <a:extLst>
                <a:ext uri="{FF2B5EF4-FFF2-40B4-BE49-F238E27FC236}">
                  <a16:creationId xmlns:a16="http://schemas.microsoft.com/office/drawing/2014/main" xmlns="" id="{5E28D7F9-8C59-46DE-AA23-B328C3B13581}"/>
                </a:ext>
              </a:extLst>
            </p:cNvPr>
            <p:cNvGraphicFramePr/>
            <p:nvPr>
              <p:extLst>
                <p:ext uri="{D42A27DB-BD31-4B8C-83A1-F6EECF244321}">
                  <p14:modId xmlns:p14="http://schemas.microsoft.com/office/powerpoint/2010/main" val="3235653437"/>
                </p:ext>
              </p:extLst>
            </p:nvPr>
          </p:nvGraphicFramePr>
          <p:xfrm>
            <a:off x="5014440" y="2252301"/>
            <a:ext cx="3861566" cy="2882903"/>
          </p:xfrm>
          <a:graphic>
            <a:graphicData uri="http://schemas.openxmlformats.org/drawingml/2006/chart">
              <c:chart xmlns:c="http://schemas.openxmlformats.org/drawingml/2006/chart" xmlns:r="http://schemas.openxmlformats.org/officeDocument/2006/relationships" r:id="rId4"/>
            </a:graphicData>
          </a:graphic>
        </p:graphicFrame>
        <p:pic>
          <p:nvPicPr>
            <p:cNvPr id="38" name="그림 14">
              <a:extLst>
                <a:ext uri="{FF2B5EF4-FFF2-40B4-BE49-F238E27FC236}">
                  <a16:creationId xmlns:a16="http://schemas.microsoft.com/office/drawing/2014/main" xmlns="" id="{E9EE7A83-C1E6-445B-8FF8-9849DB966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6284" y="2927679"/>
              <a:ext cx="2807499" cy="1714450"/>
            </a:xfrm>
            <a:prstGeom prst="rect">
              <a:avLst/>
            </a:prstGeom>
          </p:spPr>
        </p:pic>
        <p:sp>
          <p:nvSpPr>
            <p:cNvPr id="39" name="Rectangle 15">
              <a:extLst>
                <a:ext uri="{FF2B5EF4-FFF2-40B4-BE49-F238E27FC236}">
                  <a16:creationId xmlns:a16="http://schemas.microsoft.com/office/drawing/2014/main" xmlns="" id="{105E7D8A-0C0F-4C9D-A947-C0DCD74CAF8B}"/>
                </a:ext>
              </a:extLst>
            </p:cNvPr>
            <p:cNvSpPr/>
            <p:nvPr/>
          </p:nvSpPr>
          <p:spPr>
            <a:xfrm rot="5400000">
              <a:off x="7830765" y="3611920"/>
              <a:ext cx="199129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Miles Driven in California</a:t>
              </a:r>
              <a:endParaRPr lang="ko-KR" altLang="en-US" sz="1300" dirty="0">
                <a:solidFill>
                  <a:schemeClr val="bg2">
                    <a:lumMod val="50000"/>
                  </a:schemeClr>
                </a:solidFill>
                <a:latin typeface="SamsungOne 400" panose="020B0503030303020204" pitchFamily="34" charset="0"/>
              </a:endParaRPr>
            </a:p>
          </p:txBody>
        </p:sp>
        <p:sp>
          <p:nvSpPr>
            <p:cNvPr id="40" name="Rectangle 15">
              <a:extLst>
                <a:ext uri="{FF2B5EF4-FFF2-40B4-BE49-F238E27FC236}">
                  <a16:creationId xmlns:a16="http://schemas.microsoft.com/office/drawing/2014/main" xmlns="" id="{68093F12-8C2C-4F70-81F8-A1CD59F3C86D}"/>
                </a:ext>
              </a:extLst>
            </p:cNvPr>
            <p:cNvSpPr/>
            <p:nvPr/>
          </p:nvSpPr>
          <p:spPr>
            <a:xfrm>
              <a:off x="5417940" y="387136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424K</a:t>
              </a:r>
              <a:endParaRPr lang="ko-KR" altLang="en-US" sz="1300" dirty="0">
                <a:solidFill>
                  <a:schemeClr val="bg2">
                    <a:lumMod val="25000"/>
                  </a:schemeClr>
                </a:solidFill>
                <a:latin typeface="SamsungOne 400" panose="020B0503030303020204" pitchFamily="34" charset="0"/>
              </a:endParaRPr>
            </a:p>
          </p:txBody>
        </p:sp>
        <p:sp>
          <p:nvSpPr>
            <p:cNvPr id="41" name="Rectangle 15">
              <a:extLst>
                <a:ext uri="{FF2B5EF4-FFF2-40B4-BE49-F238E27FC236}">
                  <a16:creationId xmlns:a16="http://schemas.microsoft.com/office/drawing/2014/main" xmlns="" id="{496B576F-52AF-49D9-B6A6-B61416CD53DA}"/>
                </a:ext>
              </a:extLst>
            </p:cNvPr>
            <p:cNvSpPr/>
            <p:nvPr/>
          </p:nvSpPr>
          <p:spPr>
            <a:xfrm>
              <a:off x="6341076" y="350941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636K</a:t>
              </a:r>
              <a:endParaRPr lang="ko-KR" altLang="en-US" sz="1300" dirty="0">
                <a:solidFill>
                  <a:schemeClr val="bg2">
                    <a:lumMod val="25000"/>
                  </a:schemeClr>
                </a:solidFill>
                <a:latin typeface="SamsungOne 400" panose="020B0503030303020204" pitchFamily="34" charset="0"/>
              </a:endParaRPr>
            </a:p>
          </p:txBody>
        </p:sp>
        <p:sp>
          <p:nvSpPr>
            <p:cNvPr id="42" name="직사각형 30">
              <a:extLst>
                <a:ext uri="{FF2B5EF4-FFF2-40B4-BE49-F238E27FC236}">
                  <a16:creationId xmlns:a16="http://schemas.microsoft.com/office/drawing/2014/main" xmlns="" id="{82D361FE-5834-4E33-AFC5-A9B15010759E}"/>
                </a:ext>
              </a:extLst>
            </p:cNvPr>
            <p:cNvSpPr/>
            <p:nvPr/>
          </p:nvSpPr>
          <p:spPr>
            <a:xfrm>
              <a:off x="5159653" y="1628800"/>
              <a:ext cx="3736008" cy="338554"/>
            </a:xfrm>
            <a:prstGeom prst="rect">
              <a:avLst/>
            </a:prstGeom>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Waymo Disengagement Rate</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43" name="Rectangle 15">
              <a:extLst>
                <a:ext uri="{FF2B5EF4-FFF2-40B4-BE49-F238E27FC236}">
                  <a16:creationId xmlns:a16="http://schemas.microsoft.com/office/drawing/2014/main" xmlns="" id="{616F55B6-9ECC-4A2D-9B9D-5C8D32BB03DD}"/>
                </a:ext>
              </a:extLst>
            </p:cNvPr>
            <p:cNvSpPr/>
            <p:nvPr/>
          </p:nvSpPr>
          <p:spPr>
            <a:xfrm>
              <a:off x="7221526" y="2200591"/>
              <a:ext cx="150485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Per 1000 Miles</a:t>
              </a:r>
              <a:endParaRPr lang="ko-KR" altLang="en-US" sz="1300" dirty="0">
                <a:solidFill>
                  <a:schemeClr val="bg2">
                    <a:lumMod val="50000"/>
                  </a:schemeClr>
                </a:solidFill>
                <a:latin typeface="SamsungOne 400" panose="020B0503030303020204" pitchFamily="34" charset="0"/>
              </a:endParaRPr>
            </a:p>
          </p:txBody>
        </p:sp>
        <p:pic>
          <p:nvPicPr>
            <p:cNvPr id="44" name="그림 12">
              <a:extLst>
                <a:ext uri="{FF2B5EF4-FFF2-40B4-BE49-F238E27FC236}">
                  <a16:creationId xmlns:a16="http://schemas.microsoft.com/office/drawing/2014/main" xmlns="" id="{7C70AD56-4218-47A0-A4FD-60B95D08D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653" y="2458056"/>
              <a:ext cx="893261" cy="446631"/>
            </a:xfrm>
            <a:prstGeom prst="rect">
              <a:avLst/>
            </a:prstGeom>
          </p:spPr>
        </p:pic>
        <p:sp>
          <p:nvSpPr>
            <p:cNvPr id="45" name="Rectangle 15">
              <a:extLst>
                <a:ext uri="{FF2B5EF4-FFF2-40B4-BE49-F238E27FC236}">
                  <a16:creationId xmlns:a16="http://schemas.microsoft.com/office/drawing/2014/main" xmlns="" id="{28AE5F53-CECF-4DF6-A759-0B489DA7AB61}"/>
                </a:ext>
              </a:extLst>
            </p:cNvPr>
            <p:cNvSpPr/>
            <p:nvPr/>
          </p:nvSpPr>
          <p:spPr>
            <a:xfrm>
              <a:off x="7245951" y="3999848"/>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352K</a:t>
              </a:r>
              <a:endParaRPr lang="ko-KR" altLang="en-US" sz="1300" dirty="0">
                <a:solidFill>
                  <a:schemeClr val="bg2">
                    <a:lumMod val="25000"/>
                  </a:schemeClr>
                </a:solidFill>
                <a:latin typeface="SamsungOne 400" panose="020B0503030303020204" pitchFamily="34" charset="0"/>
              </a:endParaRPr>
            </a:p>
          </p:txBody>
        </p:sp>
        <p:sp>
          <p:nvSpPr>
            <p:cNvPr id="46" name="Rectangle 15">
              <a:extLst>
                <a:ext uri="{FF2B5EF4-FFF2-40B4-BE49-F238E27FC236}">
                  <a16:creationId xmlns:a16="http://schemas.microsoft.com/office/drawing/2014/main" xmlns="" id="{5E6A7C9E-9629-458A-93F5-5B6468542F6B}"/>
                </a:ext>
              </a:extLst>
            </p:cNvPr>
            <p:cNvSpPr/>
            <p:nvPr/>
          </p:nvSpPr>
          <p:spPr>
            <a:xfrm>
              <a:off x="7929798" y="2472664"/>
              <a:ext cx="733560"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1.26M</a:t>
              </a:r>
              <a:endParaRPr lang="ko-KR" altLang="en-US" sz="1300" dirty="0">
                <a:solidFill>
                  <a:schemeClr val="bg2">
                    <a:lumMod val="25000"/>
                  </a:schemeClr>
                </a:solidFill>
                <a:latin typeface="SamsungOne 400" panose="020B0503030303020204" pitchFamily="34" charset="0"/>
              </a:endParaRPr>
            </a:p>
          </p:txBody>
        </p:sp>
        <p:sp>
          <p:nvSpPr>
            <p:cNvPr id="47" name="Rectangle 15">
              <a:extLst>
                <a:ext uri="{FF2B5EF4-FFF2-40B4-BE49-F238E27FC236}">
                  <a16:creationId xmlns:a16="http://schemas.microsoft.com/office/drawing/2014/main" xmlns="" id="{1D232AA2-14A7-402E-A320-AD0E17F39081}"/>
                </a:ext>
              </a:extLst>
            </p:cNvPr>
            <p:cNvSpPr/>
            <p:nvPr/>
          </p:nvSpPr>
          <p:spPr>
            <a:xfrm>
              <a:off x="5776342" y="292158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.64</a:t>
              </a:r>
              <a:endParaRPr lang="ko-KR" altLang="en-US" sz="1300" dirty="0">
                <a:solidFill>
                  <a:srgbClr val="3366CC"/>
                </a:solidFill>
                <a:latin typeface="SamsungOne 400" panose="020B0503030303020204" pitchFamily="34" charset="0"/>
              </a:endParaRPr>
            </a:p>
          </p:txBody>
        </p:sp>
        <p:sp>
          <p:nvSpPr>
            <p:cNvPr id="48" name="Rectangle 15">
              <a:extLst>
                <a:ext uri="{FF2B5EF4-FFF2-40B4-BE49-F238E27FC236}">
                  <a16:creationId xmlns:a16="http://schemas.microsoft.com/office/drawing/2014/main" xmlns="" id="{DDCA7495-F151-40D2-926F-7C63EB378092}"/>
                </a:ext>
              </a:extLst>
            </p:cNvPr>
            <p:cNvSpPr/>
            <p:nvPr/>
          </p:nvSpPr>
          <p:spPr>
            <a:xfrm>
              <a:off x="6404537" y="445041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.19</a:t>
              </a:r>
              <a:endParaRPr lang="ko-KR" altLang="en-US" sz="1300" dirty="0">
                <a:solidFill>
                  <a:srgbClr val="3366CC"/>
                </a:solidFill>
                <a:latin typeface="SamsungOne 400" panose="020B0503030303020204" pitchFamily="34" charset="0"/>
              </a:endParaRPr>
            </a:p>
          </p:txBody>
        </p:sp>
        <p:sp>
          <p:nvSpPr>
            <p:cNvPr id="49" name="Rectangle 15">
              <a:extLst>
                <a:ext uri="{FF2B5EF4-FFF2-40B4-BE49-F238E27FC236}">
                  <a16:creationId xmlns:a16="http://schemas.microsoft.com/office/drawing/2014/main" xmlns="" id="{85DD8738-EE34-4F23-BEDD-231A7B041040}"/>
                </a:ext>
              </a:extLst>
            </p:cNvPr>
            <p:cNvSpPr/>
            <p:nvPr/>
          </p:nvSpPr>
          <p:spPr>
            <a:xfrm>
              <a:off x="7309412" y="445013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.18</a:t>
              </a:r>
              <a:endParaRPr lang="ko-KR" altLang="en-US" sz="1300" dirty="0">
                <a:solidFill>
                  <a:srgbClr val="3366CC"/>
                </a:solidFill>
                <a:latin typeface="SamsungOne 400" panose="020B0503030303020204" pitchFamily="34" charset="0"/>
              </a:endParaRPr>
            </a:p>
          </p:txBody>
        </p:sp>
        <p:sp>
          <p:nvSpPr>
            <p:cNvPr id="50" name="Rectangle 15">
              <a:extLst>
                <a:ext uri="{FF2B5EF4-FFF2-40B4-BE49-F238E27FC236}">
                  <a16:creationId xmlns:a16="http://schemas.microsoft.com/office/drawing/2014/main" xmlns="" id="{9B2F6C66-9EFE-4F95-A00E-F6F682698D39}"/>
                </a:ext>
              </a:extLst>
            </p:cNvPr>
            <p:cNvSpPr/>
            <p:nvPr/>
          </p:nvSpPr>
          <p:spPr>
            <a:xfrm>
              <a:off x="8208270" y="426546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.09</a:t>
              </a:r>
              <a:endParaRPr lang="ko-KR" altLang="en-US" sz="1300" dirty="0">
                <a:solidFill>
                  <a:srgbClr val="3366CC"/>
                </a:solidFill>
                <a:latin typeface="SamsungOne 400" panose="020B0503030303020204" pitchFamily="34" charset="0"/>
              </a:endParaRPr>
            </a:p>
          </p:txBody>
        </p:sp>
      </p:grpSp>
      <p:sp>
        <p:nvSpPr>
          <p:cNvPr id="52" name="사각형: 둥근 모서리 32">
            <a:extLst>
              <a:ext uri="{FF2B5EF4-FFF2-40B4-BE49-F238E27FC236}">
                <a16:creationId xmlns:a16="http://schemas.microsoft.com/office/drawing/2014/main" xmlns="" id="{9F9FFF6C-7C72-4E08-8072-03F5113CBF51}"/>
              </a:ext>
            </a:extLst>
          </p:cNvPr>
          <p:cNvSpPr/>
          <p:nvPr/>
        </p:nvSpPr>
        <p:spPr>
          <a:xfrm>
            <a:off x="8141453" y="6156677"/>
            <a:ext cx="1325591" cy="199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The Verge, Forbes</a:t>
            </a:r>
          </a:p>
        </p:txBody>
      </p:sp>
      <p:sp>
        <p:nvSpPr>
          <p:cNvPr id="51" name="직사각형 50">
            <a:extLst>
              <a:ext uri="{FF2B5EF4-FFF2-40B4-BE49-F238E27FC236}">
                <a16:creationId xmlns:a16="http://schemas.microsoft.com/office/drawing/2014/main" xmlns="" id="{02BFD686-EED9-4A77-9ED9-61C6766870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
        <p:nvSpPr>
          <p:cNvPr id="53" name="직사각형 52">
            <a:extLst>
              <a:ext uri="{FF2B5EF4-FFF2-40B4-BE49-F238E27FC236}">
                <a16:creationId xmlns:a16="http://schemas.microsoft.com/office/drawing/2014/main" xmlns="" id="{28A38FC0-4082-468F-87D8-D0C48184E891}"/>
              </a:ext>
            </a:extLst>
          </p:cNvPr>
          <p:cNvSpPr/>
          <p:nvPr/>
        </p:nvSpPr>
        <p:spPr>
          <a:xfrm>
            <a:off x="702940" y="1700808"/>
            <a:ext cx="4217695" cy="3151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companies actively testing self-driving cars on public roads in California are required to disclose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miles driven and the frequency in which human drivers were forced to take control of their driverless vehicles - also known as a “disengagement.”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Waymo said its autonomous system only disengaged at a rate of once every 11,017 miles. GM Cruise reported the second-lowest disengagement rate, with a safety driver taking over every 5,205 miles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Other startups making progress include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(0.50 disengagements per 1,000 miles),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(0.97 disengagements per 1,000 miles), and Pony.ai (0.98 disengagements per 1,000 miles). </a:t>
            </a:r>
          </a:p>
        </p:txBody>
      </p:sp>
    </p:spTree>
    <p:custDataLst>
      <p:tags r:id="rId1"/>
    </p:custDataLst>
    <p:extLst>
      <p:ext uri="{BB962C8B-B14F-4D97-AF65-F5344CB8AC3E}">
        <p14:creationId xmlns:p14="http://schemas.microsoft.com/office/powerpoint/2010/main" val="39288349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8" name="사각형: 둥근 모서리 32">
            <a:extLst>
              <a:ext uri="{FF2B5EF4-FFF2-40B4-BE49-F238E27FC236}">
                <a16:creationId xmlns:a16="http://schemas.microsoft.com/office/drawing/2014/main" xmlns="" id="{9F9FFF6C-7C72-4E08-8072-03F5113CBF51}"/>
              </a:ext>
            </a:extLst>
          </p:cNvPr>
          <p:cNvSpPr/>
          <p:nvPr/>
        </p:nvSpPr>
        <p:spPr>
          <a:xfrm>
            <a:off x="2581763" y="5805264"/>
            <a:ext cx="4875177" cy="360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https://www.forbes.com/sites/alanohnsman/2018/03/02/waymo-is-millions-of-miles-ahead-in-robot-car-tests-does-it-need-a-billion-more/#c854b381ef4c</a:t>
            </a:r>
          </a:p>
        </p:txBody>
      </p:sp>
      <p:grpSp>
        <p:nvGrpSpPr>
          <p:cNvPr id="19" name="그룹 18">
            <a:extLst>
              <a:ext uri="{FF2B5EF4-FFF2-40B4-BE49-F238E27FC236}">
                <a16:creationId xmlns:a16="http://schemas.microsoft.com/office/drawing/2014/main" xmlns="" id="{ED269402-F347-4A76-A2BC-51557A0064FC}"/>
              </a:ext>
            </a:extLst>
          </p:cNvPr>
          <p:cNvGrpSpPr/>
          <p:nvPr/>
        </p:nvGrpSpPr>
        <p:grpSpPr>
          <a:xfrm>
            <a:off x="2647156" y="3042235"/>
            <a:ext cx="4680520" cy="2680404"/>
            <a:chOff x="3655268" y="4077392"/>
            <a:chExt cx="4400353" cy="2519960"/>
          </a:xfrm>
        </p:grpSpPr>
        <p:sp>
          <p:nvSpPr>
            <p:cNvPr id="20" name="모서리가 둥근 직사각형 4">
              <a:extLst>
                <a:ext uri="{FF2B5EF4-FFF2-40B4-BE49-F238E27FC236}">
                  <a16:creationId xmlns:a16="http://schemas.microsoft.com/office/drawing/2014/main" xmlns="" id="{16587D51-53DA-426A-ABAE-424BA9C2FA5C}"/>
                </a:ext>
              </a:extLst>
            </p:cNvPr>
            <p:cNvSpPr/>
            <p:nvPr/>
          </p:nvSpPr>
          <p:spPr>
            <a:xfrm>
              <a:off x="3655268" y="4077392"/>
              <a:ext cx="4400353" cy="25199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Image result for google waymo autonomous vehicle&quot;">
              <a:extLst>
                <a:ext uri="{FF2B5EF4-FFF2-40B4-BE49-F238E27FC236}">
                  <a16:creationId xmlns:a16="http://schemas.microsoft.com/office/drawing/2014/main" xmlns="" id="{5BE93A5C-64BB-4DD2-A8EE-CA40F50698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527" y="4149080"/>
              <a:ext cx="4239834" cy="238499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xmlns="" id="{9A765AF6-02D7-47A4-BB72-C8B0676D45CF}"/>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made a name for itself in the auto space. Its self-driving project Waymo is the first autonomous vehicle developer to deploy a commercial fleet of AVs.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Investors remain confident in companies developing the full autonomous driving stack, pouring hundreds of millions of dollars into GM’s Cruise Automation ($750M from Honda in October 2018 and $900M from SoftBank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May prior)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($500M in July 2018). Other startups here include Drive.ai, Pony.ai,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23" name="직사각형 22">
            <a:extLst>
              <a:ext uri="{FF2B5EF4-FFF2-40B4-BE49-F238E27FC236}">
                <a16:creationId xmlns:a16="http://schemas.microsoft.com/office/drawing/2014/main" xmlns="" id="{0749BE4A-8D52-4CC7-8FB5-DF5D36D92A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Tree>
    <p:custDataLst>
      <p:tags r:id="rId1"/>
    </p:custDataLst>
    <p:extLst>
      <p:ext uri="{BB962C8B-B14F-4D97-AF65-F5344CB8AC3E}">
        <p14:creationId xmlns:p14="http://schemas.microsoft.com/office/powerpoint/2010/main" val="1967080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53" name="직사각형 5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85" name="Group 1">
            <a:extLst>
              <a:ext uri="{FF2B5EF4-FFF2-40B4-BE49-F238E27FC236}">
                <a16:creationId xmlns:a16="http://schemas.microsoft.com/office/drawing/2014/main" xmlns="" id="{DF0AE0E3-82C1-4FC5-B3ED-CDEAE2C795D7}"/>
              </a:ext>
            </a:extLst>
          </p:cNvPr>
          <p:cNvGrpSpPr/>
          <p:nvPr/>
        </p:nvGrpSpPr>
        <p:grpSpPr>
          <a:xfrm>
            <a:off x="2713021" y="2924944"/>
            <a:ext cx="4872364" cy="3130478"/>
            <a:chOff x="4053030" y="2484140"/>
            <a:chExt cx="4872364" cy="3203795"/>
          </a:xfrm>
        </p:grpSpPr>
        <p:grpSp>
          <p:nvGrpSpPr>
            <p:cNvPr id="86" name="그룹 41">
              <a:extLst>
                <a:ext uri="{FF2B5EF4-FFF2-40B4-BE49-F238E27FC236}">
                  <a16:creationId xmlns:a16="http://schemas.microsoft.com/office/drawing/2014/main" xmlns="" id="{00AB5F7F-6152-45DF-B14A-140D0F1EBE79}"/>
                </a:ext>
              </a:extLst>
            </p:cNvPr>
            <p:cNvGrpSpPr/>
            <p:nvPr/>
          </p:nvGrpSpPr>
          <p:grpSpPr>
            <a:xfrm>
              <a:off x="5149148" y="2930019"/>
              <a:ext cx="2376364" cy="2340000"/>
              <a:chOff x="5149148" y="2930019"/>
              <a:chExt cx="2376364" cy="2340000"/>
            </a:xfrm>
          </p:grpSpPr>
          <p:cxnSp>
            <p:nvCxnSpPr>
              <p:cNvPr id="107" name="직선 연결선 30">
                <a:extLst>
                  <a:ext uri="{FF2B5EF4-FFF2-40B4-BE49-F238E27FC236}">
                    <a16:creationId xmlns:a16="http://schemas.microsoft.com/office/drawing/2014/main" xmlns="" id="{FC471E30-9D0A-45A3-9C03-5A3E7F21C298}"/>
                  </a:ext>
                </a:extLst>
              </p:cNvPr>
              <p:cNvCxnSpPr/>
              <p:nvPr/>
            </p:nvCxnSpPr>
            <p:spPr>
              <a:xfrm>
                <a:off x="6337330" y="2930019"/>
                <a:ext cx="0" cy="23400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35">
                <a:extLst>
                  <a:ext uri="{FF2B5EF4-FFF2-40B4-BE49-F238E27FC236}">
                    <a16:creationId xmlns:a16="http://schemas.microsoft.com/office/drawing/2014/main" xmlns="" id="{95BA8288-7E9D-45A5-BCB6-BEA32DDC4052}"/>
                  </a:ext>
                </a:extLst>
              </p:cNvPr>
              <p:cNvCxnSpPr/>
              <p:nvPr/>
            </p:nvCxnSpPr>
            <p:spPr>
              <a:xfrm>
                <a:off x="5149148" y="4104620"/>
                <a:ext cx="2376364"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38">
                <a:extLst>
                  <a:ext uri="{FF2B5EF4-FFF2-40B4-BE49-F238E27FC236}">
                    <a16:creationId xmlns:a16="http://schemas.microsoft.com/office/drawing/2014/main" xmlns="" id="{59B165EB-7B0E-4E7F-8D66-37CAD67406E9}"/>
                  </a:ext>
                </a:extLst>
              </p:cNvPr>
              <p:cNvCxnSpPr/>
              <p:nvPr/>
            </p:nvCxnSpPr>
            <p:spPr>
              <a:xfrm>
                <a:off x="5499966" y="3267256"/>
                <a:ext cx="1674728" cy="1674728"/>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40">
                <a:extLst>
                  <a:ext uri="{FF2B5EF4-FFF2-40B4-BE49-F238E27FC236}">
                    <a16:creationId xmlns:a16="http://schemas.microsoft.com/office/drawing/2014/main" xmlns="" id="{4E85315A-A7A3-4B8D-8B76-04720D67940A}"/>
                  </a:ext>
                </a:extLst>
              </p:cNvPr>
              <p:cNvCxnSpPr/>
              <p:nvPr/>
            </p:nvCxnSpPr>
            <p:spPr>
              <a:xfrm flipH="1">
                <a:off x="5505587" y="3272877"/>
                <a:ext cx="1663486" cy="1663486"/>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87" name="그림 28">
              <a:extLst>
                <a:ext uri="{FF2B5EF4-FFF2-40B4-BE49-F238E27FC236}">
                  <a16:creationId xmlns:a16="http://schemas.microsoft.com/office/drawing/2014/main" xmlns="" id="{8B9EEFF4-85BE-4095-BDD9-0F7A8CE616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229" y="3685519"/>
              <a:ext cx="838202" cy="838202"/>
            </a:xfrm>
            <a:prstGeom prst="rect">
              <a:avLst/>
            </a:prstGeom>
          </p:spPr>
        </p:pic>
        <p:sp>
          <p:nvSpPr>
            <p:cNvPr id="88" name="Rectangle 15">
              <a:extLst>
                <a:ext uri="{FF2B5EF4-FFF2-40B4-BE49-F238E27FC236}">
                  <a16:creationId xmlns:a16="http://schemas.microsoft.com/office/drawing/2014/main" xmlns="" id="{BD45AABB-CD62-4226-B19A-35AF05BA5333}"/>
                </a:ext>
              </a:extLst>
            </p:cNvPr>
            <p:cNvSpPr/>
            <p:nvPr/>
          </p:nvSpPr>
          <p:spPr>
            <a:xfrm>
              <a:off x="5736876" y="2784968"/>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AUTOMAKERS</a:t>
              </a:r>
              <a:endParaRPr lang="ko-KR" altLang="en-US" sz="1300" dirty="0">
                <a:solidFill>
                  <a:schemeClr val="bg2">
                    <a:lumMod val="50000"/>
                  </a:schemeClr>
                </a:solidFill>
                <a:latin typeface="SamsungOne 400" panose="020B0503030303020204" pitchFamily="34" charset="0"/>
              </a:endParaRPr>
            </a:p>
          </p:txBody>
        </p:sp>
        <p:pic>
          <p:nvPicPr>
            <p:cNvPr id="89" name="그림 4">
              <a:extLst>
                <a:ext uri="{FF2B5EF4-FFF2-40B4-BE49-F238E27FC236}">
                  <a16:creationId xmlns:a16="http://schemas.microsoft.com/office/drawing/2014/main" xmlns="" id="{5192E472-BC20-4C99-8822-58A59D146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7417" y="2563455"/>
              <a:ext cx="934472" cy="118488"/>
            </a:xfrm>
            <a:prstGeom prst="rect">
              <a:avLst/>
            </a:prstGeom>
          </p:spPr>
        </p:pic>
        <p:pic>
          <p:nvPicPr>
            <p:cNvPr id="90" name="그림 5">
              <a:extLst>
                <a:ext uri="{FF2B5EF4-FFF2-40B4-BE49-F238E27FC236}">
                  <a16:creationId xmlns:a16="http://schemas.microsoft.com/office/drawing/2014/main" xmlns="" id="{96E5E3BD-9AE6-4C0E-AAEA-4194BBBEF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5926" y="2484140"/>
              <a:ext cx="623321" cy="277118"/>
            </a:xfrm>
            <a:prstGeom prst="rect">
              <a:avLst/>
            </a:prstGeom>
          </p:spPr>
        </p:pic>
        <p:pic>
          <p:nvPicPr>
            <p:cNvPr id="91" name="그림 7">
              <a:extLst>
                <a:ext uri="{FF2B5EF4-FFF2-40B4-BE49-F238E27FC236}">
                  <a16:creationId xmlns:a16="http://schemas.microsoft.com/office/drawing/2014/main" xmlns="" id="{D662173B-E229-4C41-82F1-4DFD0D184E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7352" y="4156637"/>
              <a:ext cx="1170434" cy="324613"/>
            </a:xfrm>
            <a:prstGeom prst="rect">
              <a:avLst/>
            </a:prstGeom>
          </p:spPr>
        </p:pic>
        <p:sp>
          <p:nvSpPr>
            <p:cNvPr id="92" name="Rectangle 15">
              <a:extLst>
                <a:ext uri="{FF2B5EF4-FFF2-40B4-BE49-F238E27FC236}">
                  <a16:creationId xmlns:a16="http://schemas.microsoft.com/office/drawing/2014/main" xmlns="" id="{723BB841-A508-4333-BCA6-8290E7337797}"/>
                </a:ext>
              </a:extLst>
            </p:cNvPr>
            <p:cNvSpPr/>
            <p:nvPr/>
          </p:nvSpPr>
          <p:spPr>
            <a:xfrm>
              <a:off x="4241259" y="3992797"/>
              <a:ext cx="9826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LiDAR TECH</a:t>
              </a:r>
              <a:endParaRPr lang="ko-KR" altLang="en-US" sz="1300" dirty="0">
                <a:solidFill>
                  <a:schemeClr val="bg2">
                    <a:lumMod val="50000"/>
                  </a:schemeClr>
                </a:solidFill>
                <a:latin typeface="SamsungOne 400" panose="020B0503030303020204" pitchFamily="34" charset="0"/>
              </a:endParaRPr>
            </a:p>
          </p:txBody>
        </p:sp>
        <p:sp>
          <p:nvSpPr>
            <p:cNvPr id="93" name="Rectangle 15">
              <a:extLst>
                <a:ext uri="{FF2B5EF4-FFF2-40B4-BE49-F238E27FC236}">
                  <a16:creationId xmlns:a16="http://schemas.microsoft.com/office/drawing/2014/main" xmlns="" id="{41F2E0DD-ECBC-43CD-80BF-A8D84FFE5622}"/>
                </a:ext>
              </a:extLst>
            </p:cNvPr>
            <p:cNvSpPr/>
            <p:nvPr/>
          </p:nvSpPr>
          <p:spPr>
            <a:xfrm>
              <a:off x="4413487" y="3184094"/>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CHIP MAKERS</a:t>
              </a:r>
              <a:endParaRPr lang="ko-KR" altLang="en-US" sz="1300" dirty="0">
                <a:solidFill>
                  <a:schemeClr val="bg2">
                    <a:lumMod val="50000"/>
                  </a:schemeClr>
                </a:solidFill>
                <a:latin typeface="SamsungOne 400" panose="020B0503030303020204" pitchFamily="34" charset="0"/>
              </a:endParaRPr>
            </a:p>
          </p:txBody>
        </p:sp>
        <p:pic>
          <p:nvPicPr>
            <p:cNvPr id="94" name="그림 10">
              <a:extLst>
                <a:ext uri="{FF2B5EF4-FFF2-40B4-BE49-F238E27FC236}">
                  <a16:creationId xmlns:a16="http://schemas.microsoft.com/office/drawing/2014/main" xmlns="" id="{C87960FF-3F15-49A1-BF35-24FE6E2AC1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255" y="2784101"/>
              <a:ext cx="484984" cy="362126"/>
            </a:xfrm>
            <a:prstGeom prst="rect">
              <a:avLst/>
            </a:prstGeom>
          </p:spPr>
        </p:pic>
        <p:pic>
          <p:nvPicPr>
            <p:cNvPr id="95" name="그림 11">
              <a:extLst>
                <a:ext uri="{FF2B5EF4-FFF2-40B4-BE49-F238E27FC236}">
                  <a16:creationId xmlns:a16="http://schemas.microsoft.com/office/drawing/2014/main" xmlns="" id="{AE3AF0C2-D787-44B5-BBD2-BDA798EC91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3386" y="2793276"/>
              <a:ext cx="484984" cy="343776"/>
            </a:xfrm>
            <a:prstGeom prst="rect">
              <a:avLst/>
            </a:prstGeom>
          </p:spPr>
        </p:pic>
        <p:sp>
          <p:nvSpPr>
            <p:cNvPr id="96" name="Rectangle 15">
              <a:extLst>
                <a:ext uri="{FF2B5EF4-FFF2-40B4-BE49-F238E27FC236}">
                  <a16:creationId xmlns:a16="http://schemas.microsoft.com/office/drawing/2014/main" xmlns="" id="{37E3BAE2-BCD1-442F-A7B1-BE01990CEB6B}"/>
                </a:ext>
              </a:extLst>
            </p:cNvPr>
            <p:cNvSpPr/>
            <p:nvPr/>
          </p:nvSpPr>
          <p:spPr>
            <a:xfrm>
              <a:off x="4053030" y="4838265"/>
              <a:ext cx="159615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OPERATING SYSTEM</a:t>
              </a:r>
              <a:endParaRPr lang="ko-KR" altLang="en-US" sz="1300" dirty="0">
                <a:solidFill>
                  <a:schemeClr val="bg2">
                    <a:lumMod val="50000"/>
                  </a:schemeClr>
                </a:solidFill>
                <a:latin typeface="SamsungOne 400" panose="020B0503030303020204" pitchFamily="34" charset="0"/>
              </a:endParaRPr>
            </a:p>
          </p:txBody>
        </p:sp>
        <p:pic>
          <p:nvPicPr>
            <p:cNvPr id="97" name="그림 27">
              <a:extLst>
                <a:ext uri="{FF2B5EF4-FFF2-40B4-BE49-F238E27FC236}">
                  <a16:creationId xmlns:a16="http://schemas.microsoft.com/office/drawing/2014/main" xmlns="" id="{92E7B27B-EB70-4E62-A620-03F8916A99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7817" y="5062834"/>
              <a:ext cx="1526581" cy="212161"/>
            </a:xfrm>
            <a:prstGeom prst="rect">
              <a:avLst/>
            </a:prstGeom>
          </p:spPr>
        </p:pic>
        <p:sp>
          <p:nvSpPr>
            <p:cNvPr id="98" name="Rectangle 15">
              <a:extLst>
                <a:ext uri="{FF2B5EF4-FFF2-40B4-BE49-F238E27FC236}">
                  <a16:creationId xmlns:a16="http://schemas.microsoft.com/office/drawing/2014/main" xmlns="" id="{B5CDF295-E23B-4EF2-8A73-9123483C1251}"/>
                </a:ext>
              </a:extLst>
            </p:cNvPr>
            <p:cNvSpPr/>
            <p:nvPr/>
          </p:nvSpPr>
          <p:spPr>
            <a:xfrm>
              <a:off x="5703171" y="5255989"/>
              <a:ext cx="126831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CLOUD SERVICES</a:t>
              </a:r>
              <a:endParaRPr lang="ko-KR" altLang="en-US" sz="1300" dirty="0">
                <a:solidFill>
                  <a:schemeClr val="bg2">
                    <a:lumMod val="50000"/>
                  </a:schemeClr>
                </a:solidFill>
                <a:latin typeface="SamsungOne 400" panose="020B0503030303020204" pitchFamily="34" charset="0"/>
              </a:endParaRPr>
            </a:p>
          </p:txBody>
        </p:sp>
        <p:pic>
          <p:nvPicPr>
            <p:cNvPr id="99" name="그림 43">
              <a:extLst>
                <a:ext uri="{FF2B5EF4-FFF2-40B4-BE49-F238E27FC236}">
                  <a16:creationId xmlns:a16="http://schemas.microsoft.com/office/drawing/2014/main" xmlns="" id="{4C4F6CE1-7378-466B-9560-240ED5EF3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3585" y="5490029"/>
              <a:ext cx="927488" cy="197906"/>
            </a:xfrm>
            <a:prstGeom prst="rect">
              <a:avLst/>
            </a:prstGeom>
          </p:spPr>
        </p:pic>
        <p:sp>
          <p:nvSpPr>
            <p:cNvPr id="100" name="Rectangle 15">
              <a:extLst>
                <a:ext uri="{FF2B5EF4-FFF2-40B4-BE49-F238E27FC236}">
                  <a16:creationId xmlns:a16="http://schemas.microsoft.com/office/drawing/2014/main" xmlns="" id="{66DCEC3A-CA05-4AD7-9323-9D5DB6B9A225}"/>
                </a:ext>
              </a:extLst>
            </p:cNvPr>
            <p:cNvSpPr/>
            <p:nvPr/>
          </p:nvSpPr>
          <p:spPr>
            <a:xfrm>
              <a:off x="7040362" y="4838265"/>
              <a:ext cx="14967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TRAVEL SERVICES</a:t>
              </a:r>
              <a:endParaRPr lang="ko-KR" altLang="en-US" sz="1300" dirty="0">
                <a:solidFill>
                  <a:schemeClr val="bg2">
                    <a:lumMod val="50000"/>
                  </a:schemeClr>
                </a:solidFill>
                <a:latin typeface="SamsungOne 400" panose="020B0503030303020204" pitchFamily="34" charset="0"/>
              </a:endParaRPr>
            </a:p>
          </p:txBody>
        </p:sp>
        <p:pic>
          <p:nvPicPr>
            <p:cNvPr id="101" name="그림 45">
              <a:extLst>
                <a:ext uri="{FF2B5EF4-FFF2-40B4-BE49-F238E27FC236}">
                  <a16:creationId xmlns:a16="http://schemas.microsoft.com/office/drawing/2014/main" xmlns="" id="{9DBB478C-1F47-4334-920F-554D2ECEA1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110" y="5086791"/>
              <a:ext cx="605096" cy="233134"/>
            </a:xfrm>
            <a:prstGeom prst="rect">
              <a:avLst/>
            </a:prstGeom>
          </p:spPr>
        </p:pic>
        <p:sp>
          <p:nvSpPr>
            <p:cNvPr id="102" name="Rectangle 15">
              <a:extLst>
                <a:ext uri="{FF2B5EF4-FFF2-40B4-BE49-F238E27FC236}">
                  <a16:creationId xmlns:a16="http://schemas.microsoft.com/office/drawing/2014/main" xmlns="" id="{BD469313-58D7-4FB2-8288-2FA7F8E70F60}"/>
                </a:ext>
              </a:extLst>
            </p:cNvPr>
            <p:cNvSpPr/>
            <p:nvPr/>
          </p:nvSpPr>
          <p:spPr>
            <a:xfrm>
              <a:off x="7402284" y="3992797"/>
              <a:ext cx="1523110"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MAPPING SERVICES</a:t>
              </a:r>
              <a:endParaRPr lang="ko-KR" altLang="en-US" sz="1300" dirty="0">
                <a:solidFill>
                  <a:schemeClr val="bg2">
                    <a:lumMod val="50000"/>
                  </a:schemeClr>
                </a:solidFill>
                <a:latin typeface="SamsungOne 400" panose="020B0503030303020204" pitchFamily="34" charset="0"/>
              </a:endParaRPr>
            </a:p>
          </p:txBody>
        </p:sp>
        <p:pic>
          <p:nvPicPr>
            <p:cNvPr id="103" name="그림 47">
              <a:extLst>
                <a:ext uri="{FF2B5EF4-FFF2-40B4-BE49-F238E27FC236}">
                  <a16:creationId xmlns:a16="http://schemas.microsoft.com/office/drawing/2014/main" xmlns="" id="{1C51C38F-D8A6-4BD4-8612-07E305884C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57783" y="4224310"/>
              <a:ext cx="984280" cy="210024"/>
            </a:xfrm>
            <a:prstGeom prst="rect">
              <a:avLst/>
            </a:prstGeom>
          </p:spPr>
        </p:pic>
        <p:sp>
          <p:nvSpPr>
            <p:cNvPr id="104" name="Rectangle 15">
              <a:extLst>
                <a:ext uri="{FF2B5EF4-FFF2-40B4-BE49-F238E27FC236}">
                  <a16:creationId xmlns:a16="http://schemas.microsoft.com/office/drawing/2014/main" xmlns="" id="{E321BDEC-82AB-4D34-8C65-71C9421D38ED}"/>
                </a:ext>
              </a:extLst>
            </p:cNvPr>
            <p:cNvSpPr/>
            <p:nvPr/>
          </p:nvSpPr>
          <p:spPr>
            <a:xfrm>
              <a:off x="7046344" y="3184094"/>
              <a:ext cx="128553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TIER 1 SUPPLIERS</a:t>
              </a:r>
              <a:endParaRPr lang="ko-KR" altLang="en-US" sz="1300" dirty="0">
                <a:solidFill>
                  <a:schemeClr val="bg2">
                    <a:lumMod val="50000"/>
                  </a:schemeClr>
                </a:solidFill>
                <a:latin typeface="SamsungOne 400" panose="020B0503030303020204" pitchFamily="34" charset="0"/>
              </a:endParaRPr>
            </a:p>
          </p:txBody>
        </p:sp>
        <p:pic>
          <p:nvPicPr>
            <p:cNvPr id="105" name="그림 49">
              <a:extLst>
                <a:ext uri="{FF2B5EF4-FFF2-40B4-BE49-F238E27FC236}">
                  <a16:creationId xmlns:a16="http://schemas.microsoft.com/office/drawing/2014/main" xmlns="" id="{551CC096-E495-405E-B46C-42A8C539CB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3964" y="2705408"/>
              <a:ext cx="853507" cy="193683"/>
            </a:xfrm>
            <a:prstGeom prst="rect">
              <a:avLst/>
            </a:prstGeom>
          </p:spPr>
        </p:pic>
        <p:pic>
          <p:nvPicPr>
            <p:cNvPr id="106" name="그림 50">
              <a:extLst>
                <a:ext uri="{FF2B5EF4-FFF2-40B4-BE49-F238E27FC236}">
                  <a16:creationId xmlns:a16="http://schemas.microsoft.com/office/drawing/2014/main" xmlns="" id="{4F68CFCB-FD9F-4691-A058-FF29D127D4E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6232" y="2962564"/>
              <a:ext cx="1008971" cy="187412"/>
            </a:xfrm>
            <a:prstGeom prst="rect">
              <a:avLst/>
            </a:prstGeom>
          </p:spPr>
        </p:pic>
      </p:grpSp>
      <p:sp>
        <p:nvSpPr>
          <p:cNvPr id="112" name="사각형: 둥근 모서리 32">
            <a:extLst>
              <a:ext uri="{FF2B5EF4-FFF2-40B4-BE49-F238E27FC236}">
                <a16:creationId xmlns:a16="http://schemas.microsoft.com/office/drawing/2014/main" xmlns="" id="{9F9FFF6C-7C72-4E08-8072-03F5113CBF51}"/>
              </a:ext>
            </a:extLst>
          </p:cNvPr>
          <p:cNvSpPr/>
          <p:nvPr/>
        </p:nvSpPr>
        <p:spPr>
          <a:xfrm>
            <a:off x="8512389" y="6126838"/>
            <a:ext cx="965551"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37" name="직사각형 36">
            <a:extLst>
              <a:ext uri="{FF2B5EF4-FFF2-40B4-BE49-F238E27FC236}">
                <a16:creationId xmlns:a16="http://schemas.microsoft.com/office/drawing/2014/main" xmlns="" id="{5B3F9FFE-4979-495D-B5C9-DEE97742D5A8}"/>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Chinese science ministry announced last year that the nation’s first wave of open AI platforms will rely heavily on Baidu for autonomous driving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April 2017, Baidu announced a one-of-a-kind open platform called Apollo for autonomous driving solutions, roping in partners from across the globe</a:t>
            </a:r>
          </a:p>
        </p:txBody>
      </p:sp>
      <p:sp>
        <p:nvSpPr>
          <p:cNvPr id="38" name="직사각형 37">
            <a:extLst>
              <a:ext uri="{FF2B5EF4-FFF2-40B4-BE49-F238E27FC236}">
                <a16:creationId xmlns:a16="http://schemas.microsoft.com/office/drawing/2014/main" xmlns="" id="{ED997B0D-2CB3-4194-B2CE-4A787437E8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6"/>
              </a:buBlip>
              <a:defRPr/>
            </a:pPr>
            <a:r>
              <a:rPr lang="en-US" altLang="ko-KR" sz="1400" dirty="0">
                <a:solidFill>
                  <a:schemeClr val="tx1"/>
                </a:solidFill>
                <a:latin typeface="SamsungOne 400" panose="020B0503030303020204" pitchFamily="34" charset="0"/>
                <a:ea typeface="SamsungOne 400" panose="020B0503030303020204" pitchFamily="34" charset="0"/>
              </a:rPr>
              <a:t>China Market</a:t>
            </a:r>
          </a:p>
        </p:txBody>
      </p:sp>
    </p:spTree>
    <p:custDataLst>
      <p:tags r:id="rId1"/>
    </p:custDataLst>
    <p:extLst>
      <p:ext uri="{BB962C8B-B14F-4D97-AF65-F5344CB8AC3E}">
        <p14:creationId xmlns:p14="http://schemas.microsoft.com/office/powerpoint/2010/main" val="2457011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그룹 14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2" name="직사각형 14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Autonomous Vehicle</a:t>
              </a:r>
            </a:p>
          </p:txBody>
        </p:sp>
        <p:sp>
          <p:nvSpPr>
            <p:cNvPr id="143" name="직사각형 14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22" name="Group 12">
            <a:extLst>
              <a:ext uri="{FF2B5EF4-FFF2-40B4-BE49-F238E27FC236}">
                <a16:creationId xmlns:a16="http://schemas.microsoft.com/office/drawing/2014/main" xmlns="" id="{CDB82E0B-EC27-42E5-9D45-83CA97B466F7}"/>
              </a:ext>
            </a:extLst>
          </p:cNvPr>
          <p:cNvGrpSpPr/>
          <p:nvPr/>
        </p:nvGrpSpPr>
        <p:grpSpPr>
          <a:xfrm>
            <a:off x="2143100" y="3131029"/>
            <a:ext cx="5936239" cy="3015687"/>
            <a:chOff x="2776898" y="2608505"/>
            <a:chExt cx="6749286" cy="3428726"/>
          </a:xfrm>
        </p:grpSpPr>
        <p:sp>
          <p:nvSpPr>
            <p:cNvPr id="323" name="Rectangle 23">
              <a:extLst>
                <a:ext uri="{FF2B5EF4-FFF2-40B4-BE49-F238E27FC236}">
                  <a16:creationId xmlns:a16="http://schemas.microsoft.com/office/drawing/2014/main" xmlns="" id="{5E618A41-D444-4BDD-B914-779F1CDB8927}"/>
                </a:ext>
              </a:extLst>
            </p:cNvPr>
            <p:cNvSpPr/>
            <p:nvPr/>
          </p:nvSpPr>
          <p:spPr>
            <a:xfrm>
              <a:off x="7199672" y="3573093"/>
              <a:ext cx="2326512" cy="710706"/>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4" name="Rectangle 23">
              <a:extLst>
                <a:ext uri="{FF2B5EF4-FFF2-40B4-BE49-F238E27FC236}">
                  <a16:creationId xmlns:a16="http://schemas.microsoft.com/office/drawing/2014/main" xmlns="" id="{3496DD8C-D078-4F5B-B986-258131F564EE}"/>
                </a:ext>
              </a:extLst>
            </p:cNvPr>
            <p:cNvSpPr/>
            <p:nvPr/>
          </p:nvSpPr>
          <p:spPr>
            <a:xfrm>
              <a:off x="7438189" y="5175697"/>
              <a:ext cx="1836000" cy="826091"/>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5" name="직사각형 86">
              <a:extLst>
                <a:ext uri="{FF2B5EF4-FFF2-40B4-BE49-F238E27FC236}">
                  <a16:creationId xmlns:a16="http://schemas.microsoft.com/office/drawing/2014/main" xmlns="" id="{8F2BE3F5-21FB-4DA9-980D-880115D0BDE8}"/>
                </a:ext>
              </a:extLst>
            </p:cNvPr>
            <p:cNvSpPr/>
            <p:nvPr/>
          </p:nvSpPr>
          <p:spPr>
            <a:xfrm>
              <a:off x="7465197" y="3678451"/>
              <a:ext cx="1800000"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26" name="그림 79">
              <a:extLst>
                <a:ext uri="{FF2B5EF4-FFF2-40B4-BE49-F238E27FC236}">
                  <a16:creationId xmlns:a16="http://schemas.microsoft.com/office/drawing/2014/main" xmlns="" id="{953D8E3B-EE11-47D7-9A94-EB5C14440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59" t="12895" r="11793" b="11517"/>
            <a:stretch/>
          </p:blipFill>
          <p:spPr>
            <a:xfrm>
              <a:off x="7787264" y="3813080"/>
              <a:ext cx="344703" cy="252705"/>
            </a:xfrm>
            <a:prstGeom prst="rect">
              <a:avLst/>
            </a:prstGeom>
          </p:spPr>
        </p:pic>
        <p:pic>
          <p:nvPicPr>
            <p:cNvPr id="327" name="그림 82">
              <a:extLst>
                <a:ext uri="{FF2B5EF4-FFF2-40B4-BE49-F238E27FC236}">
                  <a16:creationId xmlns:a16="http://schemas.microsoft.com/office/drawing/2014/main" xmlns="" id="{EAF5671A-F4B4-42F3-AC5C-B5EA1D325B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6328" y="3843315"/>
              <a:ext cx="827184" cy="173710"/>
            </a:xfrm>
            <a:prstGeom prst="rect">
              <a:avLst/>
            </a:prstGeom>
          </p:spPr>
        </p:pic>
        <p:pic>
          <p:nvPicPr>
            <p:cNvPr id="328" name="그림 83">
              <a:extLst>
                <a:ext uri="{FF2B5EF4-FFF2-40B4-BE49-F238E27FC236}">
                  <a16:creationId xmlns:a16="http://schemas.microsoft.com/office/drawing/2014/main" xmlns="" id="{0FEBB710-EAB0-4F39-B057-491D89CC5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7918" y="4065785"/>
              <a:ext cx="869157" cy="110915"/>
            </a:xfrm>
            <a:prstGeom prst="rect">
              <a:avLst/>
            </a:prstGeom>
          </p:spPr>
        </p:pic>
        <p:pic>
          <p:nvPicPr>
            <p:cNvPr id="329" name="그림 84">
              <a:extLst>
                <a:ext uri="{FF2B5EF4-FFF2-40B4-BE49-F238E27FC236}">
                  <a16:creationId xmlns:a16="http://schemas.microsoft.com/office/drawing/2014/main" xmlns="" id="{DD170F89-2EA9-41DB-986F-15B17C1827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4706" y="3955172"/>
              <a:ext cx="623619" cy="262577"/>
            </a:xfrm>
            <a:prstGeom prst="rect">
              <a:avLst/>
            </a:prstGeom>
          </p:spPr>
        </p:pic>
        <p:sp>
          <p:nvSpPr>
            <p:cNvPr id="330" name="Rectangle 15">
              <a:extLst>
                <a:ext uri="{FF2B5EF4-FFF2-40B4-BE49-F238E27FC236}">
                  <a16:creationId xmlns:a16="http://schemas.microsoft.com/office/drawing/2014/main" xmlns="" id="{2895BC74-08F8-466B-8145-614B3886A50F}"/>
                </a:ext>
              </a:extLst>
            </p:cNvPr>
            <p:cNvSpPr/>
            <p:nvPr/>
          </p:nvSpPr>
          <p:spPr>
            <a:xfrm>
              <a:off x="7288934" y="3617537"/>
              <a:ext cx="215252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CAMERAS &amp; COMPUTER VISION</a:t>
              </a:r>
              <a:endParaRPr lang="ko-KR" altLang="en-US" sz="1000" b="1" dirty="0">
                <a:solidFill>
                  <a:schemeClr val="tx1">
                    <a:lumMod val="75000"/>
                    <a:lumOff val="25000"/>
                  </a:schemeClr>
                </a:solidFill>
                <a:latin typeface="SamsungOne 400" panose="020B0503030303020204" pitchFamily="34" charset="0"/>
              </a:endParaRPr>
            </a:p>
          </p:txBody>
        </p:sp>
        <p:sp>
          <p:nvSpPr>
            <p:cNvPr id="331" name="직사각형 64">
              <a:extLst>
                <a:ext uri="{FF2B5EF4-FFF2-40B4-BE49-F238E27FC236}">
                  <a16:creationId xmlns:a16="http://schemas.microsoft.com/office/drawing/2014/main" xmlns="" id="{E6FC9693-498F-456A-B2EB-72189665834C}"/>
                </a:ext>
              </a:extLst>
            </p:cNvPr>
            <p:cNvSpPr/>
            <p:nvPr/>
          </p:nvSpPr>
          <p:spPr>
            <a:xfrm>
              <a:off x="7490063" y="5295060"/>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32" name="그림 66">
              <a:extLst>
                <a:ext uri="{FF2B5EF4-FFF2-40B4-BE49-F238E27FC236}">
                  <a16:creationId xmlns:a16="http://schemas.microsoft.com/office/drawing/2014/main" xmlns="" id="{2209ACE2-DCCB-4E75-9879-A076216221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2102" y="5407287"/>
              <a:ext cx="527479" cy="226866"/>
            </a:xfrm>
            <a:prstGeom prst="rect">
              <a:avLst/>
            </a:prstGeom>
          </p:spPr>
        </p:pic>
        <p:pic>
          <p:nvPicPr>
            <p:cNvPr id="333" name="그림 67">
              <a:extLst>
                <a:ext uri="{FF2B5EF4-FFF2-40B4-BE49-F238E27FC236}">
                  <a16:creationId xmlns:a16="http://schemas.microsoft.com/office/drawing/2014/main" xmlns="" id="{50F7B5F0-743D-4B99-AE53-D4B239051D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8557" y="5557296"/>
              <a:ext cx="446318" cy="145513"/>
            </a:xfrm>
            <a:prstGeom prst="rect">
              <a:avLst/>
            </a:prstGeom>
          </p:spPr>
        </p:pic>
        <p:pic>
          <p:nvPicPr>
            <p:cNvPr id="334" name="그림 68">
              <a:extLst>
                <a:ext uri="{FF2B5EF4-FFF2-40B4-BE49-F238E27FC236}">
                  <a16:creationId xmlns:a16="http://schemas.microsoft.com/office/drawing/2014/main" xmlns="" id="{D8C3103F-A3F2-4F08-BF87-628FF04C882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72" t="39657" r="15370" b="38268"/>
            <a:stretch/>
          </p:blipFill>
          <p:spPr>
            <a:xfrm>
              <a:off x="8486775" y="5410334"/>
              <a:ext cx="669132" cy="160888"/>
            </a:xfrm>
            <a:prstGeom prst="rect">
              <a:avLst/>
            </a:prstGeom>
          </p:spPr>
        </p:pic>
        <p:pic>
          <p:nvPicPr>
            <p:cNvPr id="335" name="그림 69">
              <a:extLst>
                <a:ext uri="{FF2B5EF4-FFF2-40B4-BE49-F238E27FC236}">
                  <a16:creationId xmlns:a16="http://schemas.microsoft.com/office/drawing/2014/main" xmlns="" id="{14A73D9A-BAA1-46E4-BD37-751B914BD76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6663" y="5605231"/>
              <a:ext cx="796590" cy="432000"/>
            </a:xfrm>
            <a:prstGeom prst="rect">
              <a:avLst/>
            </a:prstGeom>
          </p:spPr>
        </p:pic>
        <p:pic>
          <p:nvPicPr>
            <p:cNvPr id="336" name="그림 70">
              <a:extLst>
                <a:ext uri="{FF2B5EF4-FFF2-40B4-BE49-F238E27FC236}">
                  <a16:creationId xmlns:a16="http://schemas.microsoft.com/office/drawing/2014/main" xmlns="" id="{EC34E477-4FD5-4517-8CCC-CB0B2AA17B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402" y="5693174"/>
              <a:ext cx="794342" cy="221133"/>
            </a:xfrm>
            <a:prstGeom prst="rect">
              <a:avLst/>
            </a:prstGeom>
          </p:spPr>
        </p:pic>
        <p:sp>
          <p:nvSpPr>
            <p:cNvPr id="337" name="Rectangle 15">
              <a:extLst>
                <a:ext uri="{FF2B5EF4-FFF2-40B4-BE49-F238E27FC236}">
                  <a16:creationId xmlns:a16="http://schemas.microsoft.com/office/drawing/2014/main" xmlns="" id="{64A898DF-D07E-4245-85D1-4D33D29277FB}"/>
                </a:ext>
              </a:extLst>
            </p:cNvPr>
            <p:cNvSpPr/>
            <p:nvPr/>
          </p:nvSpPr>
          <p:spPr>
            <a:xfrm>
              <a:off x="7601283" y="5213795"/>
              <a:ext cx="150556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DATA &amp; SIMULATION</a:t>
              </a:r>
              <a:endParaRPr lang="ko-KR" altLang="en-US" sz="1000" b="1" dirty="0">
                <a:solidFill>
                  <a:schemeClr val="tx1">
                    <a:lumMod val="75000"/>
                    <a:lumOff val="25000"/>
                  </a:schemeClr>
                </a:solidFill>
                <a:latin typeface="SamsungOne 400" panose="020B0503030303020204" pitchFamily="34" charset="0"/>
              </a:endParaRPr>
            </a:p>
          </p:txBody>
        </p:sp>
        <p:grpSp>
          <p:nvGrpSpPr>
            <p:cNvPr id="338" name="그룹 123">
              <a:extLst>
                <a:ext uri="{FF2B5EF4-FFF2-40B4-BE49-F238E27FC236}">
                  <a16:creationId xmlns:a16="http://schemas.microsoft.com/office/drawing/2014/main" xmlns="" id="{D473FA40-1328-469B-9BDC-265F5F942976}"/>
                </a:ext>
              </a:extLst>
            </p:cNvPr>
            <p:cNvGrpSpPr/>
            <p:nvPr/>
          </p:nvGrpSpPr>
          <p:grpSpPr>
            <a:xfrm>
              <a:off x="4594594" y="3051829"/>
              <a:ext cx="377559" cy="1782066"/>
              <a:chOff x="4533634" y="3051829"/>
              <a:chExt cx="377559" cy="1782066"/>
            </a:xfrm>
          </p:grpSpPr>
          <p:sp>
            <p:nvSpPr>
              <p:cNvPr id="408" name="모서리가 둥근 직사각형 120">
                <a:extLst>
                  <a:ext uri="{FF2B5EF4-FFF2-40B4-BE49-F238E27FC236}">
                    <a16:creationId xmlns:a16="http://schemas.microsoft.com/office/drawing/2014/main" xmlns="" id="{8D4C4E20-8351-4F06-A503-727E100B9D2C}"/>
                  </a:ext>
                </a:extLst>
              </p:cNvPr>
              <p:cNvSpPr/>
              <p:nvPr/>
            </p:nvSpPr>
            <p:spPr>
              <a:xfrm>
                <a:off x="4533634" y="3124043"/>
                <a:ext cx="289467" cy="163763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409" name="직사각형 122">
                <a:extLst>
                  <a:ext uri="{FF2B5EF4-FFF2-40B4-BE49-F238E27FC236}">
                    <a16:creationId xmlns:a16="http://schemas.microsoft.com/office/drawing/2014/main" xmlns="" id="{E6BA8203-11C8-4B61-BCDF-E44AE2B15BF1}"/>
                  </a:ext>
                </a:extLst>
              </p:cNvPr>
              <p:cNvSpPr/>
              <p:nvPr/>
            </p:nvSpPr>
            <p:spPr>
              <a:xfrm>
                <a:off x="4674141" y="3051829"/>
                <a:ext cx="237052" cy="178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pic>
          <p:nvPicPr>
            <p:cNvPr id="339" name="그림 5">
              <a:extLst>
                <a:ext uri="{FF2B5EF4-FFF2-40B4-BE49-F238E27FC236}">
                  <a16:creationId xmlns:a16="http://schemas.microsoft.com/office/drawing/2014/main" xmlns="" id="{0EA28CA2-FC3A-48C6-AE70-48A66E44AD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1059" y="3320314"/>
              <a:ext cx="2711209" cy="1608103"/>
            </a:xfrm>
            <a:prstGeom prst="rect">
              <a:avLst/>
            </a:prstGeom>
          </p:spPr>
        </p:pic>
        <p:sp>
          <p:nvSpPr>
            <p:cNvPr id="340" name="모서리가 둥근 직사각형 32">
              <a:extLst>
                <a:ext uri="{FF2B5EF4-FFF2-40B4-BE49-F238E27FC236}">
                  <a16:creationId xmlns:a16="http://schemas.microsoft.com/office/drawing/2014/main" xmlns="" id="{DD9FDFD8-FE9B-452F-BEF9-BFDD6B646355}"/>
                </a:ext>
              </a:extLst>
            </p:cNvPr>
            <p:cNvSpPr/>
            <p:nvPr/>
          </p:nvSpPr>
          <p:spPr>
            <a:xfrm>
              <a:off x="2830790" y="2608505"/>
              <a:ext cx="1713242" cy="214478"/>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FULL SYSTEMS</a:t>
              </a:r>
              <a:endParaRPr lang="ko-KR" altLang="en-US" sz="1050" b="1" dirty="0">
                <a:solidFill>
                  <a:schemeClr val="bg1"/>
                </a:solidFill>
                <a:latin typeface="SamsungOne 400" panose="020B0503030303020204" pitchFamily="34" charset="0"/>
              </a:endParaRPr>
            </a:p>
          </p:txBody>
        </p:sp>
        <p:sp>
          <p:nvSpPr>
            <p:cNvPr id="341" name="모서리가 둥근 직사각형 35">
              <a:extLst>
                <a:ext uri="{FF2B5EF4-FFF2-40B4-BE49-F238E27FC236}">
                  <a16:creationId xmlns:a16="http://schemas.microsoft.com/office/drawing/2014/main" xmlns="" id="{6C66D91D-BD82-4E34-9881-A9870FB1E2CD}"/>
                </a:ext>
              </a:extLst>
            </p:cNvPr>
            <p:cNvSpPr/>
            <p:nvPr/>
          </p:nvSpPr>
          <p:spPr>
            <a:xfrm>
              <a:off x="5535889" y="2608505"/>
              <a:ext cx="370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PERCEPTION</a:t>
              </a:r>
              <a:endParaRPr lang="ko-KR" altLang="en-US" sz="1100" b="1" dirty="0">
                <a:solidFill>
                  <a:schemeClr val="bg1"/>
                </a:solidFill>
                <a:latin typeface="SamsungOne 400" panose="020B0503030303020204" pitchFamily="34" charset="0"/>
              </a:endParaRPr>
            </a:p>
          </p:txBody>
        </p:sp>
        <p:sp>
          <p:nvSpPr>
            <p:cNvPr id="342" name="모서리가 둥근 직사각형 36">
              <a:extLst>
                <a:ext uri="{FF2B5EF4-FFF2-40B4-BE49-F238E27FC236}">
                  <a16:creationId xmlns:a16="http://schemas.microsoft.com/office/drawing/2014/main" xmlns="" id="{0CB99D6A-8F77-45A9-A1AA-E142881BCA16}"/>
                </a:ext>
              </a:extLst>
            </p:cNvPr>
            <p:cNvSpPr/>
            <p:nvPr/>
          </p:nvSpPr>
          <p:spPr>
            <a:xfrm>
              <a:off x="2830789" y="4962605"/>
              <a:ext cx="208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LOCALIZATON</a:t>
              </a:r>
              <a:endParaRPr lang="ko-KR" altLang="en-US" sz="1100" b="1" dirty="0">
                <a:solidFill>
                  <a:schemeClr val="bg1"/>
                </a:solidFill>
                <a:latin typeface="SamsungOne 400" panose="020B0503030303020204" pitchFamily="34" charset="0"/>
              </a:endParaRPr>
            </a:p>
          </p:txBody>
        </p:sp>
        <p:sp>
          <p:nvSpPr>
            <p:cNvPr id="343" name="Rectangle 23">
              <a:extLst>
                <a:ext uri="{FF2B5EF4-FFF2-40B4-BE49-F238E27FC236}">
                  <a16:creationId xmlns:a16="http://schemas.microsoft.com/office/drawing/2014/main" xmlns="" id="{DBBB92AC-7466-4ED0-AE1E-8695E1AB2DFD}"/>
                </a:ext>
              </a:extLst>
            </p:cNvPr>
            <p:cNvSpPr/>
            <p:nvPr/>
          </p:nvSpPr>
          <p:spPr>
            <a:xfrm>
              <a:off x="2776898" y="2853083"/>
              <a:ext cx="1766350" cy="1368000"/>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cxnSp>
          <p:nvCxnSpPr>
            <p:cNvPr id="344" name="직선 연결선 125">
              <a:extLst>
                <a:ext uri="{FF2B5EF4-FFF2-40B4-BE49-F238E27FC236}">
                  <a16:creationId xmlns:a16="http://schemas.microsoft.com/office/drawing/2014/main" xmlns="" id="{1469A398-A4F4-4D5E-BEAC-B2BEEA2CAE21}"/>
                </a:ext>
              </a:extLst>
            </p:cNvPr>
            <p:cNvCxnSpPr>
              <a:endCxn id="381" idx="3"/>
            </p:cNvCxnSpPr>
            <p:nvPr/>
          </p:nvCxnSpPr>
          <p:spPr>
            <a:xfrm flipH="1">
              <a:off x="4902074" y="4349787"/>
              <a:ext cx="209676" cy="12744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 128">
              <a:extLst>
                <a:ext uri="{FF2B5EF4-FFF2-40B4-BE49-F238E27FC236}">
                  <a16:creationId xmlns:a16="http://schemas.microsoft.com/office/drawing/2014/main" xmlns="" id="{9B25FD81-1C3F-45FA-A80E-BB1F794828A1}"/>
                </a:ext>
              </a:extLst>
            </p:cNvPr>
            <p:cNvCxnSpPr>
              <a:endCxn id="356" idx="1"/>
            </p:cNvCxnSpPr>
            <p:nvPr/>
          </p:nvCxnSpPr>
          <p:spPr>
            <a:xfrm>
              <a:off x="5158740" y="4349787"/>
              <a:ext cx="519812" cy="126932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 130">
              <a:extLst>
                <a:ext uri="{FF2B5EF4-FFF2-40B4-BE49-F238E27FC236}">
                  <a16:creationId xmlns:a16="http://schemas.microsoft.com/office/drawing/2014/main" xmlns="" id="{DF7D4E21-BFA5-47B2-9CC8-D73CD855B75B}"/>
                </a:ext>
              </a:extLst>
            </p:cNvPr>
            <p:cNvCxnSpPr/>
            <p:nvPr/>
          </p:nvCxnSpPr>
          <p:spPr>
            <a:xfrm>
              <a:off x="5248275" y="4397483"/>
              <a:ext cx="2241788" cy="9083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 132">
              <a:extLst>
                <a:ext uri="{FF2B5EF4-FFF2-40B4-BE49-F238E27FC236}">
                  <a16:creationId xmlns:a16="http://schemas.microsoft.com/office/drawing/2014/main" xmlns="" id="{44C60EFC-48C7-443C-A2C2-8CA91A793813}"/>
                </a:ext>
              </a:extLst>
            </p:cNvPr>
            <p:cNvCxnSpPr>
              <a:endCxn id="363" idx="1"/>
            </p:cNvCxnSpPr>
            <p:nvPr/>
          </p:nvCxnSpPr>
          <p:spPr>
            <a:xfrm>
              <a:off x="7059125" y="4493787"/>
              <a:ext cx="516900" cy="2636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 134">
              <a:extLst>
                <a:ext uri="{FF2B5EF4-FFF2-40B4-BE49-F238E27FC236}">
                  <a16:creationId xmlns:a16="http://schemas.microsoft.com/office/drawing/2014/main" xmlns="" id="{87B4D3E8-8BC9-426D-A74D-21F1149D8929}"/>
                </a:ext>
              </a:extLst>
            </p:cNvPr>
            <p:cNvCxnSpPr/>
            <p:nvPr/>
          </p:nvCxnSpPr>
          <p:spPr>
            <a:xfrm>
              <a:off x="5678552" y="3678451"/>
              <a:ext cx="1882908" cy="27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 136">
              <a:extLst>
                <a:ext uri="{FF2B5EF4-FFF2-40B4-BE49-F238E27FC236}">
                  <a16:creationId xmlns:a16="http://schemas.microsoft.com/office/drawing/2014/main" xmlns="" id="{05249EAC-BB04-4F74-B8F3-16627393A90E}"/>
                </a:ext>
              </a:extLst>
            </p:cNvPr>
            <p:cNvCxnSpPr>
              <a:endCxn id="370" idx="1"/>
            </p:cNvCxnSpPr>
            <p:nvPr/>
          </p:nvCxnSpPr>
          <p:spPr>
            <a:xfrm flipV="1">
              <a:off x="5489575" y="3241435"/>
              <a:ext cx="532707" cy="14765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0" name="그룹 349"/>
            <p:cNvGrpSpPr/>
            <p:nvPr/>
          </p:nvGrpSpPr>
          <p:grpSpPr>
            <a:xfrm>
              <a:off x="2886073" y="4247872"/>
              <a:ext cx="1548000" cy="625753"/>
              <a:chOff x="2886073" y="4247872"/>
              <a:chExt cx="1548000" cy="625753"/>
            </a:xfrm>
          </p:grpSpPr>
          <p:sp>
            <p:nvSpPr>
              <p:cNvPr id="401" name="직사각형 39">
                <a:extLst>
                  <a:ext uri="{FF2B5EF4-FFF2-40B4-BE49-F238E27FC236}">
                    <a16:creationId xmlns:a16="http://schemas.microsoft.com/office/drawing/2014/main" xmlns="" id="{2F399C64-5F80-4AC4-BA6E-31609671E46F}"/>
                  </a:ext>
                </a:extLst>
              </p:cNvPr>
              <p:cNvSpPr/>
              <p:nvPr/>
            </p:nvSpPr>
            <p:spPr>
              <a:xfrm>
                <a:off x="2886073" y="4336260"/>
                <a:ext cx="1548000" cy="5373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402" name="그룹 103">
                <a:extLst>
                  <a:ext uri="{FF2B5EF4-FFF2-40B4-BE49-F238E27FC236}">
                    <a16:creationId xmlns:a16="http://schemas.microsoft.com/office/drawing/2014/main" xmlns="" id="{8726D42E-3B30-4149-8502-A51990693659}"/>
                  </a:ext>
                </a:extLst>
              </p:cNvPr>
              <p:cNvGrpSpPr/>
              <p:nvPr/>
            </p:nvGrpSpPr>
            <p:grpSpPr>
              <a:xfrm>
                <a:off x="2930524" y="4475694"/>
                <a:ext cx="1439862" cy="378401"/>
                <a:chOff x="2957513" y="4475694"/>
                <a:chExt cx="1439862" cy="378401"/>
              </a:xfrm>
            </p:grpSpPr>
            <p:pic>
              <p:nvPicPr>
                <p:cNvPr id="404" name="그림 41">
                  <a:extLst>
                    <a:ext uri="{FF2B5EF4-FFF2-40B4-BE49-F238E27FC236}">
                      <a16:creationId xmlns:a16="http://schemas.microsoft.com/office/drawing/2014/main" xmlns="" id="{F79041CC-9058-401D-B026-D0DB52770DF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57513" y="4680427"/>
                  <a:ext cx="534813" cy="153468"/>
                </a:xfrm>
                <a:prstGeom prst="rect">
                  <a:avLst/>
                </a:prstGeom>
              </p:spPr>
            </p:pic>
            <p:pic>
              <p:nvPicPr>
                <p:cNvPr id="405" name="그림 42">
                  <a:extLst>
                    <a:ext uri="{FF2B5EF4-FFF2-40B4-BE49-F238E27FC236}">
                      <a16:creationId xmlns:a16="http://schemas.microsoft.com/office/drawing/2014/main" xmlns="" id="{333ABC3C-CE80-4D82-882B-083DED56298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2986" r="15028"/>
                <a:stretch/>
              </p:blipFill>
              <p:spPr>
                <a:xfrm>
                  <a:off x="3949700" y="4529157"/>
                  <a:ext cx="447675" cy="324938"/>
                </a:xfrm>
                <a:prstGeom prst="rect">
                  <a:avLst/>
                </a:prstGeom>
              </p:spPr>
            </p:pic>
            <p:pic>
              <p:nvPicPr>
                <p:cNvPr id="406" name="그림 30">
                  <a:extLst>
                    <a:ext uri="{FF2B5EF4-FFF2-40B4-BE49-F238E27FC236}">
                      <a16:creationId xmlns:a16="http://schemas.microsoft.com/office/drawing/2014/main" xmlns="" id="{B0EC638C-507F-490F-A710-74B2EF35EA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73388" y="4475694"/>
                  <a:ext cx="1069626" cy="174795"/>
                </a:xfrm>
                <a:prstGeom prst="rect">
                  <a:avLst/>
                </a:prstGeom>
              </p:spPr>
            </p:pic>
            <p:pic>
              <p:nvPicPr>
                <p:cNvPr id="407" name="그림 43">
                  <a:extLst>
                    <a:ext uri="{FF2B5EF4-FFF2-40B4-BE49-F238E27FC236}">
                      <a16:creationId xmlns:a16="http://schemas.microsoft.com/office/drawing/2014/main" xmlns="" id="{A7ED76C5-4E62-4DCE-AD5A-8169AD6C0F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12790" y="4620097"/>
                  <a:ext cx="492124" cy="165110"/>
                </a:xfrm>
                <a:prstGeom prst="rect">
                  <a:avLst/>
                </a:prstGeom>
              </p:spPr>
            </p:pic>
          </p:grpSp>
          <p:sp>
            <p:nvSpPr>
              <p:cNvPr id="403" name="Rectangle 15">
                <a:extLst>
                  <a:ext uri="{FF2B5EF4-FFF2-40B4-BE49-F238E27FC236}">
                    <a16:creationId xmlns:a16="http://schemas.microsoft.com/office/drawing/2014/main" xmlns="" id="{E46C8887-42F6-4124-A29B-94B0B6ED9439}"/>
                  </a:ext>
                </a:extLst>
              </p:cNvPr>
              <p:cNvSpPr/>
              <p:nvPr/>
            </p:nvSpPr>
            <p:spPr>
              <a:xfrm>
                <a:off x="3102468" y="4247872"/>
                <a:ext cx="111521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FULL VEHICLES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1" name="그룹 350"/>
            <p:cNvGrpSpPr/>
            <p:nvPr/>
          </p:nvGrpSpPr>
          <p:grpSpPr>
            <a:xfrm>
              <a:off x="2816724" y="2876865"/>
              <a:ext cx="1686698" cy="1302229"/>
              <a:chOff x="2816724" y="2876865"/>
              <a:chExt cx="1686698" cy="1302229"/>
            </a:xfrm>
          </p:grpSpPr>
          <p:sp>
            <p:nvSpPr>
              <p:cNvPr id="389" name="직사각형 15">
                <a:extLst>
                  <a:ext uri="{FF2B5EF4-FFF2-40B4-BE49-F238E27FC236}">
                    <a16:creationId xmlns:a16="http://schemas.microsoft.com/office/drawing/2014/main" xmlns="" id="{49256609-F3CE-4AE0-8CCE-A33B752144FC}"/>
                  </a:ext>
                </a:extLst>
              </p:cNvPr>
              <p:cNvSpPr/>
              <p:nvPr/>
            </p:nvSpPr>
            <p:spPr>
              <a:xfrm>
                <a:off x="2886073" y="3051829"/>
                <a:ext cx="1548000" cy="11272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90" name="그룹 389"/>
              <p:cNvGrpSpPr/>
              <p:nvPr/>
            </p:nvGrpSpPr>
            <p:grpSpPr>
              <a:xfrm>
                <a:off x="2902308" y="3186788"/>
                <a:ext cx="1482743" cy="947815"/>
                <a:chOff x="2902308" y="3186788"/>
                <a:chExt cx="1482743" cy="947815"/>
              </a:xfrm>
            </p:grpSpPr>
            <p:pic>
              <p:nvPicPr>
                <p:cNvPr id="392" name="그림 12">
                  <a:extLst>
                    <a:ext uri="{FF2B5EF4-FFF2-40B4-BE49-F238E27FC236}">
                      <a16:creationId xmlns:a16="http://schemas.microsoft.com/office/drawing/2014/main" xmlns="" id="{ACCDA0BE-1C76-451C-A0C9-8BBBF0415C9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492" t="14027" r="5565" b="17647"/>
                <a:stretch/>
              </p:blipFill>
              <p:spPr>
                <a:xfrm>
                  <a:off x="3174669" y="3808293"/>
                  <a:ext cx="597695" cy="183356"/>
                </a:xfrm>
                <a:prstGeom prst="rect">
                  <a:avLst/>
                </a:prstGeom>
              </p:spPr>
            </p:pic>
            <p:pic>
              <p:nvPicPr>
                <p:cNvPr id="393" name="그림 1">
                  <a:extLst>
                    <a:ext uri="{FF2B5EF4-FFF2-40B4-BE49-F238E27FC236}">
                      <a16:creationId xmlns:a16="http://schemas.microsoft.com/office/drawing/2014/main" xmlns="" id="{9D1F6EBE-6F5D-4245-BC1E-BF5DF0472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25457" y="3216496"/>
                  <a:ext cx="559594" cy="212358"/>
                </a:xfrm>
                <a:prstGeom prst="rect">
                  <a:avLst/>
                </a:prstGeom>
              </p:spPr>
            </p:pic>
            <p:pic>
              <p:nvPicPr>
                <p:cNvPr id="394" name="그림 4">
                  <a:extLst>
                    <a:ext uri="{FF2B5EF4-FFF2-40B4-BE49-F238E27FC236}">
                      <a16:creationId xmlns:a16="http://schemas.microsoft.com/office/drawing/2014/main" xmlns="" id="{48EE36F1-FDC0-4800-84B5-5C15274D2B6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02308" y="3408216"/>
                  <a:ext cx="775738" cy="202304"/>
                </a:xfrm>
                <a:prstGeom prst="rect">
                  <a:avLst/>
                </a:prstGeom>
              </p:spPr>
            </p:pic>
            <p:pic>
              <p:nvPicPr>
                <p:cNvPr id="395" name="그림 3">
                  <a:extLst>
                    <a:ext uri="{FF2B5EF4-FFF2-40B4-BE49-F238E27FC236}">
                      <a16:creationId xmlns:a16="http://schemas.microsoft.com/office/drawing/2014/main" xmlns="" id="{E1C8A32D-B4D1-47AA-BAA8-780E7CEBDEE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10495" y="3186788"/>
                  <a:ext cx="831986" cy="295811"/>
                </a:xfrm>
                <a:prstGeom prst="rect">
                  <a:avLst/>
                </a:prstGeom>
              </p:spPr>
            </p:pic>
            <p:pic>
              <p:nvPicPr>
                <p:cNvPr id="396" name="그림 6">
                  <a:extLst>
                    <a:ext uri="{FF2B5EF4-FFF2-40B4-BE49-F238E27FC236}">
                      <a16:creationId xmlns:a16="http://schemas.microsoft.com/office/drawing/2014/main" xmlns="" id="{46C67799-80B8-453E-AF8A-2FAABD0A168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56411" y="3469584"/>
                  <a:ext cx="481635" cy="154011"/>
                </a:xfrm>
                <a:prstGeom prst="rect">
                  <a:avLst/>
                </a:prstGeom>
              </p:spPr>
            </p:pic>
            <p:pic>
              <p:nvPicPr>
                <p:cNvPr id="397" name="그림 9">
                  <a:extLst>
                    <a:ext uri="{FF2B5EF4-FFF2-40B4-BE49-F238E27FC236}">
                      <a16:creationId xmlns:a16="http://schemas.microsoft.com/office/drawing/2014/main" xmlns="" id="{89BA829A-D99B-49AF-A1E0-69186A1C68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99159" y="3600994"/>
                  <a:ext cx="602456" cy="202536"/>
                </a:xfrm>
                <a:prstGeom prst="rect">
                  <a:avLst/>
                </a:prstGeom>
              </p:spPr>
            </p:pic>
            <p:pic>
              <p:nvPicPr>
                <p:cNvPr id="398" name="그림 10">
                  <a:extLst>
                    <a:ext uri="{FF2B5EF4-FFF2-40B4-BE49-F238E27FC236}">
                      <a16:creationId xmlns:a16="http://schemas.microsoft.com/office/drawing/2014/main" xmlns="" id="{24BCE8CC-51F9-463A-9157-1284F0DD4ED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68291" y="3560941"/>
                  <a:ext cx="697707" cy="312486"/>
                </a:xfrm>
                <a:prstGeom prst="rect">
                  <a:avLst/>
                </a:prstGeom>
              </p:spPr>
            </p:pic>
            <p:pic>
              <p:nvPicPr>
                <p:cNvPr id="399" name="그림 11">
                  <a:extLst>
                    <a:ext uri="{FF2B5EF4-FFF2-40B4-BE49-F238E27FC236}">
                      <a16:creationId xmlns:a16="http://schemas.microsoft.com/office/drawing/2014/main" xmlns="" id="{A045EE3C-0597-4416-848D-CFDA1FFD9D7F}"/>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9641" b="10277"/>
                <a:stretch/>
              </p:blipFill>
              <p:spPr>
                <a:xfrm>
                  <a:off x="2950823" y="3977360"/>
                  <a:ext cx="612472" cy="157243"/>
                </a:xfrm>
                <a:prstGeom prst="rect">
                  <a:avLst/>
                </a:prstGeom>
              </p:spPr>
            </p:pic>
            <p:pic>
              <p:nvPicPr>
                <p:cNvPr id="400" name="그림 14">
                  <a:extLst>
                    <a:ext uri="{FF2B5EF4-FFF2-40B4-BE49-F238E27FC236}">
                      <a16:creationId xmlns:a16="http://schemas.microsoft.com/office/drawing/2014/main" xmlns="" id="{E223656E-FF82-41B0-844F-62B183C4328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9321" t="16062" r="7506" b="15161"/>
                <a:stretch/>
              </p:blipFill>
              <p:spPr>
                <a:xfrm>
                  <a:off x="3885205" y="3820117"/>
                  <a:ext cx="380307" cy="314486"/>
                </a:xfrm>
                <a:prstGeom prst="rect">
                  <a:avLst/>
                </a:prstGeom>
              </p:spPr>
            </p:pic>
          </p:grpSp>
          <p:sp>
            <p:nvSpPr>
              <p:cNvPr id="391" name="Rectangle 15">
                <a:extLst>
                  <a:ext uri="{FF2B5EF4-FFF2-40B4-BE49-F238E27FC236}">
                    <a16:creationId xmlns:a16="http://schemas.microsoft.com/office/drawing/2014/main" xmlns="" id="{8FA665B7-83A7-4C29-A785-DC57FD34FD72}"/>
                  </a:ext>
                </a:extLst>
              </p:cNvPr>
              <p:cNvSpPr/>
              <p:nvPr/>
            </p:nvSpPr>
            <p:spPr>
              <a:xfrm>
                <a:off x="2816724" y="2876865"/>
                <a:ext cx="1686698" cy="349931"/>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AUTONOMOUS DRIVING</a:t>
                </a:r>
              </a:p>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SYSTEM</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2" name="그룹 351"/>
            <p:cNvGrpSpPr/>
            <p:nvPr/>
          </p:nvGrpSpPr>
          <p:grpSpPr>
            <a:xfrm>
              <a:off x="2886074" y="5218394"/>
              <a:ext cx="2016000" cy="729879"/>
              <a:chOff x="2886074" y="5218394"/>
              <a:chExt cx="2016000" cy="729879"/>
            </a:xfrm>
          </p:grpSpPr>
          <p:sp>
            <p:nvSpPr>
              <p:cNvPr id="381" name="직사각형 45">
                <a:extLst>
                  <a:ext uri="{FF2B5EF4-FFF2-40B4-BE49-F238E27FC236}">
                    <a16:creationId xmlns:a16="http://schemas.microsoft.com/office/drawing/2014/main" xmlns="" id="{FE2CC1BA-195D-411A-A91D-F035187B2911}"/>
                  </a:ext>
                </a:extLst>
              </p:cNvPr>
              <p:cNvSpPr/>
              <p:nvPr/>
            </p:nvSpPr>
            <p:spPr>
              <a:xfrm>
                <a:off x="2886074" y="5300273"/>
                <a:ext cx="2016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82" name="그룹 104">
                <a:extLst>
                  <a:ext uri="{FF2B5EF4-FFF2-40B4-BE49-F238E27FC236}">
                    <a16:creationId xmlns:a16="http://schemas.microsoft.com/office/drawing/2014/main" xmlns="" id="{8889914D-52C2-4CA4-AC6A-EA581AE23AEC}"/>
                  </a:ext>
                </a:extLst>
              </p:cNvPr>
              <p:cNvGrpSpPr/>
              <p:nvPr/>
            </p:nvGrpSpPr>
            <p:grpSpPr>
              <a:xfrm>
                <a:off x="2942649" y="5400156"/>
                <a:ext cx="1910493" cy="466061"/>
                <a:chOff x="2942649" y="5400156"/>
                <a:chExt cx="1910493" cy="466061"/>
              </a:xfrm>
            </p:grpSpPr>
            <p:pic>
              <p:nvPicPr>
                <p:cNvPr id="384" name="그림 47">
                  <a:extLst>
                    <a:ext uri="{FF2B5EF4-FFF2-40B4-BE49-F238E27FC236}">
                      <a16:creationId xmlns:a16="http://schemas.microsoft.com/office/drawing/2014/main" xmlns="" id="{5C88344B-3BC0-46A8-A472-74DE19A45C2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42649" y="5400156"/>
                  <a:ext cx="390008" cy="440769"/>
                </a:xfrm>
                <a:prstGeom prst="rect">
                  <a:avLst/>
                </a:prstGeom>
              </p:spPr>
            </p:pic>
            <p:pic>
              <p:nvPicPr>
                <p:cNvPr id="385" name="그림 48">
                  <a:extLst>
                    <a:ext uri="{FF2B5EF4-FFF2-40B4-BE49-F238E27FC236}">
                      <a16:creationId xmlns:a16="http://schemas.microsoft.com/office/drawing/2014/main" xmlns="" id="{3F642DDC-4BEA-4F84-9D43-F82E7A2DF76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28935" y="5455616"/>
                  <a:ext cx="728569" cy="218111"/>
                </a:xfrm>
                <a:prstGeom prst="rect">
                  <a:avLst/>
                </a:prstGeom>
              </p:spPr>
            </p:pic>
            <p:pic>
              <p:nvPicPr>
                <p:cNvPr id="386" name="그림 49">
                  <a:extLst>
                    <a:ext uri="{FF2B5EF4-FFF2-40B4-BE49-F238E27FC236}">
                      <a16:creationId xmlns:a16="http://schemas.microsoft.com/office/drawing/2014/main" xmlns="" id="{ED5EAE2A-4083-4A76-8C04-344DEFE8995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61235" y="5673727"/>
                  <a:ext cx="504341" cy="192490"/>
                </a:xfrm>
                <a:prstGeom prst="rect">
                  <a:avLst/>
                </a:prstGeom>
              </p:spPr>
            </p:pic>
            <p:pic>
              <p:nvPicPr>
                <p:cNvPr id="387" name="그림 50">
                  <a:extLst>
                    <a:ext uri="{FF2B5EF4-FFF2-40B4-BE49-F238E27FC236}">
                      <a16:creationId xmlns:a16="http://schemas.microsoft.com/office/drawing/2014/main" xmlns="" id="{9D7D14DB-8AC2-47F2-80F9-7449EF0A605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81286" y="5616482"/>
                  <a:ext cx="560543" cy="238827"/>
                </a:xfrm>
                <a:prstGeom prst="rect">
                  <a:avLst/>
                </a:prstGeom>
              </p:spPr>
            </p:pic>
            <p:pic>
              <p:nvPicPr>
                <p:cNvPr id="388" name="그림 53">
                  <a:extLst>
                    <a:ext uri="{FF2B5EF4-FFF2-40B4-BE49-F238E27FC236}">
                      <a16:creationId xmlns:a16="http://schemas.microsoft.com/office/drawing/2014/main" xmlns="" id="{7B8642A1-4A30-4055-9A0A-2D86D2909A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74209" y="5463020"/>
                  <a:ext cx="578933" cy="287902"/>
                </a:xfrm>
                <a:prstGeom prst="rect">
                  <a:avLst/>
                </a:prstGeom>
              </p:spPr>
            </p:pic>
          </p:grpSp>
          <p:sp>
            <p:nvSpPr>
              <p:cNvPr id="383" name="Rectangle 15">
                <a:extLst>
                  <a:ext uri="{FF2B5EF4-FFF2-40B4-BE49-F238E27FC236}">
                    <a16:creationId xmlns:a16="http://schemas.microsoft.com/office/drawing/2014/main" xmlns="" id="{DAB2344B-072D-409E-BDBD-C0D8EAE35C12}"/>
                  </a:ext>
                </a:extLst>
              </p:cNvPr>
              <p:cNvSpPr/>
              <p:nvPr/>
            </p:nvSpPr>
            <p:spPr>
              <a:xfrm>
                <a:off x="3284728" y="5218394"/>
                <a:ext cx="12186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PRE-BUILT MAPS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3" name="그룹 352"/>
            <p:cNvGrpSpPr/>
            <p:nvPr/>
          </p:nvGrpSpPr>
          <p:grpSpPr>
            <a:xfrm>
              <a:off x="6022282" y="2903291"/>
              <a:ext cx="3195781" cy="608144"/>
              <a:chOff x="6022282" y="2903291"/>
              <a:chExt cx="3195781" cy="608144"/>
            </a:xfrm>
          </p:grpSpPr>
          <p:sp>
            <p:nvSpPr>
              <p:cNvPr id="370" name="직사각형 100">
                <a:extLst>
                  <a:ext uri="{FF2B5EF4-FFF2-40B4-BE49-F238E27FC236}">
                    <a16:creationId xmlns:a16="http://schemas.microsoft.com/office/drawing/2014/main" xmlns="" id="{687D9F54-AFC6-4B37-8997-E70687E41862}"/>
                  </a:ext>
                </a:extLst>
              </p:cNvPr>
              <p:cNvSpPr/>
              <p:nvPr/>
            </p:nvSpPr>
            <p:spPr>
              <a:xfrm>
                <a:off x="6022282" y="2971435"/>
                <a:ext cx="3195781"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71" name="그림 89">
                <a:extLst>
                  <a:ext uri="{FF2B5EF4-FFF2-40B4-BE49-F238E27FC236}">
                    <a16:creationId xmlns:a16="http://schemas.microsoft.com/office/drawing/2014/main" xmlns="" id="{BC824C01-5BE9-4C20-9B98-F9893492283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065992" y="3192680"/>
                <a:ext cx="243368" cy="296772"/>
              </a:xfrm>
              <a:prstGeom prst="rect">
                <a:avLst/>
              </a:prstGeom>
            </p:spPr>
          </p:pic>
          <p:pic>
            <p:nvPicPr>
              <p:cNvPr id="372" name="그림 91">
                <a:extLst>
                  <a:ext uri="{FF2B5EF4-FFF2-40B4-BE49-F238E27FC236}">
                    <a16:creationId xmlns:a16="http://schemas.microsoft.com/office/drawing/2014/main" xmlns="" id="{536ADD45-2BFC-4645-A036-37F58E27F41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108828" y="3010536"/>
                <a:ext cx="586678" cy="276295"/>
              </a:xfrm>
              <a:prstGeom prst="rect">
                <a:avLst/>
              </a:prstGeom>
            </p:spPr>
          </p:pic>
          <p:pic>
            <p:nvPicPr>
              <p:cNvPr id="373" name="그림 92">
                <a:extLst>
                  <a:ext uri="{FF2B5EF4-FFF2-40B4-BE49-F238E27FC236}">
                    <a16:creationId xmlns:a16="http://schemas.microsoft.com/office/drawing/2014/main" xmlns="" id="{7BF8F807-34CE-4782-8873-09DA1B5502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461813" y="3186975"/>
                <a:ext cx="616362" cy="308181"/>
              </a:xfrm>
              <a:prstGeom prst="rect">
                <a:avLst/>
              </a:prstGeom>
            </p:spPr>
          </p:pic>
          <p:pic>
            <p:nvPicPr>
              <p:cNvPr id="374" name="그림 93">
                <a:extLst>
                  <a:ext uri="{FF2B5EF4-FFF2-40B4-BE49-F238E27FC236}">
                    <a16:creationId xmlns:a16="http://schemas.microsoft.com/office/drawing/2014/main" xmlns="" id="{07FD89F0-420D-4F59-BFD0-D0FB13AF8BD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02602" y="3116654"/>
                <a:ext cx="530220" cy="163706"/>
              </a:xfrm>
              <a:prstGeom prst="rect">
                <a:avLst/>
              </a:prstGeom>
            </p:spPr>
          </p:pic>
          <p:pic>
            <p:nvPicPr>
              <p:cNvPr id="375" name="그림 94">
                <a:extLst>
                  <a:ext uri="{FF2B5EF4-FFF2-40B4-BE49-F238E27FC236}">
                    <a16:creationId xmlns:a16="http://schemas.microsoft.com/office/drawing/2014/main" xmlns="" id="{9D923C6C-85C3-4125-BADB-5401C290E33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835187" y="3073440"/>
                <a:ext cx="330937" cy="272510"/>
              </a:xfrm>
              <a:prstGeom prst="rect">
                <a:avLst/>
              </a:prstGeom>
            </p:spPr>
          </p:pic>
          <p:pic>
            <p:nvPicPr>
              <p:cNvPr id="376" name="그림 95">
                <a:extLst>
                  <a:ext uri="{FF2B5EF4-FFF2-40B4-BE49-F238E27FC236}">
                    <a16:creationId xmlns:a16="http://schemas.microsoft.com/office/drawing/2014/main" xmlns="" id="{E8B8EDE6-C66A-44D2-8975-FB1EA23DBB9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86322" y="3324634"/>
                <a:ext cx="712611" cy="130645"/>
              </a:xfrm>
              <a:prstGeom prst="rect">
                <a:avLst/>
              </a:prstGeom>
            </p:spPr>
          </p:pic>
          <p:pic>
            <p:nvPicPr>
              <p:cNvPr id="377" name="그림 96">
                <a:extLst>
                  <a:ext uri="{FF2B5EF4-FFF2-40B4-BE49-F238E27FC236}">
                    <a16:creationId xmlns:a16="http://schemas.microsoft.com/office/drawing/2014/main" xmlns="" id="{BDD68DAE-DFDF-4A3E-84A6-FA16DBC02D1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132427" y="3277539"/>
                <a:ext cx="896166" cy="223108"/>
              </a:xfrm>
              <a:prstGeom prst="rect">
                <a:avLst/>
              </a:prstGeom>
            </p:spPr>
          </p:pic>
          <p:pic>
            <p:nvPicPr>
              <p:cNvPr id="378" name="그림 97">
                <a:extLst>
                  <a:ext uri="{FF2B5EF4-FFF2-40B4-BE49-F238E27FC236}">
                    <a16:creationId xmlns:a16="http://schemas.microsoft.com/office/drawing/2014/main" xmlns="" id="{72A7DF8D-712C-4149-AAAD-E99BC4876D9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46123" y="3111661"/>
                <a:ext cx="564659" cy="180691"/>
              </a:xfrm>
              <a:prstGeom prst="rect">
                <a:avLst/>
              </a:prstGeom>
            </p:spPr>
          </p:pic>
          <p:pic>
            <p:nvPicPr>
              <p:cNvPr id="379" name="그림 98">
                <a:extLst>
                  <a:ext uri="{FF2B5EF4-FFF2-40B4-BE49-F238E27FC236}">
                    <a16:creationId xmlns:a16="http://schemas.microsoft.com/office/drawing/2014/main" xmlns="" id="{80FEDEB1-2291-49A9-A363-56614A9E8BFC}"/>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07452" y="3119523"/>
                <a:ext cx="687325" cy="208788"/>
              </a:xfrm>
              <a:prstGeom prst="rect">
                <a:avLst/>
              </a:prstGeom>
            </p:spPr>
          </p:pic>
          <p:sp>
            <p:nvSpPr>
              <p:cNvPr id="380" name="Rectangle 15">
                <a:extLst>
                  <a:ext uri="{FF2B5EF4-FFF2-40B4-BE49-F238E27FC236}">
                    <a16:creationId xmlns:a16="http://schemas.microsoft.com/office/drawing/2014/main" xmlns="" id="{4ACAEAA5-9A4A-49F8-B79E-FFC69B1CB6B3}"/>
                  </a:ext>
                </a:extLst>
              </p:cNvPr>
              <p:cNvSpPr/>
              <p:nvPr/>
            </p:nvSpPr>
            <p:spPr>
              <a:xfrm>
                <a:off x="6240723" y="2903291"/>
                <a:ext cx="272111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LIGHT DETECTION &amp; RANGING(LIDAR)</a:t>
                </a:r>
                <a:endParaRPr lang="ko-KR" altLang="en-US" sz="800" b="1" dirty="0">
                  <a:solidFill>
                    <a:schemeClr val="tx1">
                      <a:lumMod val="75000"/>
                      <a:lumOff val="25000"/>
                    </a:schemeClr>
                  </a:solidFill>
                  <a:latin typeface="SamsungOne 400" panose="020B0503030303020204" pitchFamily="34" charset="0"/>
                </a:endParaRPr>
              </a:p>
            </p:txBody>
          </p:sp>
        </p:grpSp>
        <p:grpSp>
          <p:nvGrpSpPr>
            <p:cNvPr id="354" name="그룹 353"/>
            <p:cNvGrpSpPr/>
            <p:nvPr/>
          </p:nvGrpSpPr>
          <p:grpSpPr>
            <a:xfrm>
              <a:off x="7576025" y="4334305"/>
              <a:ext cx="1656000" cy="783178"/>
              <a:chOff x="7576025" y="4334305"/>
              <a:chExt cx="1656000" cy="783178"/>
            </a:xfrm>
          </p:grpSpPr>
          <p:sp>
            <p:nvSpPr>
              <p:cNvPr id="363" name="직사각형 72">
                <a:extLst>
                  <a:ext uri="{FF2B5EF4-FFF2-40B4-BE49-F238E27FC236}">
                    <a16:creationId xmlns:a16="http://schemas.microsoft.com/office/drawing/2014/main" xmlns="" id="{BB28F846-343C-4312-B84E-8FBDF2CD9BC2}"/>
                  </a:ext>
                </a:extLst>
              </p:cNvPr>
              <p:cNvSpPr/>
              <p:nvPr/>
            </p:nvSpPr>
            <p:spPr>
              <a:xfrm>
                <a:off x="7576025" y="4397483"/>
                <a:ext cx="1656000" cy="72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64" name="그림 71">
                <a:extLst>
                  <a:ext uri="{FF2B5EF4-FFF2-40B4-BE49-F238E27FC236}">
                    <a16:creationId xmlns:a16="http://schemas.microsoft.com/office/drawing/2014/main" xmlns="" id="{D702EE49-1FFC-4DB4-BAD3-933322C8C74B}"/>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t="15873" b="8681"/>
              <a:stretch/>
            </p:blipFill>
            <p:spPr>
              <a:xfrm>
                <a:off x="7625129" y="4517309"/>
                <a:ext cx="1104534" cy="137420"/>
              </a:xfrm>
              <a:prstGeom prst="rect">
                <a:avLst/>
              </a:prstGeom>
            </p:spPr>
          </p:pic>
          <p:pic>
            <p:nvPicPr>
              <p:cNvPr id="365" name="그림 75">
                <a:extLst>
                  <a:ext uri="{FF2B5EF4-FFF2-40B4-BE49-F238E27FC236}">
                    <a16:creationId xmlns:a16="http://schemas.microsoft.com/office/drawing/2014/main" xmlns="" id="{1B03F542-D837-480E-9071-F7371D80C49D}"/>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43875" y="4670983"/>
                <a:ext cx="962969" cy="106154"/>
              </a:xfrm>
              <a:prstGeom prst="rect">
                <a:avLst/>
              </a:prstGeom>
            </p:spPr>
          </p:pic>
          <p:pic>
            <p:nvPicPr>
              <p:cNvPr id="366" name="그림 76">
                <a:extLst>
                  <a:ext uri="{FF2B5EF4-FFF2-40B4-BE49-F238E27FC236}">
                    <a16:creationId xmlns:a16="http://schemas.microsoft.com/office/drawing/2014/main" xmlns="" id="{58A8FCCF-08E3-44B7-8172-F6AA86CFCDC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105" y="4791392"/>
                <a:ext cx="485358" cy="243236"/>
              </a:xfrm>
              <a:prstGeom prst="rect">
                <a:avLst/>
              </a:prstGeom>
            </p:spPr>
          </p:pic>
          <p:pic>
            <p:nvPicPr>
              <p:cNvPr id="367" name="그림 77">
                <a:extLst>
                  <a:ext uri="{FF2B5EF4-FFF2-40B4-BE49-F238E27FC236}">
                    <a16:creationId xmlns:a16="http://schemas.microsoft.com/office/drawing/2014/main" xmlns="" id="{0638408D-E4DD-4DAC-84DF-EEF9E5B0BF97}"/>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090396" y="4825847"/>
                <a:ext cx="460182" cy="230091"/>
              </a:xfrm>
              <a:prstGeom prst="rect">
                <a:avLst/>
              </a:prstGeom>
            </p:spPr>
          </p:pic>
          <p:pic>
            <p:nvPicPr>
              <p:cNvPr id="368" name="그림 78">
                <a:extLst>
                  <a:ext uri="{FF2B5EF4-FFF2-40B4-BE49-F238E27FC236}">
                    <a16:creationId xmlns:a16="http://schemas.microsoft.com/office/drawing/2014/main" xmlns="" id="{780BCAC0-635C-4033-BFCE-77419B513583}"/>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493616" y="4815985"/>
                <a:ext cx="653459" cy="164186"/>
              </a:xfrm>
              <a:prstGeom prst="rect">
                <a:avLst/>
              </a:prstGeom>
            </p:spPr>
          </p:pic>
          <p:sp>
            <p:nvSpPr>
              <p:cNvPr id="369" name="Rectangle 15">
                <a:extLst>
                  <a:ext uri="{FF2B5EF4-FFF2-40B4-BE49-F238E27FC236}">
                    <a16:creationId xmlns:a16="http://schemas.microsoft.com/office/drawing/2014/main" xmlns="" id="{794E37A0-372A-44FD-99F8-123092241804}"/>
                  </a:ext>
                </a:extLst>
              </p:cNvPr>
              <p:cNvSpPr/>
              <p:nvPr/>
            </p:nvSpPr>
            <p:spPr>
              <a:xfrm>
                <a:off x="8063089" y="4334305"/>
                <a:ext cx="77209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RADAR</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5" name="그룹 354"/>
            <p:cNvGrpSpPr/>
            <p:nvPr/>
          </p:nvGrpSpPr>
          <p:grpSpPr>
            <a:xfrm>
              <a:off x="5678552" y="5213797"/>
              <a:ext cx="1728000" cy="729315"/>
              <a:chOff x="5678552" y="5213797"/>
              <a:chExt cx="1728000" cy="729315"/>
            </a:xfrm>
          </p:grpSpPr>
          <p:sp>
            <p:nvSpPr>
              <p:cNvPr id="356" name="직사각형 58">
                <a:extLst>
                  <a:ext uri="{FF2B5EF4-FFF2-40B4-BE49-F238E27FC236}">
                    <a16:creationId xmlns:a16="http://schemas.microsoft.com/office/drawing/2014/main" xmlns="" id="{7BA01D3C-B02F-4FC8-87C7-32A9998D1C43}"/>
                  </a:ext>
                </a:extLst>
              </p:cNvPr>
              <p:cNvSpPr/>
              <p:nvPr/>
            </p:nvSpPr>
            <p:spPr>
              <a:xfrm>
                <a:off x="5678552" y="5295112"/>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57" name="그룹 105">
                <a:extLst>
                  <a:ext uri="{FF2B5EF4-FFF2-40B4-BE49-F238E27FC236}">
                    <a16:creationId xmlns:a16="http://schemas.microsoft.com/office/drawing/2014/main" xmlns="" id="{22F12182-CFD9-4936-9885-2BD815123AB4}"/>
                  </a:ext>
                </a:extLst>
              </p:cNvPr>
              <p:cNvGrpSpPr/>
              <p:nvPr/>
            </p:nvGrpSpPr>
            <p:grpSpPr>
              <a:xfrm>
                <a:off x="5773376" y="5355408"/>
                <a:ext cx="1564123" cy="501419"/>
                <a:chOff x="5803856" y="5271588"/>
                <a:chExt cx="1564123" cy="501419"/>
              </a:xfrm>
            </p:grpSpPr>
            <p:pic>
              <p:nvPicPr>
                <p:cNvPr id="359" name="그림 55">
                  <a:extLst>
                    <a:ext uri="{FF2B5EF4-FFF2-40B4-BE49-F238E27FC236}">
                      <a16:creationId xmlns:a16="http://schemas.microsoft.com/office/drawing/2014/main" xmlns="" id="{E003A8C0-B7B1-465D-A924-86815AF7A14A}"/>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906600" y="5354917"/>
                  <a:ext cx="956929" cy="148180"/>
                </a:xfrm>
                <a:prstGeom prst="rect">
                  <a:avLst/>
                </a:prstGeom>
              </p:spPr>
            </p:pic>
            <p:pic>
              <p:nvPicPr>
                <p:cNvPr id="360" name="그림 61">
                  <a:extLst>
                    <a:ext uri="{FF2B5EF4-FFF2-40B4-BE49-F238E27FC236}">
                      <a16:creationId xmlns:a16="http://schemas.microsoft.com/office/drawing/2014/main" xmlns="" id="{FC64975B-B0E7-4AF0-A16E-74F8B1A5182B}"/>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23558" b="22629"/>
                <a:stretch/>
              </p:blipFill>
              <p:spPr>
                <a:xfrm>
                  <a:off x="5803856" y="5553335"/>
                  <a:ext cx="654438" cy="217291"/>
                </a:xfrm>
                <a:prstGeom prst="rect">
                  <a:avLst/>
                </a:prstGeom>
              </p:spPr>
            </p:pic>
            <p:pic>
              <p:nvPicPr>
                <p:cNvPr id="361" name="그림 62">
                  <a:extLst>
                    <a:ext uri="{FF2B5EF4-FFF2-40B4-BE49-F238E27FC236}">
                      <a16:creationId xmlns:a16="http://schemas.microsoft.com/office/drawing/2014/main" xmlns="" id="{28F12E94-7464-4A1B-A9C9-68849A9D5B3A}"/>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36229" b="31745"/>
                <a:stretch/>
              </p:blipFill>
              <p:spPr>
                <a:xfrm>
                  <a:off x="6513384" y="5590304"/>
                  <a:ext cx="845383" cy="182703"/>
                </a:xfrm>
                <a:prstGeom prst="rect">
                  <a:avLst/>
                </a:prstGeom>
              </p:spPr>
            </p:pic>
            <p:pic>
              <p:nvPicPr>
                <p:cNvPr id="362" name="그림 60">
                  <a:extLst>
                    <a:ext uri="{FF2B5EF4-FFF2-40B4-BE49-F238E27FC236}">
                      <a16:creationId xmlns:a16="http://schemas.microsoft.com/office/drawing/2014/main" xmlns="" id="{9401E91B-2FA3-4B6A-8D52-039DACB4528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29345" y="5271588"/>
                  <a:ext cx="438634" cy="360212"/>
                </a:xfrm>
                <a:prstGeom prst="rect">
                  <a:avLst/>
                </a:prstGeom>
              </p:spPr>
            </p:pic>
          </p:grpSp>
          <p:sp>
            <p:nvSpPr>
              <p:cNvPr id="358" name="Rectangle 15">
                <a:extLst>
                  <a:ext uri="{FF2B5EF4-FFF2-40B4-BE49-F238E27FC236}">
                    <a16:creationId xmlns:a16="http://schemas.microsoft.com/office/drawing/2014/main" xmlns="" id="{9E4BA24E-B1C9-4F13-B4AC-5E92A74F5A95}"/>
                  </a:ext>
                </a:extLst>
              </p:cNvPr>
              <p:cNvSpPr/>
              <p:nvPr/>
            </p:nvSpPr>
            <p:spPr>
              <a:xfrm>
                <a:off x="5957355" y="5213797"/>
                <a:ext cx="11703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V2X SYSTEMS</a:t>
                </a:r>
                <a:endParaRPr lang="ko-KR" altLang="en-US" sz="1000" b="1" dirty="0">
                  <a:solidFill>
                    <a:schemeClr val="tx1">
                      <a:lumMod val="75000"/>
                      <a:lumOff val="25000"/>
                    </a:schemeClr>
                  </a:solidFill>
                  <a:latin typeface="SamsungOne 400" panose="020B0503030303020204" pitchFamily="34" charset="0"/>
                </a:endParaRPr>
              </a:p>
            </p:txBody>
          </p:sp>
        </p:grpSp>
      </p:grpSp>
      <p:graphicFrame>
        <p:nvGraphicFramePr>
          <p:cNvPr id="410" name="표 409">
            <a:extLst>
              <a:ext uri="{FF2B5EF4-FFF2-40B4-BE49-F238E27FC236}">
                <a16:creationId xmlns:a16="http://schemas.microsoft.com/office/drawing/2014/main" xmlns="" id="{D5650F98-5B8A-4AC0-9FD4-4E4795179ACB}"/>
              </a:ext>
            </a:extLst>
          </p:cNvPr>
          <p:cNvGraphicFramePr>
            <a:graphicFrameLocks noGrp="1"/>
          </p:cNvGraphicFramePr>
          <p:nvPr>
            <p:extLst>
              <p:ext uri="{D42A27DB-BD31-4B8C-83A1-F6EECF244321}">
                <p14:modId xmlns:p14="http://schemas.microsoft.com/office/powerpoint/2010/main" val="381263913"/>
              </p:ext>
            </p:extLst>
          </p:nvPr>
        </p:nvGraphicFramePr>
        <p:xfrm>
          <a:off x="571756" y="1733060"/>
          <a:ext cx="8630829" cy="1119470"/>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xmlns="" val="20000"/>
                    </a:ext>
                  </a:extLst>
                </a:gridCol>
                <a:gridCol w="2876943">
                  <a:extLst>
                    <a:ext uri="{9D8B030D-6E8A-4147-A177-3AD203B41FA5}">
                      <a16:colId xmlns:a16="http://schemas.microsoft.com/office/drawing/2014/main" xmlns="" val="20001"/>
                    </a:ext>
                  </a:extLst>
                </a:gridCol>
                <a:gridCol w="2876943">
                  <a:extLst>
                    <a:ext uri="{9D8B030D-6E8A-4147-A177-3AD203B41FA5}">
                      <a16:colId xmlns:a16="http://schemas.microsoft.com/office/drawing/2014/main" xmlns="" val="20002"/>
                    </a:ext>
                  </a:extLst>
                </a:gridCol>
              </a:tblGrid>
              <a:tr h="316639">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AUTONOMOUS DRIVING SYSTEMS</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COMPUTER VISION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DATA &amp; SIMULATION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802831">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Drive.ai</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Momenta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Pony.ai</a:t>
                      </a:r>
                      <a:endParaRPr lang="ko-KR" altLang="en-US"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DeepScale</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Prophesee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Cognata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NVIDIA</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12" name="사각형: 둥근 모서리 32">
            <a:extLst>
              <a:ext uri="{FF2B5EF4-FFF2-40B4-BE49-F238E27FC236}">
                <a16:creationId xmlns:a16="http://schemas.microsoft.com/office/drawing/2014/main" xmlns="" id="{9F9FFF6C-7C72-4E08-8072-03F5113CBF51}"/>
              </a:ext>
            </a:extLst>
          </p:cNvPr>
          <p:cNvSpPr/>
          <p:nvPr/>
        </p:nvSpPr>
        <p:spPr>
          <a:xfrm>
            <a:off x="8587701" y="6161432"/>
            <a:ext cx="890113" cy="1859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b="1" dirty="0">
                <a:latin typeface="SamsungOne 400" panose="020B0503030303020204" pitchFamily="34" charset="0"/>
                <a:ea typeface="SamsungOne 400" panose="020B0503030303020204" pitchFamily="34" charset="0"/>
              </a:rPr>
              <a:t>Insights</a:t>
            </a:r>
          </a:p>
        </p:txBody>
      </p:sp>
      <p:sp>
        <p:nvSpPr>
          <p:cNvPr id="99" name="직사각형 98">
            <a:extLst>
              <a:ext uri="{FF2B5EF4-FFF2-40B4-BE49-F238E27FC236}">
                <a16:creationId xmlns:a16="http://schemas.microsoft.com/office/drawing/2014/main" xmlns="" id="{883E9265-A016-4AED-8EC9-B625A313E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0"/>
              </a:buBlip>
              <a:defRPr/>
            </a:pPr>
            <a:r>
              <a:rPr lang="en-US" altLang="ko-KR" sz="1400" dirty="0">
                <a:solidFill>
                  <a:schemeClr val="tx1"/>
                </a:solidFill>
                <a:latin typeface="SamsungOne 400" panose="020B0503030303020204" pitchFamily="34" charset="0"/>
                <a:ea typeface="SamsungOne 400" panose="020B0503030303020204" pitchFamily="34" charset="0"/>
              </a:rPr>
              <a:t>Unbundling the Autonomous Vehicle</a:t>
            </a:r>
          </a:p>
        </p:txBody>
      </p:sp>
    </p:spTree>
    <p:custDataLst>
      <p:tags r:id="rId1"/>
    </p:custDataLst>
    <p:extLst>
      <p:ext uri="{BB962C8B-B14F-4D97-AF65-F5344CB8AC3E}">
        <p14:creationId xmlns:p14="http://schemas.microsoft.com/office/powerpoint/2010/main" val="567141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03C8F6C0-3D77-4918-A55F-910D971670A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899686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Reinforcement Learning</a:t>
            </a:r>
          </a:p>
        </p:txBody>
      </p:sp>
      <p:grpSp>
        <p:nvGrpSpPr>
          <p:cNvPr id="43" name="그룹 4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Reinforcement Learning</a:t>
              </a:r>
            </a:p>
          </p:txBody>
        </p:sp>
        <p:sp>
          <p:nvSpPr>
            <p:cNvPr id="46" name="직사각형 4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7" name="그룹 108">
            <a:extLst>
              <a:ext uri="{FF2B5EF4-FFF2-40B4-BE49-F238E27FC236}">
                <a16:creationId xmlns:a16="http://schemas.microsoft.com/office/drawing/2014/main" xmlns="" id="{E90BFC7A-1C2F-4359-A860-516E42F8BD43}"/>
              </a:ext>
            </a:extLst>
          </p:cNvPr>
          <p:cNvGrpSpPr/>
          <p:nvPr/>
        </p:nvGrpSpPr>
        <p:grpSpPr>
          <a:xfrm>
            <a:off x="311697" y="2564904"/>
            <a:ext cx="3321952" cy="3240360"/>
            <a:chOff x="739534" y="2764986"/>
            <a:chExt cx="3299067" cy="3226480"/>
          </a:xfrm>
        </p:grpSpPr>
        <p:pic>
          <p:nvPicPr>
            <p:cNvPr id="48" name="그림 107">
              <a:extLst>
                <a:ext uri="{FF2B5EF4-FFF2-40B4-BE49-F238E27FC236}">
                  <a16:creationId xmlns:a16="http://schemas.microsoft.com/office/drawing/2014/main" xmlns="" id="{CB787FBC-4457-42E6-8B04-FE55E96A9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601" y="2764986"/>
              <a:ext cx="3222000" cy="2962972"/>
            </a:xfrm>
            <a:prstGeom prst="rect">
              <a:avLst/>
            </a:prstGeom>
          </p:spPr>
        </p:pic>
        <p:sp>
          <p:nvSpPr>
            <p:cNvPr id="49" name="TextBox 48">
              <a:extLst>
                <a:ext uri="{FF2B5EF4-FFF2-40B4-BE49-F238E27FC236}">
                  <a16:creationId xmlns:a16="http://schemas.microsoft.com/office/drawing/2014/main" xmlns="" id="{73716D06-D463-4ED6-8E57-4A0FE0C312B4}"/>
                </a:ext>
              </a:extLst>
            </p:cNvPr>
            <p:cNvSpPr txBox="1"/>
            <p:nvPr/>
          </p:nvSpPr>
          <p:spPr>
            <a:xfrm>
              <a:off x="1984277" y="3314635"/>
              <a:ext cx="1138006"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Environment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0" name="TextBox 49">
              <a:extLst>
                <a:ext uri="{FF2B5EF4-FFF2-40B4-BE49-F238E27FC236}">
                  <a16:creationId xmlns:a16="http://schemas.microsoft.com/office/drawing/2014/main" xmlns="" id="{AC59AA82-2639-4F2E-A8DE-14B5CC38668D}"/>
                </a:ext>
              </a:extLst>
            </p:cNvPr>
            <p:cNvSpPr txBox="1"/>
            <p:nvPr/>
          </p:nvSpPr>
          <p:spPr>
            <a:xfrm rot="5400000">
              <a:off x="3278690" y="4146047"/>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Action</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1" name="TextBox 50">
              <a:extLst>
                <a:ext uri="{FF2B5EF4-FFF2-40B4-BE49-F238E27FC236}">
                  <a16:creationId xmlns:a16="http://schemas.microsoft.com/office/drawing/2014/main" xmlns="" id="{6E448691-42BE-4914-9353-BD8F3D69AE47}"/>
                </a:ext>
              </a:extLst>
            </p:cNvPr>
            <p:cNvSpPr txBox="1"/>
            <p:nvPr/>
          </p:nvSpPr>
          <p:spPr>
            <a:xfrm rot="2700000">
              <a:off x="1903279" y="4300749"/>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Reward</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2" name="TextBox 51">
              <a:extLst>
                <a:ext uri="{FF2B5EF4-FFF2-40B4-BE49-F238E27FC236}">
                  <a16:creationId xmlns:a16="http://schemas.microsoft.com/office/drawing/2014/main" xmlns="" id="{7FFA6BF8-1F12-44AF-B2D2-0F3EDBC5C0B5}"/>
                </a:ext>
              </a:extLst>
            </p:cNvPr>
            <p:cNvSpPr txBox="1"/>
            <p:nvPr/>
          </p:nvSpPr>
          <p:spPr>
            <a:xfrm>
              <a:off x="739534" y="4303825"/>
              <a:ext cx="1182962"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Interpreter</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3" name="TextBox 52">
              <a:extLst>
                <a:ext uri="{FF2B5EF4-FFF2-40B4-BE49-F238E27FC236}">
                  <a16:creationId xmlns:a16="http://schemas.microsoft.com/office/drawing/2014/main" xmlns="" id="{EC99E52E-185B-41D3-A4E5-ED2CE44AAF32}"/>
                </a:ext>
              </a:extLst>
            </p:cNvPr>
            <p:cNvSpPr txBox="1"/>
            <p:nvPr/>
          </p:nvSpPr>
          <p:spPr>
            <a:xfrm rot="2700000">
              <a:off x="1168466" y="5054500"/>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State</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4" name="TextBox 53">
              <a:extLst>
                <a:ext uri="{FF2B5EF4-FFF2-40B4-BE49-F238E27FC236}">
                  <a16:creationId xmlns:a16="http://schemas.microsoft.com/office/drawing/2014/main" xmlns="" id="{62BEBB68-223B-469C-B59C-CED6AE43B6FE}"/>
                </a:ext>
              </a:extLst>
            </p:cNvPr>
            <p:cNvSpPr txBox="1"/>
            <p:nvPr/>
          </p:nvSpPr>
          <p:spPr>
            <a:xfrm>
              <a:off x="2184663" y="5776022"/>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Agent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55" name="그룹 54">
            <a:extLst>
              <a:ext uri="{FF2B5EF4-FFF2-40B4-BE49-F238E27FC236}">
                <a16:creationId xmlns:a16="http://schemas.microsoft.com/office/drawing/2014/main" xmlns="" id="{5B02B090-A95C-4540-8F7D-844DFF8F8886}"/>
              </a:ext>
            </a:extLst>
          </p:cNvPr>
          <p:cNvGrpSpPr/>
          <p:nvPr/>
        </p:nvGrpSpPr>
        <p:grpSpPr>
          <a:xfrm>
            <a:off x="3592280" y="2275355"/>
            <a:ext cx="5778867" cy="3622061"/>
            <a:chOff x="3589411" y="1882911"/>
            <a:chExt cx="5778867" cy="3622061"/>
          </a:xfrm>
        </p:grpSpPr>
        <p:sp>
          <p:nvSpPr>
            <p:cNvPr id="56" name="모서리가 둥근 직사각형 78">
              <a:extLst>
                <a:ext uri="{FF2B5EF4-FFF2-40B4-BE49-F238E27FC236}">
                  <a16:creationId xmlns:a16="http://schemas.microsoft.com/office/drawing/2014/main" xmlns="" id="{B081F10A-381C-4C35-83A4-3CA90C0CFFA9}"/>
                </a:ext>
              </a:extLst>
            </p:cNvPr>
            <p:cNvSpPr/>
            <p:nvPr/>
          </p:nvSpPr>
          <p:spPr>
            <a:xfrm>
              <a:off x="3633649"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Finance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7" name="TextBox 56">
              <a:extLst>
                <a:ext uri="{FF2B5EF4-FFF2-40B4-BE49-F238E27FC236}">
                  <a16:creationId xmlns:a16="http://schemas.microsoft.com/office/drawing/2014/main" xmlns="" id="{B93DEE21-96FB-476C-AADF-0B636FAD2B08}"/>
                </a:ext>
              </a:extLst>
            </p:cNvPr>
            <p:cNvSpPr txBox="1"/>
            <p:nvPr/>
          </p:nvSpPr>
          <p:spPr>
            <a:xfrm>
              <a:off x="3589411" y="2655219"/>
              <a:ext cx="997025"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Pricing, trading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portfolio opt.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risk 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8" name="모서리가 둥근 직사각형 81">
              <a:extLst>
                <a:ext uri="{FF2B5EF4-FFF2-40B4-BE49-F238E27FC236}">
                  <a16:creationId xmlns:a16="http://schemas.microsoft.com/office/drawing/2014/main" xmlns="" id="{6DFF3DA3-5FCA-4B53-8A24-A484247CF348}"/>
                </a:ext>
              </a:extLst>
            </p:cNvPr>
            <p:cNvSpPr/>
            <p:nvPr/>
          </p:nvSpPr>
          <p:spPr>
            <a:xfrm>
              <a:off x="3633649" y="3848339"/>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systems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9" name="TextBox 58">
              <a:extLst>
                <a:ext uri="{FF2B5EF4-FFF2-40B4-BE49-F238E27FC236}">
                  <a16:creationId xmlns:a16="http://schemas.microsoft.com/office/drawing/2014/main" xmlns="" id="{3B3DED0B-D35F-4C97-9E88-D37E558611BE}"/>
                </a:ext>
              </a:extLst>
            </p:cNvPr>
            <p:cNvSpPr txBox="1"/>
            <p:nvPr/>
          </p:nvSpPr>
          <p:spPr>
            <a:xfrm>
              <a:off x="3625697" y="4289360"/>
              <a:ext cx="924452" cy="461665"/>
            </a:xfrm>
            <a:prstGeom prst="rect">
              <a:avLst/>
            </a:prstGeom>
            <a:noFill/>
          </p:spPr>
          <p:txBody>
            <a:bodyPr wrap="square" lIns="0" tIns="0" rIns="0" bIns="0" rtlCol="0" anchor="t">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Topics in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60" name="그룹 59">
              <a:extLst>
                <a:ext uri="{FF2B5EF4-FFF2-40B4-BE49-F238E27FC236}">
                  <a16:creationId xmlns:a16="http://schemas.microsoft.com/office/drawing/2014/main" xmlns="" id="{450A0D55-4F07-44E5-8000-D1B86FE771DA}"/>
                </a:ext>
              </a:extLst>
            </p:cNvPr>
            <p:cNvGrpSpPr/>
            <p:nvPr/>
          </p:nvGrpSpPr>
          <p:grpSpPr>
            <a:xfrm>
              <a:off x="8373565" y="2655221"/>
              <a:ext cx="994712" cy="903523"/>
              <a:chOff x="8373565" y="2655221"/>
              <a:chExt cx="994712" cy="903523"/>
            </a:xfrm>
          </p:grpSpPr>
          <p:sp>
            <p:nvSpPr>
              <p:cNvPr id="84" name="모서리가 둥근 직사각형 49">
                <a:extLst>
                  <a:ext uri="{FF2B5EF4-FFF2-40B4-BE49-F238E27FC236}">
                    <a16:creationId xmlns:a16="http://schemas.microsoft.com/office/drawing/2014/main" xmlns="" id="{18C19F2A-38DA-4F09-A0B3-FCC6FABB3EC5}"/>
                  </a:ext>
                </a:extLst>
              </p:cNvPr>
              <p:cNvSpPr/>
              <p:nvPr/>
            </p:nvSpPr>
            <p:spPr>
              <a:xfrm>
                <a:off x="8416647"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Business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5" name="TextBox 84">
                <a:extLst>
                  <a:ext uri="{FF2B5EF4-FFF2-40B4-BE49-F238E27FC236}">
                    <a16:creationId xmlns:a16="http://schemas.microsoft.com/office/drawing/2014/main" xmlns="" id="{EB3F2CAF-5567-493D-A459-04F9789CDBE1}"/>
                  </a:ext>
                </a:extLst>
              </p:cNvPr>
              <p:cNvSpPr txBox="1"/>
              <p:nvPr/>
            </p:nvSpPr>
            <p:spPr>
              <a:xfrm>
                <a:off x="8373565" y="2655221"/>
                <a:ext cx="99471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e-commerce, OR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customer mgmt.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61" name="그룹 60">
              <a:extLst>
                <a:ext uri="{FF2B5EF4-FFF2-40B4-BE49-F238E27FC236}">
                  <a16:creationId xmlns:a16="http://schemas.microsoft.com/office/drawing/2014/main" xmlns="" id="{8ADE1956-C1BA-4FAE-AFF1-984ABA44AA38}"/>
                </a:ext>
              </a:extLst>
            </p:cNvPr>
            <p:cNvGrpSpPr/>
            <p:nvPr/>
          </p:nvGrpSpPr>
          <p:grpSpPr>
            <a:xfrm>
              <a:off x="8373564" y="3685421"/>
              <a:ext cx="994714" cy="1065604"/>
              <a:chOff x="8373564" y="3685421"/>
              <a:chExt cx="994714" cy="1065604"/>
            </a:xfrm>
          </p:grpSpPr>
          <p:sp>
            <p:nvSpPr>
              <p:cNvPr id="82" name="모서리가 둥근 직사각형 85">
                <a:extLst>
                  <a:ext uri="{FF2B5EF4-FFF2-40B4-BE49-F238E27FC236}">
                    <a16:creationId xmlns:a16="http://schemas.microsoft.com/office/drawing/2014/main" xmlns="" id="{8CE586F8-A551-4596-B962-AC25426B41B1}"/>
                  </a:ext>
                </a:extLst>
              </p:cNvPr>
              <p:cNvSpPr/>
              <p:nvPr/>
            </p:nvSpPr>
            <p:spPr>
              <a:xfrm>
                <a:off x="8416647" y="3685421"/>
                <a:ext cx="908547" cy="55643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engineering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art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3" name="TextBox 82">
                <a:extLst>
                  <a:ext uri="{FF2B5EF4-FFF2-40B4-BE49-F238E27FC236}">
                    <a16:creationId xmlns:a16="http://schemas.microsoft.com/office/drawing/2014/main" xmlns="" id="{2B69EB9B-1E6F-4BE2-8BE9-F0FC8F3CEAD0}"/>
                  </a:ext>
                </a:extLst>
              </p:cNvPr>
              <p:cNvSpPr txBox="1"/>
              <p:nvPr/>
            </p:nvSpPr>
            <p:spPr>
              <a:xfrm>
                <a:off x="8373564" y="4289360"/>
                <a:ext cx="994714" cy="461665"/>
              </a:xfrm>
              <a:prstGeom prst="rect">
                <a:avLst/>
              </a:prstGeom>
              <a:noFill/>
            </p:spPr>
            <p:txBody>
              <a:bodyPr wrap="square" lIns="0" tIns="0" rIns="0" bIns="0" rtlCol="0" anchor="t">
                <a:spAutoFit/>
              </a:bodyPr>
              <a:lstStyle/>
              <a:p>
                <a:pPr algn="ct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Maths, physics</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chemistry, music</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drawing, animation</a:t>
                </a:r>
                <a:endParaRPr lang="ko-KR" altLang="en-US" sz="1000" spc="-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2" name="모서리가 둥근 직사각형 45">
              <a:extLst>
                <a:ext uri="{FF2B5EF4-FFF2-40B4-BE49-F238E27FC236}">
                  <a16:creationId xmlns:a16="http://schemas.microsoft.com/office/drawing/2014/main" xmlns="" id="{9150E5BE-DCCC-4998-9BBE-E21350CD6A8C}"/>
                </a:ext>
              </a:extLst>
            </p:cNvPr>
            <p:cNvSpPr/>
            <p:nvPr/>
          </p:nvSpPr>
          <p:spPr>
            <a:xfrm>
              <a:off x="5398761" y="3321559"/>
              <a:ext cx="2081230" cy="727724"/>
            </a:xfrm>
            <a:prstGeom prst="roundRect">
              <a:avLst/>
            </a:prstGeom>
            <a:noFill/>
            <a:ln w="254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u="sng" dirty="0"/>
            </a:p>
          </p:txBody>
        </p:sp>
        <p:sp>
          <p:nvSpPr>
            <p:cNvPr id="63" name="TextBox 62">
              <a:extLst>
                <a:ext uri="{FF2B5EF4-FFF2-40B4-BE49-F238E27FC236}">
                  <a16:creationId xmlns:a16="http://schemas.microsoft.com/office/drawing/2014/main" xmlns="" id="{C8BFBFC7-1E67-4F69-A7B5-2AA2A12F3EE5}"/>
                </a:ext>
              </a:extLst>
            </p:cNvPr>
            <p:cNvSpPr txBox="1"/>
            <p:nvPr/>
          </p:nvSpPr>
          <p:spPr>
            <a:xfrm>
              <a:off x="5398762" y="3423812"/>
              <a:ext cx="2086454" cy="523220"/>
            </a:xfrm>
            <a:prstGeom prst="rect">
              <a:avLst/>
            </a:prstGeom>
            <a:noFill/>
          </p:spPr>
          <p:txBody>
            <a:bodyPr wrap="square" rtlCol="0" anchor="ctr">
              <a:spAutoFit/>
            </a:bodyPr>
            <a:lstStyle/>
            <a:p>
              <a:pPr algn="ctr"/>
              <a:r>
                <a:rPr lang="en-US" altLang="ko-KR" sz="1400" dirty="0">
                  <a:solidFill>
                    <a:schemeClr val="bg1">
                      <a:lumMod val="50000"/>
                    </a:schemeClr>
                  </a:solidFill>
                  <a:latin typeface="SamsungOne 700" panose="020B0803030303020204" pitchFamily="34" charset="0"/>
                  <a:ea typeface="SamsungOne 700" panose="020B0803030303020204" pitchFamily="34" charset="0"/>
                </a:rPr>
                <a:t>Deep Reinforcement </a:t>
              </a:r>
              <a:br>
                <a:rPr lang="en-US" altLang="ko-KR" sz="1400" dirty="0">
                  <a:solidFill>
                    <a:schemeClr val="bg1">
                      <a:lumMod val="50000"/>
                    </a:schemeClr>
                  </a:solidFill>
                  <a:latin typeface="SamsungOne 700" panose="020B0803030303020204" pitchFamily="34" charset="0"/>
                  <a:ea typeface="SamsungOne 700" panose="020B0803030303020204" pitchFamily="34" charset="0"/>
                </a:rPr>
              </a:br>
              <a:r>
                <a:rPr lang="en-US" altLang="ko-KR" sz="1400" dirty="0">
                  <a:solidFill>
                    <a:schemeClr val="bg1">
                      <a:lumMod val="50000"/>
                    </a:schemeClr>
                  </a:solidFill>
                  <a:latin typeface="SamsungOne 700" panose="020B0803030303020204" pitchFamily="34" charset="0"/>
                  <a:ea typeface="SamsungOne 700" panose="020B0803030303020204" pitchFamily="34" charset="0"/>
                </a:rPr>
                <a:t>Learning</a:t>
              </a:r>
              <a:endParaRPr lang="ko-KR" altLang="en-US" sz="1000" dirty="0">
                <a:solidFill>
                  <a:schemeClr val="bg1">
                    <a:lumMod val="50000"/>
                  </a:schemeClr>
                </a:solidFill>
                <a:latin typeface="SamsungOne 700" panose="020B0803030303020204" pitchFamily="34" charset="0"/>
              </a:endParaRPr>
            </a:p>
          </p:txBody>
        </p:sp>
        <p:sp>
          <p:nvSpPr>
            <p:cNvPr id="64" name="모서리가 둥근 직사각형 75">
              <a:extLst>
                <a:ext uri="{FF2B5EF4-FFF2-40B4-BE49-F238E27FC236}">
                  <a16:creationId xmlns:a16="http://schemas.microsoft.com/office/drawing/2014/main" xmlns="" id="{9B88DFF2-BC30-43DE-95CC-764091A7ED30}"/>
                </a:ext>
              </a:extLst>
            </p:cNvPr>
            <p:cNvSpPr/>
            <p:nvPr/>
          </p:nvSpPr>
          <p:spPr>
            <a:xfrm>
              <a:off x="4572854"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Healthcare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5" name="TextBox 64">
              <a:extLst>
                <a:ext uri="{FF2B5EF4-FFF2-40B4-BE49-F238E27FC236}">
                  <a16:creationId xmlns:a16="http://schemas.microsoft.com/office/drawing/2014/main" xmlns="" id="{99598B8A-2E66-49CC-86C1-83485220C2F4}"/>
                </a:ext>
              </a:extLst>
            </p:cNvPr>
            <p:cNvSpPr txBox="1"/>
            <p:nvPr/>
          </p:nvSpPr>
          <p:spPr>
            <a:xfrm>
              <a:off x="4564902"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DTRs</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diagnosis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EHR/EMR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6" name="모서리가 둥근 직사각형 91">
              <a:extLst>
                <a:ext uri="{FF2B5EF4-FFF2-40B4-BE49-F238E27FC236}">
                  <a16:creationId xmlns:a16="http://schemas.microsoft.com/office/drawing/2014/main" xmlns="" id="{AB411B15-CB81-4A1D-81E5-F4F124D7AF35}"/>
                </a:ext>
              </a:extLst>
            </p:cNvPr>
            <p:cNvSpPr/>
            <p:nvPr/>
          </p:nvSpPr>
          <p:spPr>
            <a:xfrm>
              <a:off x="4572854"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a16="http://schemas.microsoft.com/office/drawing/2014/main" xmlns="" id="{91D5D8E4-656B-4A85-9C28-695EAF0287F6}"/>
                </a:ext>
              </a:extLst>
            </p:cNvPr>
            <p:cNvSpPr txBox="1"/>
            <p:nvPr/>
          </p:nvSpPr>
          <p:spPr>
            <a:xfrm>
              <a:off x="4564902"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Go, poker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Dota, bridge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Starcraft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8" name="모서리가 둥근 직사각형 72">
              <a:extLst>
                <a:ext uri="{FF2B5EF4-FFF2-40B4-BE49-F238E27FC236}">
                  <a16:creationId xmlns:a16="http://schemas.microsoft.com/office/drawing/2014/main" xmlns="" id="{F7B89FE3-8830-4322-886B-58D108F14DBD}"/>
                </a:ext>
              </a:extLst>
            </p:cNvPr>
            <p:cNvSpPr/>
            <p:nvPr/>
          </p:nvSpPr>
          <p:spPr>
            <a:xfrm>
              <a:off x="5520686"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9" name="TextBox 68">
              <a:extLst>
                <a:ext uri="{FF2B5EF4-FFF2-40B4-BE49-F238E27FC236}">
                  <a16:creationId xmlns:a16="http://schemas.microsoft.com/office/drawing/2014/main" xmlns="" id="{C8AD1F19-D569-475D-ABE5-DADFF5F685E4}"/>
                </a:ext>
              </a:extLst>
            </p:cNvPr>
            <p:cNvSpPr txBox="1"/>
            <p:nvPr/>
          </p:nvSpPr>
          <p:spPr>
            <a:xfrm>
              <a:off x="5481402" y="1882911"/>
              <a:ext cx="987116"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Proficiency est.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 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0" name="모서리가 둥근 직사각형 94">
              <a:extLst>
                <a:ext uri="{FF2B5EF4-FFF2-40B4-BE49-F238E27FC236}">
                  <a16:creationId xmlns:a16="http://schemas.microsoft.com/office/drawing/2014/main" xmlns="" id="{2623F823-C529-4F85-AE86-EF55C7E97F76}"/>
                </a:ext>
              </a:extLst>
            </p:cNvPr>
            <p:cNvSpPr/>
            <p:nvPr/>
          </p:nvSpPr>
          <p:spPr>
            <a:xfrm>
              <a:off x="5520686"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Robotics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1" name="TextBox 70">
              <a:extLst>
                <a:ext uri="{FF2B5EF4-FFF2-40B4-BE49-F238E27FC236}">
                  <a16:creationId xmlns:a16="http://schemas.microsoft.com/office/drawing/2014/main" xmlns="" id="{A305D3B0-2578-40C2-A548-72D3A4E308F6}"/>
                </a:ext>
              </a:extLst>
            </p:cNvPr>
            <p:cNvSpPr txBox="1"/>
            <p:nvPr/>
          </p:nvSpPr>
          <p:spPr>
            <a:xfrm>
              <a:off x="5512734"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Sim-to-real</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co-robot</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2" name="모서리가 둥근 직사각형 69">
              <a:extLst>
                <a:ext uri="{FF2B5EF4-FFF2-40B4-BE49-F238E27FC236}">
                  <a16:creationId xmlns:a16="http://schemas.microsoft.com/office/drawing/2014/main" xmlns="" id="{76F89FBE-43A5-4C02-937E-83C9556E2FBF}"/>
                </a:ext>
              </a:extLst>
            </p:cNvPr>
            <p:cNvSpPr/>
            <p:nvPr/>
          </p:nvSpPr>
          <p:spPr>
            <a:xfrm>
              <a:off x="6468518"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spc="-40" dirty="0">
                  <a:solidFill>
                    <a:schemeClr val="tx1">
                      <a:lumMod val="75000"/>
                      <a:lumOff val="25000"/>
                    </a:schemeClr>
                  </a:solidFill>
                  <a:latin typeface="SamsungOne 400" panose="020B0503030303020204" pitchFamily="34" charset="0"/>
                  <a:ea typeface="SamsungOne 400" panose="020B0503030303020204" pitchFamily="34" charset="0"/>
                </a:rPr>
                <a:t>Transportation</a:t>
              </a:r>
              <a:endParaRPr lang="ko-KR" altLang="en-US" sz="1000" spc="-4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a16="http://schemas.microsoft.com/office/drawing/2014/main" xmlns="" id="{AB0A5A40-A136-4BE2-9377-F5C807326179}"/>
                </a:ext>
              </a:extLst>
            </p:cNvPr>
            <p:cNvSpPr txBox="1"/>
            <p:nvPr/>
          </p:nvSpPr>
          <p:spPr>
            <a:xfrm>
              <a:off x="6460566"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traffic signal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4" name="그룹 73">
              <a:extLst>
                <a:ext uri="{FF2B5EF4-FFF2-40B4-BE49-F238E27FC236}">
                  <a16:creationId xmlns:a16="http://schemas.microsoft.com/office/drawing/2014/main" xmlns="" id="{B272E1A8-7AA3-4A4D-8253-978F05EEE47A}"/>
                </a:ext>
              </a:extLst>
            </p:cNvPr>
            <p:cNvGrpSpPr/>
            <p:nvPr/>
          </p:nvGrpSpPr>
          <p:grpSpPr>
            <a:xfrm>
              <a:off x="6460566" y="4584406"/>
              <a:ext cx="924452" cy="920566"/>
              <a:chOff x="6460566" y="4584406"/>
              <a:chExt cx="924452" cy="920566"/>
            </a:xfrm>
          </p:grpSpPr>
          <p:sp>
            <p:nvSpPr>
              <p:cNvPr id="80" name="모서리가 둥근 직사각형 97">
                <a:extLst>
                  <a:ext uri="{FF2B5EF4-FFF2-40B4-BE49-F238E27FC236}">
                    <a16:creationId xmlns:a16="http://schemas.microsoft.com/office/drawing/2014/main" xmlns="" id="{B531E9EB-D75E-47D6-BB8A-5897030BBE61}"/>
                  </a:ext>
                </a:extLst>
              </p:cNvPr>
              <p:cNvSpPr/>
              <p:nvPr/>
            </p:nvSpPr>
            <p:spPr>
              <a:xfrm>
                <a:off x="6468518"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vision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1" name="TextBox 80">
                <a:extLst>
                  <a:ext uri="{FF2B5EF4-FFF2-40B4-BE49-F238E27FC236}">
                    <a16:creationId xmlns:a16="http://schemas.microsoft.com/office/drawing/2014/main" xmlns="" id="{742EF8AF-C4EE-4DEC-94B9-6E92A9BEA505}"/>
                  </a:ext>
                </a:extLst>
              </p:cNvPr>
              <p:cNvSpPr txBox="1"/>
              <p:nvPr/>
            </p:nvSpPr>
            <p:spPr>
              <a:xfrm>
                <a:off x="6460566" y="504330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Recognition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Detection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perception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75" name="모서리가 둥근 직사각형 65">
              <a:extLst>
                <a:ext uri="{FF2B5EF4-FFF2-40B4-BE49-F238E27FC236}">
                  <a16:creationId xmlns:a16="http://schemas.microsoft.com/office/drawing/2014/main" xmlns="" id="{53AED7EC-FFE2-4892-8A44-BFB985A579A8}"/>
                </a:ext>
              </a:extLst>
            </p:cNvPr>
            <p:cNvSpPr/>
            <p:nvPr/>
          </p:nvSpPr>
          <p:spPr>
            <a:xfrm>
              <a:off x="7422443"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Energy</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6" name="TextBox 75">
              <a:extLst>
                <a:ext uri="{FF2B5EF4-FFF2-40B4-BE49-F238E27FC236}">
                  <a16:creationId xmlns:a16="http://schemas.microsoft.com/office/drawing/2014/main" xmlns="" id="{3CE595B6-9D37-4BA8-BB69-20038B222B0E}"/>
                </a:ext>
              </a:extLst>
            </p:cNvPr>
            <p:cNvSpPr txBox="1"/>
            <p:nvPr/>
          </p:nvSpPr>
          <p:spPr>
            <a:xfrm>
              <a:off x="7414491"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decision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7" name="그룹 76">
              <a:extLst>
                <a:ext uri="{FF2B5EF4-FFF2-40B4-BE49-F238E27FC236}">
                  <a16:creationId xmlns:a16="http://schemas.microsoft.com/office/drawing/2014/main" xmlns="" id="{5D4D46AC-ABAE-4081-93AD-FFE84D6DB7F0}"/>
                </a:ext>
              </a:extLst>
            </p:cNvPr>
            <p:cNvGrpSpPr/>
            <p:nvPr/>
          </p:nvGrpSpPr>
          <p:grpSpPr>
            <a:xfrm>
              <a:off x="7414491" y="4584406"/>
              <a:ext cx="924452" cy="902686"/>
              <a:chOff x="7414491" y="4584406"/>
              <a:chExt cx="924452" cy="902686"/>
            </a:xfrm>
          </p:grpSpPr>
          <p:sp>
            <p:nvSpPr>
              <p:cNvPr id="78" name="모서리가 둥근 직사각형 100">
                <a:extLst>
                  <a:ext uri="{FF2B5EF4-FFF2-40B4-BE49-F238E27FC236}">
                    <a16:creationId xmlns:a16="http://schemas.microsoft.com/office/drawing/2014/main" xmlns="" id="{D4078995-54CB-4A63-86A0-8123A447C307}"/>
                  </a:ext>
                </a:extLst>
              </p:cNvPr>
              <p:cNvSpPr/>
              <p:nvPr/>
            </p:nvSpPr>
            <p:spPr>
              <a:xfrm>
                <a:off x="7422443"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NLP</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9" name="TextBox 78">
                <a:extLst>
                  <a:ext uri="{FF2B5EF4-FFF2-40B4-BE49-F238E27FC236}">
                    <a16:creationId xmlns:a16="http://schemas.microsoft.com/office/drawing/2014/main" xmlns="" id="{95E1B220-3C43-4A93-8CCF-E262E121A41D}"/>
                  </a:ext>
                </a:extLst>
              </p:cNvPr>
              <p:cNvSpPr txBox="1"/>
              <p:nvPr/>
            </p:nvSpPr>
            <p:spPr>
              <a:xfrm>
                <a:off x="7414491"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Seq. gen.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Translation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Dialog, QA, IE, IR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86" name="사각형: 둥근 모서리 32">
            <a:extLst>
              <a:ext uri="{FF2B5EF4-FFF2-40B4-BE49-F238E27FC236}">
                <a16:creationId xmlns:a16="http://schemas.microsoft.com/office/drawing/2014/main" xmlns="" id="{9F9FFF6C-7C72-4E08-8072-03F5113CBF51}"/>
              </a:ext>
            </a:extLst>
          </p:cNvPr>
          <p:cNvSpPr/>
          <p:nvPr/>
        </p:nvSpPr>
        <p:spPr>
          <a:xfrm>
            <a:off x="6494495" y="6165304"/>
            <a:ext cx="2973505" cy="21191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Yuxi Li, Deep Reinforcement Learning, arXiv, 2018</a:t>
            </a:r>
          </a:p>
        </p:txBody>
      </p:sp>
      <p:sp>
        <p:nvSpPr>
          <p:cNvPr id="89" name="직사각형 88">
            <a:extLst>
              <a:ext uri="{FF2B5EF4-FFF2-40B4-BE49-F238E27FC236}">
                <a16:creationId xmlns:a16="http://schemas.microsoft.com/office/drawing/2014/main" xmlns="" id="{EED70D8F-04DC-4D1F-90FE-5CD69903186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52733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Reinforcement Learning</a:t>
              </a: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5" name="사각형: 둥근 모서리 32">
            <a:extLst>
              <a:ext uri="{FF2B5EF4-FFF2-40B4-BE49-F238E27FC236}">
                <a16:creationId xmlns:a16="http://schemas.microsoft.com/office/drawing/2014/main" xmlns="" id="{9F9FFF6C-7C72-4E08-8072-03F5113CBF51}"/>
              </a:ext>
            </a:extLst>
          </p:cNvPr>
          <p:cNvSpPr/>
          <p:nvPr/>
        </p:nvSpPr>
        <p:spPr>
          <a:xfrm>
            <a:off x="4464860" y="6021288"/>
            <a:ext cx="4337000" cy="20989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https://dimensionless.in/reinforcement-learning-super-mario-alphago/</a:t>
            </a:r>
          </a:p>
        </p:txBody>
      </p:sp>
      <p:grpSp>
        <p:nvGrpSpPr>
          <p:cNvPr id="16" name="그룹 15">
            <a:extLst>
              <a:ext uri="{FF2B5EF4-FFF2-40B4-BE49-F238E27FC236}">
                <a16:creationId xmlns:a16="http://schemas.microsoft.com/office/drawing/2014/main" xmlns="" id="{1F7D45CC-386A-4002-9802-D0547700A954}"/>
              </a:ext>
            </a:extLst>
          </p:cNvPr>
          <p:cNvGrpSpPr/>
          <p:nvPr/>
        </p:nvGrpSpPr>
        <p:grpSpPr>
          <a:xfrm>
            <a:off x="1540130" y="1844824"/>
            <a:ext cx="7261730" cy="4104456"/>
            <a:chOff x="1639045" y="1844824"/>
            <a:chExt cx="6624736" cy="3744416"/>
          </a:xfrm>
        </p:grpSpPr>
        <p:sp>
          <p:nvSpPr>
            <p:cNvPr id="17" name="모서리가 둥근 직사각형 4">
              <a:extLst>
                <a:ext uri="{FF2B5EF4-FFF2-40B4-BE49-F238E27FC236}">
                  <a16:creationId xmlns:a16="http://schemas.microsoft.com/office/drawing/2014/main" xmlns="" id="{4DFDE67C-D62A-41D0-B192-EDC1047F1E12}"/>
                </a:ext>
              </a:extLst>
            </p:cNvPr>
            <p:cNvSpPr/>
            <p:nvPr/>
          </p:nvSpPr>
          <p:spPr>
            <a:xfrm>
              <a:off x="1639045" y="1844824"/>
              <a:ext cx="6624736"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16" descr="reinforcement learning alphago 이미지 검색결과&quot;">
              <a:extLst>
                <a:ext uri="{FF2B5EF4-FFF2-40B4-BE49-F238E27FC236}">
                  <a16:creationId xmlns:a16="http://schemas.microsoft.com/office/drawing/2014/main" xmlns="" id="{F59867B3-BCE7-4A8D-9F0E-A952D3A4B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88" y="1913958"/>
              <a:ext cx="6407050" cy="36061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직사각형 18">
            <a:extLst>
              <a:ext uri="{FF2B5EF4-FFF2-40B4-BE49-F238E27FC236}">
                <a16:creationId xmlns:a16="http://schemas.microsoft.com/office/drawing/2014/main" xmlns="" id="{C5F8BFC0-AC03-4BFA-BCC5-DF586F44A30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467582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317ADD37-3FB2-47B0-B447-9737FE43177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3.5. Conversational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3.6. GAN, XAI, Synthetic Training Data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21147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Conversational AI</a:t>
            </a:r>
          </a:p>
        </p:txBody>
      </p:sp>
      <p:grpSp>
        <p:nvGrpSpPr>
          <p:cNvPr id="63" name="그룹 6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Conversational AI</a:t>
              </a:r>
            </a:p>
          </p:txBody>
        </p:sp>
        <p:sp>
          <p:nvSpPr>
            <p:cNvPr id="65" name="직사각형 6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6" name="사각형: 둥근 모서리 32">
            <a:extLst>
              <a:ext uri="{FF2B5EF4-FFF2-40B4-BE49-F238E27FC236}">
                <a16:creationId xmlns:a16="http://schemas.microsoft.com/office/drawing/2014/main" xmlns="" id="{9F9FFF6C-7C72-4E08-8072-03F5113CBF51}"/>
              </a:ext>
            </a:extLst>
          </p:cNvPr>
          <p:cNvSpPr/>
          <p:nvPr/>
        </p:nvSpPr>
        <p:spPr>
          <a:xfrm>
            <a:off x="7842736" y="6141217"/>
            <a:ext cx="164591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Interactions</a:t>
            </a:r>
          </a:p>
        </p:txBody>
      </p:sp>
      <p:grpSp>
        <p:nvGrpSpPr>
          <p:cNvPr id="67" name="그룹 66"/>
          <p:cNvGrpSpPr/>
          <p:nvPr/>
        </p:nvGrpSpPr>
        <p:grpSpPr>
          <a:xfrm>
            <a:off x="523898" y="2693184"/>
            <a:ext cx="8712623" cy="2499281"/>
            <a:chOff x="630386" y="2883726"/>
            <a:chExt cx="8712623" cy="2499281"/>
          </a:xfrm>
        </p:grpSpPr>
        <p:sp>
          <p:nvSpPr>
            <p:cNvPr id="68" name="직사각형 67"/>
            <p:cNvSpPr/>
            <p:nvPr/>
          </p:nvSpPr>
          <p:spPr>
            <a:xfrm>
              <a:off x="630386" y="3132705"/>
              <a:ext cx="1325970" cy="800219"/>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Hi, Bixby. Schedule a meeting at</a:t>
              </a:r>
              <a:b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b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10 a.m. tomorrow!</a:t>
              </a:r>
              <a:endParaRPr lang="ko-KR" altLang="en-US" sz="1300" dirty="0">
                <a:solidFill>
                  <a:schemeClr val="tx1">
                    <a:lumMod val="65000"/>
                    <a:lumOff val="35000"/>
                  </a:schemeClr>
                </a:solidFill>
                <a:latin typeface="SamsungOne 400" panose="020B0503030303020204" pitchFamily="34" charset="0"/>
              </a:endParaRPr>
            </a:p>
          </p:txBody>
        </p:sp>
        <p:sp>
          <p:nvSpPr>
            <p:cNvPr id="69" name="직사각형 68"/>
            <p:cNvSpPr/>
            <p:nvPr/>
          </p:nvSpPr>
          <p:spPr>
            <a:xfrm>
              <a:off x="7991693" y="3171528"/>
              <a:ext cx="1351316" cy="600164"/>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Sure, I scheduled a meeting in your calendar.</a:t>
              </a:r>
              <a:endParaRPr lang="ko-KR" altLang="en-US" sz="1300" dirty="0">
                <a:solidFill>
                  <a:schemeClr val="tx1">
                    <a:lumMod val="65000"/>
                    <a:lumOff val="35000"/>
                  </a:schemeClr>
                </a:solidFill>
                <a:latin typeface="SamsungOne 400" panose="020B0503030303020204" pitchFamily="34" charset="0"/>
              </a:endParaRPr>
            </a:p>
          </p:txBody>
        </p:sp>
        <p:grpSp>
          <p:nvGrpSpPr>
            <p:cNvPr id="70" name="그룹 69"/>
            <p:cNvGrpSpPr/>
            <p:nvPr/>
          </p:nvGrpSpPr>
          <p:grpSpPr>
            <a:xfrm>
              <a:off x="2348691" y="4945711"/>
              <a:ext cx="5226458" cy="328319"/>
              <a:chOff x="2277132" y="5340961"/>
              <a:chExt cx="5226458" cy="328319"/>
            </a:xfrm>
          </p:grpSpPr>
          <p:sp>
            <p:nvSpPr>
              <p:cNvPr id="106" name="모서리가 둥근 직사각형 105"/>
              <p:cNvSpPr/>
              <p:nvPr/>
            </p:nvSpPr>
            <p:spPr>
              <a:xfrm>
                <a:off x="2277132" y="5340961"/>
                <a:ext cx="5226458" cy="328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직사각형 106"/>
              <p:cNvSpPr/>
              <p:nvPr/>
            </p:nvSpPr>
            <p:spPr>
              <a:xfrm>
                <a:off x="2956650" y="5410924"/>
                <a:ext cx="3994188"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Machine Learning &amp; Deep Neural Networks</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cxnSp>
          <p:nvCxnSpPr>
            <p:cNvPr id="71" name="직선 화살표 연결선 70"/>
            <p:cNvCxnSpPr>
              <a:cxnSpLocks/>
              <a:endCxn id="90" idx="0"/>
            </p:cNvCxnSpPr>
            <p:nvPr/>
          </p:nvCxnSpPr>
          <p:spPr>
            <a:xfrm>
              <a:off x="3212691" y="3665744"/>
              <a:ext cx="0" cy="369383"/>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직선 화살표 연결선 71"/>
            <p:cNvCxnSpPr>
              <a:cxnSpLocks/>
            </p:cNvCxnSpPr>
            <p:nvPr/>
          </p:nvCxnSpPr>
          <p:spPr>
            <a:xfrm>
              <a:off x="7831732" y="3826931"/>
              <a:ext cx="20382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3" name="그룹 72"/>
            <p:cNvGrpSpPr/>
            <p:nvPr/>
          </p:nvGrpSpPr>
          <p:grpSpPr>
            <a:xfrm>
              <a:off x="3629073" y="3199046"/>
              <a:ext cx="1363932" cy="1255773"/>
              <a:chOff x="3524298" y="3277318"/>
              <a:chExt cx="1363932" cy="1255773"/>
            </a:xfrm>
          </p:grpSpPr>
          <p:grpSp>
            <p:nvGrpSpPr>
              <p:cNvPr id="100" name="그룹 99"/>
              <p:cNvGrpSpPr/>
              <p:nvPr/>
            </p:nvGrpSpPr>
            <p:grpSpPr>
              <a:xfrm>
                <a:off x="3524298" y="3277318"/>
                <a:ext cx="1363932" cy="303885"/>
                <a:chOff x="3470958" y="3277318"/>
                <a:chExt cx="1363932" cy="303885"/>
              </a:xfrm>
            </p:grpSpPr>
            <p:cxnSp>
              <p:nvCxnSpPr>
                <p:cNvPr id="104" name="직선 연결선 103"/>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5" name="직선 화살표 연결선 104"/>
                <p:cNvCxnSpPr>
                  <a:cxnSpLocks/>
                  <a:endCxn id="97" idx="0"/>
                </p:cNvCxnSpPr>
                <p:nvPr/>
              </p:nvCxnSpPr>
              <p:spPr>
                <a:xfrm flipH="1">
                  <a:off x="4831160" y="3277318"/>
                  <a:ext cx="3730" cy="303885"/>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101" name="그룹 100"/>
              <p:cNvGrpSpPr/>
              <p:nvPr/>
            </p:nvGrpSpPr>
            <p:grpSpPr>
              <a:xfrm flipV="1">
                <a:off x="3524298" y="4362403"/>
                <a:ext cx="1363932" cy="170688"/>
                <a:chOff x="3470958" y="3277316"/>
                <a:chExt cx="1363932" cy="170688"/>
              </a:xfrm>
            </p:grpSpPr>
            <p:cxnSp>
              <p:nvCxnSpPr>
                <p:cNvPr id="102" name="직선 연결선 101"/>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3" name="직선 화살표 연결선 102"/>
                <p:cNvCxnSpPr>
                  <a:cxnSpLocks/>
                  <a:endCxn id="97" idx="2"/>
                </p:cNvCxnSpPr>
                <p:nvPr/>
              </p:nvCxnSpPr>
              <p:spPr>
                <a:xfrm flipH="1">
                  <a:off x="4831160" y="3277316"/>
                  <a:ext cx="3730" cy="170688"/>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cxnSp>
          <p:nvCxnSpPr>
            <p:cNvPr id="74" name="직선 화살표 연결선 73"/>
            <p:cNvCxnSpPr/>
            <p:nvPr/>
          </p:nvCxnSpPr>
          <p:spPr>
            <a:xfrm>
              <a:off x="5665549" y="382693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5" name="그룹 74"/>
            <p:cNvGrpSpPr/>
            <p:nvPr/>
          </p:nvGrpSpPr>
          <p:grpSpPr>
            <a:xfrm>
              <a:off x="4152414" y="3502931"/>
              <a:ext cx="1673722" cy="781200"/>
              <a:chOff x="4474669" y="4310373"/>
              <a:chExt cx="1673722" cy="781200"/>
            </a:xfrm>
          </p:grpSpPr>
          <p:sp>
            <p:nvSpPr>
              <p:cNvPr id="97" name="모서리가 둥근 직사각형 96"/>
              <p:cNvSpPr/>
              <p:nvPr/>
            </p:nvSpPr>
            <p:spPr>
              <a:xfrm>
                <a:off x="4474669" y="4310373"/>
                <a:ext cx="167372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직사각형 97"/>
              <p:cNvSpPr/>
              <p:nvPr/>
            </p:nvSpPr>
            <p:spPr>
              <a:xfrm>
                <a:off x="4550871" y="4765294"/>
                <a:ext cx="1521316"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FORMING RESPONSE</a:t>
                </a:r>
                <a:endParaRPr lang="ko-KR" altLang="en-US" sz="1200" dirty="0">
                  <a:solidFill>
                    <a:schemeClr val="bg1"/>
                  </a:solidFill>
                  <a:latin typeface="SamsungOne 700" panose="020B0803030303020204" pitchFamily="34" charset="0"/>
                </a:endParaRPr>
              </a:p>
            </p:txBody>
          </p:sp>
          <p:sp>
            <p:nvSpPr>
              <p:cNvPr id="99" name="직사각형 98"/>
              <p:cNvSpPr/>
              <p:nvPr/>
            </p:nvSpPr>
            <p:spPr>
              <a:xfrm>
                <a:off x="4550871" y="4489357"/>
                <a:ext cx="1521317"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Dialog Management</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6" name="그룹 75"/>
            <p:cNvGrpSpPr/>
            <p:nvPr/>
          </p:nvGrpSpPr>
          <p:grpSpPr>
            <a:xfrm>
              <a:off x="6053832" y="3502931"/>
              <a:ext cx="1645912" cy="781200"/>
              <a:chOff x="4550871" y="4310373"/>
              <a:chExt cx="1645912" cy="781200"/>
            </a:xfrm>
          </p:grpSpPr>
          <p:sp>
            <p:nvSpPr>
              <p:cNvPr id="94" name="모서리가 둥근 직사각형 93"/>
              <p:cNvSpPr/>
              <p:nvPr/>
            </p:nvSpPr>
            <p:spPr>
              <a:xfrm>
                <a:off x="4550871" y="4310373"/>
                <a:ext cx="164591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p:cNvSpPr/>
              <p:nvPr/>
            </p:nvSpPr>
            <p:spPr>
              <a:xfrm>
                <a:off x="4613168" y="4825970"/>
                <a:ext cx="1521318"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OFFERING RESPONSE </a:t>
                </a:r>
                <a:endParaRPr lang="ko-KR" altLang="en-US" sz="1200" dirty="0">
                  <a:solidFill>
                    <a:schemeClr val="bg1"/>
                  </a:solidFill>
                  <a:latin typeface="SamsungOne 700" panose="020B0803030303020204" pitchFamily="34" charset="0"/>
                </a:endParaRPr>
              </a:p>
            </p:txBody>
          </p:sp>
          <p:sp>
            <p:nvSpPr>
              <p:cNvPr id="96" name="직사각형 95"/>
              <p:cNvSpPr/>
              <p:nvPr/>
            </p:nvSpPr>
            <p:spPr>
              <a:xfrm>
                <a:off x="4631432" y="4381752"/>
                <a:ext cx="147928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Generation</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7" name="그룹 76"/>
            <p:cNvGrpSpPr/>
            <p:nvPr/>
          </p:nvGrpSpPr>
          <p:grpSpPr>
            <a:xfrm>
              <a:off x="1956435" y="2883726"/>
              <a:ext cx="2120256" cy="1932601"/>
              <a:chOff x="1851660" y="2982786"/>
              <a:chExt cx="2120256" cy="1932601"/>
            </a:xfrm>
          </p:grpSpPr>
          <p:grpSp>
            <p:nvGrpSpPr>
              <p:cNvPr id="80" name="그룹 79"/>
              <p:cNvGrpSpPr/>
              <p:nvPr/>
            </p:nvGrpSpPr>
            <p:grpSpPr>
              <a:xfrm>
                <a:off x="1851660" y="4134187"/>
                <a:ext cx="2120256" cy="781200"/>
                <a:chOff x="1958340" y="4134187"/>
                <a:chExt cx="2120256" cy="781200"/>
              </a:xfrm>
            </p:grpSpPr>
            <p:grpSp>
              <p:nvGrpSpPr>
                <p:cNvPr id="88" name="그룹 87"/>
                <p:cNvGrpSpPr/>
                <p:nvPr/>
              </p:nvGrpSpPr>
              <p:grpSpPr>
                <a:xfrm>
                  <a:off x="2350596" y="4134187"/>
                  <a:ext cx="1728000" cy="781200"/>
                  <a:chOff x="2350596" y="4869127"/>
                  <a:chExt cx="1728000" cy="781200"/>
                </a:xfrm>
              </p:grpSpPr>
              <p:sp>
                <p:nvSpPr>
                  <p:cNvPr id="90" name="모서리가 둥근 직사각형 89"/>
                  <p:cNvSpPr/>
                  <p:nvPr/>
                </p:nvSpPr>
                <p:spPr>
                  <a:xfrm>
                    <a:off x="2350596" y="4869127"/>
                    <a:ext cx="1728000"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1" name="그룹 90"/>
                  <p:cNvGrpSpPr/>
                  <p:nvPr/>
                </p:nvGrpSpPr>
                <p:grpSpPr>
                  <a:xfrm>
                    <a:off x="2383812" y="4945692"/>
                    <a:ext cx="1661568" cy="619757"/>
                    <a:chOff x="2383812" y="4940830"/>
                    <a:chExt cx="1661568" cy="619757"/>
                  </a:xfrm>
                </p:grpSpPr>
                <p:sp>
                  <p:nvSpPr>
                    <p:cNvPr id="92" name="직사각형 91"/>
                    <p:cNvSpPr/>
                    <p:nvPr/>
                  </p:nvSpPr>
                  <p:spPr>
                    <a:xfrm>
                      <a:off x="2495110" y="5375921"/>
                      <a:ext cx="1438972"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COMPREHENDING</a:t>
                      </a:r>
                      <a:endParaRPr lang="ko-KR" altLang="en-US" sz="1200" dirty="0">
                        <a:solidFill>
                          <a:schemeClr val="bg1"/>
                        </a:solidFill>
                        <a:latin typeface="SamsungOne 700" panose="020B0803030303020204" pitchFamily="34" charset="0"/>
                      </a:endParaRPr>
                    </a:p>
                  </p:txBody>
                </p:sp>
                <p:sp>
                  <p:nvSpPr>
                    <p:cNvPr id="93" name="직사각형 92"/>
                    <p:cNvSpPr/>
                    <p:nvPr/>
                  </p:nvSpPr>
                  <p:spPr>
                    <a:xfrm>
                      <a:off x="2383812" y="4940830"/>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Understand</a:t>
                      </a:r>
                      <a:endParaRPr lang="ko-KR" altLang="en-US" sz="1300" dirty="0">
                        <a:solidFill>
                          <a:schemeClr val="tx1">
                            <a:lumMod val="65000"/>
                            <a:lumOff val="35000"/>
                          </a:schemeClr>
                        </a:solidFill>
                        <a:latin typeface="SamsungOne 400" panose="020B0503030303020204" pitchFamily="34" charset="0"/>
                      </a:endParaRPr>
                    </a:p>
                  </p:txBody>
                </p:sp>
              </p:grpSp>
            </p:grpSp>
            <p:cxnSp>
              <p:nvCxnSpPr>
                <p:cNvPr id="89" name="직선 화살표 연결선 88"/>
                <p:cNvCxnSpPr/>
                <p:nvPr/>
              </p:nvCxnSpPr>
              <p:spPr>
                <a:xfrm>
                  <a:off x="1958340" y="441206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81" name="그룹 80"/>
              <p:cNvGrpSpPr/>
              <p:nvPr/>
            </p:nvGrpSpPr>
            <p:grpSpPr>
              <a:xfrm>
                <a:off x="1851660" y="2982786"/>
                <a:ext cx="2120256" cy="781135"/>
                <a:chOff x="1958340" y="2982786"/>
                <a:chExt cx="2120256" cy="781135"/>
              </a:xfrm>
            </p:grpSpPr>
            <p:grpSp>
              <p:nvGrpSpPr>
                <p:cNvPr id="82" name="그룹 81"/>
                <p:cNvGrpSpPr/>
                <p:nvPr/>
              </p:nvGrpSpPr>
              <p:grpSpPr>
                <a:xfrm>
                  <a:off x="2350596" y="2982786"/>
                  <a:ext cx="1728000" cy="781135"/>
                  <a:chOff x="2350596" y="2883726"/>
                  <a:chExt cx="1728000" cy="781135"/>
                </a:xfrm>
              </p:grpSpPr>
              <p:sp>
                <p:nvSpPr>
                  <p:cNvPr id="84" name="모서리가 둥근 직사각형 83"/>
                  <p:cNvSpPr/>
                  <p:nvPr/>
                </p:nvSpPr>
                <p:spPr>
                  <a:xfrm>
                    <a:off x="2350596" y="2883726"/>
                    <a:ext cx="1728000" cy="7811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5" name="그룹 84"/>
                  <p:cNvGrpSpPr/>
                  <p:nvPr/>
                </p:nvGrpSpPr>
                <p:grpSpPr>
                  <a:xfrm>
                    <a:off x="2383812" y="2991261"/>
                    <a:ext cx="1661568" cy="628142"/>
                    <a:chOff x="2383812" y="2986399"/>
                    <a:chExt cx="1661568" cy="628142"/>
                  </a:xfrm>
                </p:grpSpPr>
                <p:sp>
                  <p:nvSpPr>
                    <p:cNvPr id="86" name="직사각형 85"/>
                    <p:cNvSpPr/>
                    <p:nvPr/>
                  </p:nvSpPr>
                  <p:spPr>
                    <a:xfrm>
                      <a:off x="2814591" y="3429875"/>
                      <a:ext cx="800011"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LISTENING</a:t>
                      </a:r>
                      <a:endParaRPr lang="ko-KR" altLang="en-US" sz="1200" dirty="0">
                        <a:solidFill>
                          <a:schemeClr val="bg1"/>
                        </a:solidFill>
                        <a:latin typeface="SamsungOne 700" panose="020B0803030303020204" pitchFamily="34" charset="0"/>
                      </a:endParaRPr>
                    </a:p>
                  </p:txBody>
                </p:sp>
                <p:sp>
                  <p:nvSpPr>
                    <p:cNvPr id="87" name="직사각형 86"/>
                    <p:cNvSpPr/>
                    <p:nvPr/>
                  </p:nvSpPr>
                  <p:spPr>
                    <a:xfrm>
                      <a:off x="2383812" y="2986399"/>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Automated Speech Recognition</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grpSp>
            <p:cxnSp>
              <p:nvCxnSpPr>
                <p:cNvPr id="83" name="직선 화살표 연결선 82"/>
                <p:cNvCxnSpPr/>
                <p:nvPr/>
              </p:nvCxnSpPr>
              <p:spPr>
                <a:xfrm>
                  <a:off x="1958340" y="343992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pic>
          <p:nvPicPr>
            <p:cNvPr id="78" name="그림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203" y="3874242"/>
              <a:ext cx="696978" cy="1508765"/>
            </a:xfrm>
            <a:prstGeom prst="rect">
              <a:avLst/>
            </a:prstGeom>
          </p:spPr>
        </p:pic>
        <p:pic>
          <p:nvPicPr>
            <p:cNvPr id="79" name="그림 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065" y="4033190"/>
              <a:ext cx="1008395" cy="1292466"/>
            </a:xfrm>
            <a:prstGeom prst="rect">
              <a:avLst/>
            </a:prstGeom>
          </p:spPr>
        </p:pic>
      </p:grpSp>
      <p:sp>
        <p:nvSpPr>
          <p:cNvPr id="52" name="직사각형 51">
            <a:extLst>
              <a:ext uri="{FF2B5EF4-FFF2-40B4-BE49-F238E27FC236}">
                <a16:creationId xmlns:a16="http://schemas.microsoft.com/office/drawing/2014/main" xmlns="" id="{A5D550C6-9100-4D00-AF62-D234B238873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Voice Assistant</a:t>
            </a:r>
          </a:p>
        </p:txBody>
      </p:sp>
    </p:spTree>
    <p:custDataLst>
      <p:tags r:id="rId1"/>
    </p:custDataLst>
    <p:extLst>
      <p:ext uri="{BB962C8B-B14F-4D97-AF65-F5344CB8AC3E}">
        <p14:creationId xmlns:p14="http://schemas.microsoft.com/office/powerpoint/2010/main" val="276315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subsets of AI?</a:t>
            </a:r>
          </a:p>
        </p:txBody>
      </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7" name="직사각형 3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8" name="그룹 37"/>
          <p:cNvGrpSpPr/>
          <p:nvPr/>
        </p:nvGrpSpPr>
        <p:grpSpPr>
          <a:xfrm>
            <a:off x="947560" y="2084581"/>
            <a:ext cx="8009861" cy="3842208"/>
            <a:chOff x="957064" y="2025539"/>
            <a:chExt cx="8009861" cy="3842208"/>
          </a:xfrm>
        </p:grpSpPr>
        <p:sp>
          <p:nvSpPr>
            <p:cNvPr id="39" name="타원 30">
              <a:extLst>
                <a:ext uri="{FF2B5EF4-FFF2-40B4-BE49-F238E27FC236}">
                  <a16:creationId xmlns:a16="http://schemas.microsoft.com/office/drawing/2014/main" xmlns="" id="{2AAE14DE-2335-4B55-8D9E-23EF6F27A672}"/>
                </a:ext>
              </a:extLst>
            </p:cNvPr>
            <p:cNvSpPr/>
            <p:nvPr/>
          </p:nvSpPr>
          <p:spPr>
            <a:xfrm>
              <a:off x="5107591" y="2025539"/>
              <a:ext cx="3859334" cy="3842208"/>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1">
              <a:extLst>
                <a:ext uri="{FF2B5EF4-FFF2-40B4-BE49-F238E27FC236}">
                  <a16:creationId xmlns:a16="http://schemas.microsoft.com/office/drawing/2014/main" xmlns="" id="{AF8DF16B-D30A-495A-A65E-CFC8181760C6}"/>
                </a:ext>
              </a:extLst>
            </p:cNvPr>
            <p:cNvSpPr/>
            <p:nvPr/>
          </p:nvSpPr>
          <p:spPr>
            <a:xfrm>
              <a:off x="5579933" y="2920758"/>
              <a:ext cx="2914650" cy="2914650"/>
            </a:xfrm>
            <a:prstGeom prst="ellipse">
              <a:avLst/>
            </a:prstGeom>
            <a:solidFill>
              <a:srgbClr val="3366CC"/>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32">
              <a:extLst>
                <a:ext uri="{FF2B5EF4-FFF2-40B4-BE49-F238E27FC236}">
                  <a16:creationId xmlns:a16="http://schemas.microsoft.com/office/drawing/2014/main" xmlns="" id="{B94F007B-02DF-42EB-87FE-F825D7E9D36E}"/>
                </a:ext>
              </a:extLst>
            </p:cNvPr>
            <p:cNvSpPr/>
            <p:nvPr/>
          </p:nvSpPr>
          <p:spPr>
            <a:xfrm>
              <a:off x="6245564" y="4213269"/>
              <a:ext cx="1583388" cy="1583386"/>
            </a:xfrm>
            <a:prstGeom prst="ellipse">
              <a:avLst/>
            </a:prstGeom>
            <a:solidFill>
              <a:srgbClr val="193EB0"/>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Rectangle 15">
              <a:extLst>
                <a:ext uri="{FF2B5EF4-FFF2-40B4-BE49-F238E27FC236}">
                  <a16:creationId xmlns:a16="http://schemas.microsoft.com/office/drawing/2014/main" xmlns="" id="{5339F32C-C949-4355-A280-DFA2D8C66AE5}"/>
                </a:ext>
              </a:extLst>
            </p:cNvPr>
            <p:cNvSpPr/>
            <p:nvPr/>
          </p:nvSpPr>
          <p:spPr>
            <a:xfrm>
              <a:off x="957065" y="2420322"/>
              <a:ext cx="3117265" cy="615553"/>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Artificial Intelligence</a:t>
              </a:r>
            </a:p>
            <a:p>
              <a:pPr algn="ctr"/>
              <a:r>
                <a:rPr lang="en-US" altLang="ko-KR" sz="1300" dirty="0">
                  <a:latin typeface="SamsungOne 400" panose="020B0503030303020204" pitchFamily="34" charset="0"/>
                  <a:ea typeface="SamsungOne 400" panose="020B0503030303020204" pitchFamily="34" charset="0"/>
                </a:rPr>
                <a:t>Any technique that enables</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computers to mimic human behavior</a:t>
              </a:r>
              <a:endParaRPr lang="ko-KR" altLang="en-US" sz="1300" dirty="0">
                <a:latin typeface="SamsungOne 400" panose="020B0503030303020204" pitchFamily="34" charset="0"/>
              </a:endParaRPr>
            </a:p>
          </p:txBody>
        </p:sp>
        <p:sp>
          <p:nvSpPr>
            <p:cNvPr id="43" name="Rectangle 15">
              <a:extLst>
                <a:ext uri="{FF2B5EF4-FFF2-40B4-BE49-F238E27FC236}">
                  <a16:creationId xmlns:a16="http://schemas.microsoft.com/office/drawing/2014/main" xmlns="" id="{3F147896-EC2F-4C3E-915B-515BE004BDCD}"/>
                </a:ext>
              </a:extLst>
            </p:cNvPr>
            <p:cNvSpPr/>
            <p:nvPr/>
          </p:nvSpPr>
          <p:spPr>
            <a:xfrm>
              <a:off x="957065" y="3496770"/>
              <a:ext cx="3117265" cy="815608"/>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Machine Learning</a:t>
              </a:r>
            </a:p>
            <a:p>
              <a:pPr algn="ctr"/>
              <a:r>
                <a:rPr lang="en-US" altLang="ko-KR" sz="1300" dirty="0">
                  <a:latin typeface="SamsungOne 400" panose="020B0503030303020204" pitchFamily="34" charset="0"/>
                  <a:ea typeface="SamsungOne 400" panose="020B0503030303020204" pitchFamily="34" charset="0"/>
                </a:rPr>
                <a:t>A subset of AI techniques that use statistical methods to enable machines to improve through experiences</a:t>
              </a:r>
              <a:endParaRPr lang="ko-KR" altLang="en-US" sz="1300" dirty="0">
                <a:latin typeface="SamsungOne 400" panose="020B0503030303020204" pitchFamily="34" charset="0"/>
              </a:endParaRPr>
            </a:p>
          </p:txBody>
        </p:sp>
        <p:sp>
          <p:nvSpPr>
            <p:cNvPr id="44" name="Rectangle 15">
              <a:extLst>
                <a:ext uri="{FF2B5EF4-FFF2-40B4-BE49-F238E27FC236}">
                  <a16:creationId xmlns:a16="http://schemas.microsoft.com/office/drawing/2014/main" xmlns="" id="{4902FA96-6742-4A92-86FE-65D1009270EF}"/>
                </a:ext>
              </a:extLst>
            </p:cNvPr>
            <p:cNvSpPr/>
            <p:nvPr/>
          </p:nvSpPr>
          <p:spPr>
            <a:xfrm>
              <a:off x="957064" y="4815371"/>
              <a:ext cx="3117266" cy="815608"/>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Deep Learning</a:t>
              </a:r>
            </a:p>
            <a:p>
              <a:pPr algn="ctr"/>
              <a:r>
                <a:rPr lang="en-US" altLang="ko-KR" sz="1300" dirty="0">
                  <a:latin typeface="SamsungOne 400" panose="020B0503030303020204" pitchFamily="34" charset="0"/>
                  <a:ea typeface="SamsungOne 400" panose="020B0503030303020204" pitchFamily="34" charset="0"/>
                </a:rPr>
                <a:t>A subset of ML that makes the computation of multi-layer neural networks feasible</a:t>
              </a:r>
              <a:endParaRPr lang="ko-KR" altLang="en-US" sz="1300" dirty="0">
                <a:latin typeface="SamsungOne 400" panose="020B0503030303020204" pitchFamily="34" charset="0"/>
              </a:endParaRPr>
            </a:p>
          </p:txBody>
        </p:sp>
        <p:sp>
          <p:nvSpPr>
            <p:cNvPr id="45" name="Rectangle 15">
              <a:extLst>
                <a:ext uri="{FF2B5EF4-FFF2-40B4-BE49-F238E27FC236}">
                  <a16:creationId xmlns:a16="http://schemas.microsoft.com/office/drawing/2014/main" xmlns="" id="{446B7C03-E535-4FAC-879F-DA57046326E6}"/>
                </a:ext>
              </a:extLst>
            </p:cNvPr>
            <p:cNvSpPr/>
            <p:nvPr/>
          </p:nvSpPr>
          <p:spPr>
            <a:xfrm>
              <a:off x="5925849" y="2606152"/>
              <a:ext cx="222281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Artificial Intelligence</a:t>
              </a:r>
            </a:p>
          </p:txBody>
        </p:sp>
        <p:sp>
          <p:nvSpPr>
            <p:cNvPr id="46" name="Rectangle 15">
              <a:extLst>
                <a:ext uri="{FF2B5EF4-FFF2-40B4-BE49-F238E27FC236}">
                  <a16:creationId xmlns:a16="http://schemas.microsoft.com/office/drawing/2014/main" xmlns="" id="{968873D8-F257-4A8C-A4DD-EB3C1BD07678}"/>
                </a:ext>
              </a:extLst>
            </p:cNvPr>
            <p:cNvSpPr/>
            <p:nvPr/>
          </p:nvSpPr>
          <p:spPr>
            <a:xfrm>
              <a:off x="6161730" y="3716508"/>
              <a:ext cx="1751057"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sp>
          <p:nvSpPr>
            <p:cNvPr id="47" name="Rectangle 15">
              <a:extLst>
                <a:ext uri="{FF2B5EF4-FFF2-40B4-BE49-F238E27FC236}">
                  <a16:creationId xmlns:a16="http://schemas.microsoft.com/office/drawing/2014/main" xmlns="" id="{F8C9E109-413E-46F2-822A-D03F927418FE}"/>
                </a:ext>
              </a:extLst>
            </p:cNvPr>
            <p:cNvSpPr/>
            <p:nvPr/>
          </p:nvSpPr>
          <p:spPr>
            <a:xfrm>
              <a:off x="6313359" y="5056375"/>
              <a:ext cx="144779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cxnSp>
          <p:nvCxnSpPr>
            <p:cNvPr id="48" name="Straight Connector 3">
              <a:extLst>
                <a:ext uri="{FF2B5EF4-FFF2-40B4-BE49-F238E27FC236}">
                  <a16:creationId xmlns:a16="http://schemas.microsoft.com/office/drawing/2014/main" xmlns="" id="{DD16E453-C926-4E93-896D-5F8610DD4808}"/>
                </a:ext>
              </a:extLst>
            </p:cNvPr>
            <p:cNvCxnSpPr/>
            <p:nvPr/>
          </p:nvCxnSpPr>
          <p:spPr>
            <a:xfrm>
              <a:off x="4175470" y="2728098"/>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24">
              <a:extLst>
                <a:ext uri="{FF2B5EF4-FFF2-40B4-BE49-F238E27FC236}">
                  <a16:creationId xmlns:a16="http://schemas.microsoft.com/office/drawing/2014/main" xmlns="" id="{977FD900-E88B-497A-A76A-CC2F88DFC1A9}"/>
                </a:ext>
              </a:extLst>
            </p:cNvPr>
            <p:cNvCxnSpPr/>
            <p:nvPr/>
          </p:nvCxnSpPr>
          <p:spPr>
            <a:xfrm>
              <a:off x="4175470" y="3848672"/>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25">
              <a:extLst>
                <a:ext uri="{FF2B5EF4-FFF2-40B4-BE49-F238E27FC236}">
                  <a16:creationId xmlns:a16="http://schemas.microsoft.com/office/drawing/2014/main" xmlns="" id="{863BB8EC-31A6-4853-838E-1296017C90DF}"/>
                </a:ext>
              </a:extLst>
            </p:cNvPr>
            <p:cNvCxnSpPr>
              <a:cxnSpLocks/>
            </p:cNvCxnSpPr>
            <p:nvPr/>
          </p:nvCxnSpPr>
          <p:spPr>
            <a:xfrm>
              <a:off x="4175470" y="5123147"/>
              <a:ext cx="2189653"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Picture 2" descr="C:\Users\USER\Downloads\artificial-intellige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69" y="21532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C:\Users\USER\Downloads\machine-learn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069" y="32129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USER\Downloads\deep-learn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069" y="4528517"/>
              <a:ext cx="404378" cy="4043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사각형: 둥근 모서리 32">
            <a:extLst>
              <a:ext uri="{FF2B5EF4-FFF2-40B4-BE49-F238E27FC236}">
                <a16:creationId xmlns:a16="http://schemas.microsoft.com/office/drawing/2014/main" xmlns="" id="{9F9FFF6C-7C72-4E08-8072-03F5113CBF51}"/>
              </a:ext>
            </a:extLst>
          </p:cNvPr>
          <p:cNvSpPr/>
          <p:nvPr/>
        </p:nvSpPr>
        <p:spPr>
          <a:xfrm>
            <a:off x="7831732" y="5884193"/>
            <a:ext cx="1412165"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Source: KD Nuggets</a:t>
            </a:r>
          </a:p>
        </p:txBody>
      </p:sp>
      <p:sp>
        <p:nvSpPr>
          <p:cNvPr id="30" name="직사각형 29">
            <a:extLst>
              <a:ext uri="{FF2B5EF4-FFF2-40B4-BE49-F238E27FC236}">
                <a16:creationId xmlns:a16="http://schemas.microsoft.com/office/drawing/2014/main" xmlns="" id="{170673B7-C017-4A38-A3DD-2AB27F64DA7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Subsets of Artificial Intelligence</a:t>
            </a:r>
          </a:p>
        </p:txBody>
      </p:sp>
    </p:spTree>
    <p:custDataLst>
      <p:tags r:id="rId1"/>
    </p:custDataLst>
    <p:extLst>
      <p:ext uri="{BB962C8B-B14F-4D97-AF65-F5344CB8AC3E}">
        <p14:creationId xmlns:p14="http://schemas.microsoft.com/office/powerpoint/2010/main" val="2229571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Conversational AI</a:t>
              </a:r>
            </a:p>
          </p:txBody>
        </p:sp>
        <p:sp>
          <p:nvSpPr>
            <p:cNvPr id="36" name="직사각형 3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40" name="사각형: 둥근 모서리 32">
            <a:extLst>
              <a:ext uri="{FF2B5EF4-FFF2-40B4-BE49-F238E27FC236}">
                <a16:creationId xmlns:a16="http://schemas.microsoft.com/office/drawing/2014/main" xmlns="" id="{9F9FFF6C-7C72-4E08-8072-03F5113CBF51}"/>
              </a:ext>
            </a:extLst>
          </p:cNvPr>
          <p:cNvSpPr/>
          <p:nvPr/>
        </p:nvSpPr>
        <p:spPr>
          <a:xfrm>
            <a:off x="8150678" y="6135487"/>
            <a:ext cx="131732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Google</a:t>
            </a:r>
          </a:p>
        </p:txBody>
      </p:sp>
      <p:grpSp>
        <p:nvGrpSpPr>
          <p:cNvPr id="41" name="Group 11">
            <a:extLst>
              <a:ext uri="{FF2B5EF4-FFF2-40B4-BE49-F238E27FC236}">
                <a16:creationId xmlns:a16="http://schemas.microsoft.com/office/drawing/2014/main" xmlns="" id="{19ADE8EF-A352-4858-8150-41D131E4291E}"/>
              </a:ext>
            </a:extLst>
          </p:cNvPr>
          <p:cNvGrpSpPr/>
          <p:nvPr/>
        </p:nvGrpSpPr>
        <p:grpSpPr>
          <a:xfrm>
            <a:off x="1487202" y="2564904"/>
            <a:ext cx="6928420" cy="3423849"/>
            <a:chOff x="1880459" y="2582211"/>
            <a:chExt cx="6491279" cy="3207825"/>
          </a:xfrm>
        </p:grpSpPr>
        <p:sp>
          <p:nvSpPr>
            <p:cNvPr id="42" name="Rectangle 9">
              <a:extLst>
                <a:ext uri="{FF2B5EF4-FFF2-40B4-BE49-F238E27FC236}">
                  <a16:creationId xmlns:a16="http://schemas.microsoft.com/office/drawing/2014/main" xmlns="" id="{7D41FEF4-2027-42B0-AD13-456999E6228A}"/>
                </a:ext>
              </a:extLst>
            </p:cNvPr>
            <p:cNvSpPr/>
            <p:nvPr/>
          </p:nvSpPr>
          <p:spPr>
            <a:xfrm>
              <a:off x="1880459" y="3812684"/>
              <a:ext cx="6491279" cy="1977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ectangle 6">
              <a:extLst>
                <a:ext uri="{FF2B5EF4-FFF2-40B4-BE49-F238E27FC236}">
                  <a16:creationId xmlns:a16="http://schemas.microsoft.com/office/drawing/2014/main" xmlns="" id="{37A94150-07AE-484F-8893-26295BC4AF18}"/>
                </a:ext>
              </a:extLst>
            </p:cNvPr>
            <p:cNvSpPr/>
            <p:nvPr/>
          </p:nvSpPr>
          <p:spPr>
            <a:xfrm>
              <a:off x="4494212" y="3713817"/>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ectangle 45">
              <a:extLst>
                <a:ext uri="{FF2B5EF4-FFF2-40B4-BE49-F238E27FC236}">
                  <a16:creationId xmlns:a16="http://schemas.microsoft.com/office/drawing/2014/main" xmlns="" id="{F4D77B3D-438E-43B9-9D32-19608DB0A937}"/>
                </a:ext>
              </a:extLst>
            </p:cNvPr>
            <p:cNvSpPr/>
            <p:nvPr/>
          </p:nvSpPr>
          <p:spPr>
            <a:xfrm>
              <a:off x="6007723" y="2789910"/>
              <a:ext cx="2338138" cy="534804"/>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3">
              <a:extLst>
                <a:ext uri="{FF2B5EF4-FFF2-40B4-BE49-F238E27FC236}">
                  <a16:creationId xmlns:a16="http://schemas.microsoft.com/office/drawing/2014/main" xmlns="" id="{29DE27F3-3CD0-40D6-A4A2-D5B497994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166" y="4151736"/>
              <a:ext cx="933082" cy="754635"/>
            </a:xfrm>
            <a:prstGeom prst="rect">
              <a:avLst/>
            </a:prstGeom>
          </p:spPr>
        </p:pic>
        <p:pic>
          <p:nvPicPr>
            <p:cNvPr id="46" name="그림 1">
              <a:extLst>
                <a:ext uri="{FF2B5EF4-FFF2-40B4-BE49-F238E27FC236}">
                  <a16:creationId xmlns:a16="http://schemas.microsoft.com/office/drawing/2014/main" xmlns="" id="{3A33E024-3605-44F3-9E6E-27CD65056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798" y="4119354"/>
              <a:ext cx="904875" cy="819398"/>
            </a:xfrm>
            <a:prstGeom prst="rect">
              <a:avLst/>
            </a:prstGeom>
          </p:spPr>
        </p:pic>
        <p:sp>
          <p:nvSpPr>
            <p:cNvPr id="47" name="TextBox 46">
              <a:extLst>
                <a:ext uri="{FF2B5EF4-FFF2-40B4-BE49-F238E27FC236}">
                  <a16:creationId xmlns:a16="http://schemas.microsoft.com/office/drawing/2014/main" xmlns="" id="{DF231737-A20A-4FFA-8FBE-89B578D5F4FE}"/>
                </a:ext>
              </a:extLst>
            </p:cNvPr>
            <p:cNvSpPr txBox="1"/>
            <p:nvPr/>
          </p:nvSpPr>
          <p:spPr>
            <a:xfrm>
              <a:off x="2359123" y="5052480"/>
              <a:ext cx="2016226"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“How long is the wait usually to be seated?”</a:t>
              </a:r>
            </a:p>
          </p:txBody>
        </p:sp>
        <p:cxnSp>
          <p:nvCxnSpPr>
            <p:cNvPr id="48" name="직선 연결선 5">
              <a:extLst>
                <a:ext uri="{FF2B5EF4-FFF2-40B4-BE49-F238E27FC236}">
                  <a16:creationId xmlns:a16="http://schemas.microsoft.com/office/drawing/2014/main" xmlns="" id="{CE2A21E6-DA8C-460E-907C-D9D0377C156B}"/>
                </a:ext>
              </a:extLst>
            </p:cNvPr>
            <p:cNvCxnSpPr/>
            <p:nvPr/>
          </p:nvCxnSpPr>
          <p:spPr>
            <a:xfrm>
              <a:off x="4963814" y="4003714"/>
              <a:ext cx="0" cy="1595292"/>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그림 20">
              <a:extLst>
                <a:ext uri="{FF2B5EF4-FFF2-40B4-BE49-F238E27FC236}">
                  <a16:creationId xmlns:a16="http://schemas.microsoft.com/office/drawing/2014/main" xmlns="" id="{16AD8895-9A77-43F9-BEC3-69EBA683D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0860" y="3015336"/>
              <a:ext cx="712728" cy="100165"/>
            </a:xfrm>
            <a:prstGeom prst="rect">
              <a:avLst/>
            </a:prstGeom>
          </p:spPr>
        </p:pic>
        <p:sp>
          <p:nvSpPr>
            <p:cNvPr id="50" name="모서리가 둥근 직사각형 28">
              <a:extLst>
                <a:ext uri="{FF2B5EF4-FFF2-40B4-BE49-F238E27FC236}">
                  <a16:creationId xmlns:a16="http://schemas.microsoft.com/office/drawing/2014/main" xmlns="" id="{8312E9A5-9B94-4699-85A9-DD64987B9AD5}"/>
                </a:ext>
              </a:extLst>
            </p:cNvPr>
            <p:cNvSpPr/>
            <p:nvPr/>
          </p:nvSpPr>
          <p:spPr>
            <a:xfrm>
              <a:off x="7302364" y="2885418"/>
              <a:ext cx="927235"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business</a:t>
              </a:r>
            </a:p>
          </p:txBody>
        </p:sp>
        <p:sp>
          <p:nvSpPr>
            <p:cNvPr id="51" name="모서리가 둥근 직사각형 29">
              <a:extLst>
                <a:ext uri="{FF2B5EF4-FFF2-40B4-BE49-F238E27FC236}">
                  <a16:creationId xmlns:a16="http://schemas.microsoft.com/office/drawing/2014/main" xmlns="" id="{8497DBB1-D347-43DC-A419-7101440AE15E}"/>
                </a:ext>
              </a:extLst>
            </p:cNvPr>
            <p:cNvSpPr/>
            <p:nvPr/>
          </p:nvSpPr>
          <p:spPr>
            <a:xfrm>
              <a:off x="6070834" y="2885418"/>
              <a:ext cx="79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lvl="0" indent="-398463" algn="ctr">
                <a:defRPr/>
              </a:pPr>
              <a:r>
                <a:rPr lang="en-US" altLang="ko-KR" sz="1400" dirty="0">
                  <a:solidFill>
                    <a:schemeClr val="bg1"/>
                  </a:solidFill>
                  <a:latin typeface="SamsungOne 700" panose="020B0803030303020204" pitchFamily="34" charset="0"/>
                  <a:ea typeface="SamsungOne 700" panose="020B0803030303020204" pitchFamily="34" charset="0"/>
                </a:rPr>
                <a:t>Duplex</a:t>
              </a:r>
            </a:p>
          </p:txBody>
        </p:sp>
        <p:sp>
          <p:nvSpPr>
            <p:cNvPr id="52" name="모서리가 둥근 직사각형 30">
              <a:extLst>
                <a:ext uri="{FF2B5EF4-FFF2-40B4-BE49-F238E27FC236}">
                  <a16:creationId xmlns:a16="http://schemas.microsoft.com/office/drawing/2014/main" xmlns="" id="{D397D254-D967-4EB5-BF4D-887E6C8AB52B}"/>
                </a:ext>
              </a:extLst>
            </p:cNvPr>
            <p:cNvSpPr/>
            <p:nvPr/>
          </p:nvSpPr>
          <p:spPr>
            <a:xfrm>
              <a:off x="1880459" y="2885418"/>
              <a:ext cx="79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User</a:t>
              </a:r>
              <a:endParaRPr lang="ko-KR" altLang="en-US" sz="1400" dirty="0">
                <a:solidFill>
                  <a:schemeClr val="bg1"/>
                </a:solidFill>
                <a:latin typeface="SamsungOne 700" panose="020B0803030303020204" pitchFamily="34" charset="0"/>
              </a:endParaRPr>
            </a:p>
          </p:txBody>
        </p:sp>
        <p:pic>
          <p:nvPicPr>
            <p:cNvPr id="53" name="그림 6">
              <a:extLst>
                <a:ext uri="{FF2B5EF4-FFF2-40B4-BE49-F238E27FC236}">
                  <a16:creationId xmlns:a16="http://schemas.microsoft.com/office/drawing/2014/main" xmlns="" id="{C7E8F8E0-73AF-4C6F-88D8-1AE4EADFDF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7736" y="2962150"/>
              <a:ext cx="1469624" cy="206537"/>
            </a:xfrm>
            <a:prstGeom prst="rect">
              <a:avLst/>
            </a:prstGeom>
          </p:spPr>
        </p:pic>
        <p:sp>
          <p:nvSpPr>
            <p:cNvPr id="54" name="모서리가 둥근 직사각형 32">
              <a:extLst>
                <a:ext uri="{FF2B5EF4-FFF2-40B4-BE49-F238E27FC236}">
                  <a16:creationId xmlns:a16="http://schemas.microsoft.com/office/drawing/2014/main" xmlns="" id="{58CCB091-EE7E-4B0C-A9F2-4C1D44D58885}"/>
                </a:ext>
              </a:extLst>
            </p:cNvPr>
            <p:cNvSpPr/>
            <p:nvPr/>
          </p:nvSpPr>
          <p:spPr>
            <a:xfrm>
              <a:off x="1887964" y="2582211"/>
              <a:ext cx="2775416"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“Get me an appointment at…” </a:t>
              </a:r>
              <a:endParaRPr lang="ko-KR" altLang="en-US" sz="1400" dirty="0">
                <a:solidFill>
                  <a:schemeClr val="tx1"/>
                </a:solidFill>
                <a:latin typeface="SamsungOne 400" panose="020B0503030303020204" pitchFamily="34" charset="0"/>
              </a:endParaRPr>
            </a:p>
          </p:txBody>
        </p:sp>
        <p:sp>
          <p:nvSpPr>
            <p:cNvPr id="55" name="모서리가 둥근 직사각형 33">
              <a:extLst>
                <a:ext uri="{FF2B5EF4-FFF2-40B4-BE49-F238E27FC236}">
                  <a16:creationId xmlns:a16="http://schemas.microsoft.com/office/drawing/2014/main" xmlns="" id="{956FEDC1-1185-4816-8921-893BD96A57F8}"/>
                </a:ext>
              </a:extLst>
            </p:cNvPr>
            <p:cNvSpPr/>
            <p:nvPr/>
          </p:nvSpPr>
          <p:spPr>
            <a:xfrm>
              <a:off x="2471373" y="3396764"/>
              <a:ext cx="1608600"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“You’re all set!” </a:t>
              </a:r>
              <a:endParaRPr lang="ko-KR" altLang="en-US" sz="1400" dirty="0">
                <a:solidFill>
                  <a:schemeClr val="tx1"/>
                </a:solidFill>
                <a:latin typeface="SamsungOne 400" panose="020B0503030303020204" pitchFamily="34" charset="0"/>
              </a:endParaRPr>
            </a:p>
          </p:txBody>
        </p:sp>
        <p:grpSp>
          <p:nvGrpSpPr>
            <p:cNvPr id="56" name="그룹 11">
              <a:extLst>
                <a:ext uri="{FF2B5EF4-FFF2-40B4-BE49-F238E27FC236}">
                  <a16:creationId xmlns:a16="http://schemas.microsoft.com/office/drawing/2014/main" xmlns="" id="{3115B770-8661-4477-A62D-37B0A7423A48}"/>
                </a:ext>
              </a:extLst>
            </p:cNvPr>
            <p:cNvGrpSpPr/>
            <p:nvPr/>
          </p:nvGrpSpPr>
          <p:grpSpPr>
            <a:xfrm>
              <a:off x="2693086" y="2955991"/>
              <a:ext cx="1165173" cy="218855"/>
              <a:chOff x="2741031" y="2943839"/>
              <a:chExt cx="1165173" cy="218855"/>
            </a:xfrm>
          </p:grpSpPr>
          <p:cxnSp>
            <p:nvCxnSpPr>
              <p:cNvPr id="86" name="직선 화살표 연결선 8">
                <a:extLst>
                  <a:ext uri="{FF2B5EF4-FFF2-40B4-BE49-F238E27FC236}">
                    <a16:creationId xmlns:a16="http://schemas.microsoft.com/office/drawing/2014/main" xmlns="" id="{4410BD46-9D6A-4610-9220-8A05B6E0867B}"/>
                  </a:ext>
                </a:extLst>
              </p:cNvPr>
              <p:cNvCxnSpPr/>
              <p:nvPr/>
            </p:nvCxnSpPr>
            <p:spPr>
              <a:xfrm>
                <a:off x="2741031" y="2943839"/>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34">
                <a:extLst>
                  <a:ext uri="{FF2B5EF4-FFF2-40B4-BE49-F238E27FC236}">
                    <a16:creationId xmlns:a16="http://schemas.microsoft.com/office/drawing/2014/main" xmlns="" id="{ACCF000E-E8A4-4E23-90A8-7A3DA01D35C0}"/>
                  </a:ext>
                </a:extLst>
              </p:cNvPr>
              <p:cNvCxnSpPr/>
              <p:nvPr/>
            </p:nvCxnSpPr>
            <p:spPr>
              <a:xfrm flipH="1">
                <a:off x="2741031" y="3162694"/>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7" name="그룹 9">
              <a:extLst>
                <a:ext uri="{FF2B5EF4-FFF2-40B4-BE49-F238E27FC236}">
                  <a16:creationId xmlns:a16="http://schemas.microsoft.com/office/drawing/2014/main" xmlns="" id="{0A96B39E-B8B5-43EC-B1CF-DE2FDB5545FC}"/>
                </a:ext>
              </a:extLst>
            </p:cNvPr>
            <p:cNvGrpSpPr/>
            <p:nvPr/>
          </p:nvGrpSpPr>
          <p:grpSpPr>
            <a:xfrm>
              <a:off x="5586838" y="2955991"/>
              <a:ext cx="396000" cy="218855"/>
              <a:chOff x="5574243" y="2943839"/>
              <a:chExt cx="396000" cy="218855"/>
            </a:xfrm>
          </p:grpSpPr>
          <p:cxnSp>
            <p:nvCxnSpPr>
              <p:cNvPr id="60" name="직선 화살표 연결선 35">
                <a:extLst>
                  <a:ext uri="{FF2B5EF4-FFF2-40B4-BE49-F238E27FC236}">
                    <a16:creationId xmlns:a16="http://schemas.microsoft.com/office/drawing/2014/main" xmlns="" id="{8A4C4E6D-A577-478E-85EA-1350F33513F8}"/>
                  </a:ext>
                </a:extLst>
              </p:cNvPr>
              <p:cNvCxnSpPr/>
              <p:nvPr/>
            </p:nvCxnSpPr>
            <p:spPr>
              <a:xfrm>
                <a:off x="5574243" y="2943839"/>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36">
                <a:extLst>
                  <a:ext uri="{FF2B5EF4-FFF2-40B4-BE49-F238E27FC236}">
                    <a16:creationId xmlns:a16="http://schemas.microsoft.com/office/drawing/2014/main" xmlns="" id="{E6CBFF29-050A-481E-AF10-B6FB71065351}"/>
                  </a:ext>
                </a:extLst>
              </p:cNvPr>
              <p:cNvCxnSpPr/>
              <p:nvPr/>
            </p:nvCxnSpPr>
            <p:spPr>
              <a:xfrm flipH="1">
                <a:off x="5574243" y="3162694"/>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Connector: Elbow 5">
              <a:extLst>
                <a:ext uri="{FF2B5EF4-FFF2-40B4-BE49-F238E27FC236}">
                  <a16:creationId xmlns:a16="http://schemas.microsoft.com/office/drawing/2014/main" xmlns="" id="{87639F1C-1418-475D-ADB6-04E2D9419949}"/>
                </a:ext>
              </a:extLst>
            </p:cNvPr>
            <p:cNvCxnSpPr>
              <a:cxnSpLocks/>
              <a:stCxn id="44" idx="2"/>
              <a:endCxn id="43" idx="0"/>
            </p:cNvCxnSpPr>
            <p:nvPr/>
          </p:nvCxnSpPr>
          <p:spPr>
            <a:xfrm rot="5400000">
              <a:off x="5869551" y="2406575"/>
              <a:ext cx="389103" cy="2225380"/>
            </a:xfrm>
            <a:prstGeom prst="bentConnector3">
              <a:avLst>
                <a:gd name="adj1" fmla="val 50000"/>
              </a:avLst>
            </a:prstGeom>
            <a:solidFill>
              <a:srgbClr val="193EB0">
                <a:alpha val="10000"/>
              </a:srgbClr>
            </a:solidFill>
            <a:ln w="19050">
              <a:solidFill>
                <a:srgbClr val="193EB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xmlns="" id="{3B1206FB-1DB5-4D42-826C-FFFFEB63DD4F}"/>
                </a:ext>
              </a:extLst>
            </p:cNvPr>
            <p:cNvSpPr txBox="1"/>
            <p:nvPr/>
          </p:nvSpPr>
          <p:spPr>
            <a:xfrm>
              <a:off x="5982838" y="5052480"/>
              <a:ext cx="1425473"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“Fifteen to twenty minutes usually”</a:t>
              </a:r>
            </a:p>
          </p:txBody>
        </p:sp>
      </p:grpSp>
      <p:sp>
        <p:nvSpPr>
          <p:cNvPr id="33" name="직사각형 32">
            <a:extLst>
              <a:ext uri="{FF2B5EF4-FFF2-40B4-BE49-F238E27FC236}">
                <a16:creationId xmlns:a16="http://schemas.microsoft.com/office/drawing/2014/main" xmlns="" id="{A3A67AFC-E47B-40FB-A814-C21D5ECD85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Duplex</a:t>
            </a:r>
          </a:p>
        </p:txBody>
      </p:sp>
      <p:sp>
        <p:nvSpPr>
          <p:cNvPr id="30" name="직사각형 36">
            <a:extLst>
              <a:ext uri="{FF2B5EF4-FFF2-40B4-BE49-F238E27FC236}">
                <a16:creationId xmlns:a16="http://schemas.microsoft.com/office/drawing/2014/main" xmlns="" id="{5B3F9FFE-4979-495D-B5C9-DEE97742D5A8}"/>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Duplex can make phone calls and reservations on behalf of the user, communicating like a real human. Google added Duplex to its new phone, Pixel 3. It has turned the Pixel 3 into an AI powerhouse, including a “screen call” option that allows the Google Assistant to screen for spam callers.</a:t>
            </a:r>
          </a:p>
        </p:txBody>
      </p:sp>
    </p:spTree>
    <p:custDataLst>
      <p:tags r:id="rId1"/>
    </p:custDataLst>
    <p:extLst>
      <p:ext uri="{BB962C8B-B14F-4D97-AF65-F5344CB8AC3E}">
        <p14:creationId xmlns:p14="http://schemas.microsoft.com/office/powerpoint/2010/main" val="2008501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a16="http://schemas.microsoft.com/office/drawing/2014/main" xmlns="" id="{BA51DDC6-F615-4878-A4C6-ED53333D892E}"/>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3.1. Edge AI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3.2. Medical Imaging &amp; Diagnostics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3.3. Autonomous Vehicle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3.4. Reinforcement Learning</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3.5. Conversational AI</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3.6. GAN, XAI, Synthetic Training Data</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2347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6" name="직사각형 1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Generative Adversarial Network (GAN)</a:t>
            </a:r>
          </a:p>
        </p:txBody>
      </p:sp>
      <p:sp>
        <p:nvSpPr>
          <p:cNvPr id="20" name="직사각형 19">
            <a:extLst>
              <a:ext uri="{FF2B5EF4-FFF2-40B4-BE49-F238E27FC236}">
                <a16:creationId xmlns:a16="http://schemas.microsoft.com/office/drawing/2014/main" xmlns="" id="{D8BF98C4-B566-4812-B5F0-560CFBA969E7}"/>
              </a:ext>
            </a:extLst>
          </p:cNvPr>
          <p:cNvSpPr/>
          <p:nvPr/>
        </p:nvSpPr>
        <p:spPr>
          <a:xfrm>
            <a:off x="4626716" y="2219443"/>
            <a:ext cx="4841284" cy="2453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Pictures on this page are all generated by artificial intelligence.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Generative Adversarial Network, also known as GAN, brought groundbreaking innovations in artificial intelligence, especially in generating fake images and videos.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2018, researchers at Carnegie Mellon University created a video in which two people showed exactly the same facial expression simultaneously – it is called deep fake.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the recycled-GAN algorithm, the quality of the fake video was significantly enhanced.</a:t>
            </a:r>
          </a:p>
        </p:txBody>
      </p:sp>
      <p:sp>
        <p:nvSpPr>
          <p:cNvPr id="23" name="직사각형 22">
            <a:extLst>
              <a:ext uri="{FF2B5EF4-FFF2-40B4-BE49-F238E27FC236}">
                <a16:creationId xmlns:a16="http://schemas.microsoft.com/office/drawing/2014/main" xmlns="" id="{EB74C606-8D6B-4559-B814-FCA11731A23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Deep fake</a:t>
            </a:r>
          </a:p>
        </p:txBody>
      </p:sp>
      <p:grpSp>
        <p:nvGrpSpPr>
          <p:cNvPr id="5" name="그룹 4">
            <a:extLst>
              <a:ext uri="{FF2B5EF4-FFF2-40B4-BE49-F238E27FC236}">
                <a16:creationId xmlns:a16="http://schemas.microsoft.com/office/drawing/2014/main" xmlns="" id="{C4F902F2-66DD-4762-9730-BE1678B05EC2}"/>
              </a:ext>
            </a:extLst>
          </p:cNvPr>
          <p:cNvGrpSpPr/>
          <p:nvPr/>
        </p:nvGrpSpPr>
        <p:grpSpPr>
          <a:xfrm>
            <a:off x="558800" y="2203773"/>
            <a:ext cx="3888556" cy="3279126"/>
            <a:chOff x="5311451" y="2057548"/>
            <a:chExt cx="4032573" cy="3400572"/>
          </a:xfrm>
        </p:grpSpPr>
        <p:sp>
          <p:nvSpPr>
            <p:cNvPr id="15" name="모서리가 둥근 직사각형 4">
              <a:extLst>
                <a:ext uri="{FF2B5EF4-FFF2-40B4-BE49-F238E27FC236}">
                  <a16:creationId xmlns:a16="http://schemas.microsoft.com/office/drawing/2014/main" xmlns="" id="{7E4E9875-2C2A-487C-8A4C-A309D24D0DF0}"/>
                </a:ext>
              </a:extLst>
            </p:cNvPr>
            <p:cNvSpPr/>
            <p:nvPr/>
          </p:nvSpPr>
          <p:spPr>
            <a:xfrm>
              <a:off x="5311451" y="2057548"/>
              <a:ext cx="4032573" cy="34005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a16="http://schemas.microsoft.com/office/drawing/2014/main" xmlns="" id="{89625742-1AFA-4C12-BAC7-3699520FF167}"/>
                </a:ext>
              </a:extLst>
            </p:cNvPr>
            <p:cNvPicPr>
              <a:picLocks noChangeAspect="1"/>
            </p:cNvPicPr>
            <p:nvPr/>
          </p:nvPicPr>
          <p:blipFill rotWithShape="1">
            <a:blip r:embed="rId5"/>
            <a:srcRect r="14051"/>
            <a:stretch/>
          </p:blipFill>
          <p:spPr>
            <a:xfrm>
              <a:off x="5374275" y="2154500"/>
              <a:ext cx="3892274" cy="3226822"/>
            </a:xfrm>
            <a:prstGeom prst="rect">
              <a:avLst/>
            </a:prstGeom>
          </p:spPr>
        </p:pic>
      </p:grpSp>
    </p:spTree>
    <p:custDataLst>
      <p:tags r:id="rId1"/>
    </p:custDataLst>
    <p:extLst>
      <p:ext uri="{BB962C8B-B14F-4D97-AF65-F5344CB8AC3E}">
        <p14:creationId xmlns:p14="http://schemas.microsoft.com/office/powerpoint/2010/main" val="4257715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XAI (eXplainable AI)</a:t>
            </a:r>
          </a:p>
        </p:txBody>
      </p:sp>
      <p:grpSp>
        <p:nvGrpSpPr>
          <p:cNvPr id="76" name="그룹 7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77" name="직사각형 7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78" name="직사각형 7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9" name="사각형: 둥근 모서리 32">
            <a:extLst>
              <a:ext uri="{FF2B5EF4-FFF2-40B4-BE49-F238E27FC236}">
                <a16:creationId xmlns:a16="http://schemas.microsoft.com/office/drawing/2014/main" xmlns="" id="{9F9FFF6C-7C72-4E08-8072-03F5113CBF51}"/>
              </a:ext>
            </a:extLst>
          </p:cNvPr>
          <p:cNvSpPr/>
          <p:nvPr/>
        </p:nvSpPr>
        <p:spPr>
          <a:xfrm>
            <a:off x="8685238"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grpSp>
        <p:nvGrpSpPr>
          <p:cNvPr id="80" name="Group 8">
            <a:extLst>
              <a:ext uri="{FF2B5EF4-FFF2-40B4-BE49-F238E27FC236}">
                <a16:creationId xmlns:a16="http://schemas.microsoft.com/office/drawing/2014/main" xmlns="" id="{1B62F97B-DD6D-4D7B-B09B-5C3A4E7F5B25}"/>
              </a:ext>
            </a:extLst>
          </p:cNvPr>
          <p:cNvGrpSpPr/>
          <p:nvPr/>
        </p:nvGrpSpPr>
        <p:grpSpPr>
          <a:xfrm>
            <a:off x="1011064" y="2301339"/>
            <a:ext cx="7972795" cy="3608578"/>
            <a:chOff x="1498427" y="2500123"/>
            <a:chExt cx="7972795" cy="3608578"/>
          </a:xfrm>
        </p:grpSpPr>
        <p:sp>
          <p:nvSpPr>
            <p:cNvPr id="81" name="Rectangle 72">
              <a:extLst>
                <a:ext uri="{FF2B5EF4-FFF2-40B4-BE49-F238E27FC236}">
                  <a16:creationId xmlns:a16="http://schemas.microsoft.com/office/drawing/2014/main" xmlns="" id="{CDB31D40-FEEA-4448-BE98-7BF651470D67}"/>
                </a:ext>
              </a:extLst>
            </p:cNvPr>
            <p:cNvSpPr/>
            <p:nvPr/>
          </p:nvSpPr>
          <p:spPr>
            <a:xfrm>
              <a:off x="1498427" y="4232265"/>
              <a:ext cx="7880698" cy="1876436"/>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Group 3">
              <a:extLst>
                <a:ext uri="{FF2B5EF4-FFF2-40B4-BE49-F238E27FC236}">
                  <a16:creationId xmlns:a16="http://schemas.microsoft.com/office/drawing/2014/main" xmlns="" id="{36DB7AAF-2DC3-4A81-9102-B94118241816}"/>
                </a:ext>
              </a:extLst>
            </p:cNvPr>
            <p:cNvGrpSpPr/>
            <p:nvPr/>
          </p:nvGrpSpPr>
          <p:grpSpPr>
            <a:xfrm>
              <a:off x="1597726" y="2500123"/>
              <a:ext cx="7873496" cy="3559310"/>
              <a:chOff x="1334201" y="2500123"/>
              <a:chExt cx="7873496" cy="3559310"/>
            </a:xfrm>
          </p:grpSpPr>
          <p:cxnSp>
            <p:nvCxnSpPr>
              <p:cNvPr id="83" name="직선 화살표 연결선 41">
                <a:extLst>
                  <a:ext uri="{FF2B5EF4-FFF2-40B4-BE49-F238E27FC236}">
                    <a16:creationId xmlns:a16="http://schemas.microsoft.com/office/drawing/2014/main" xmlns="" id="{902AEAFE-5DF0-4636-A535-1E13B4276AC0}"/>
                  </a:ext>
                </a:extLst>
              </p:cNvPr>
              <p:cNvCxnSpPr/>
              <p:nvPr/>
            </p:nvCxnSpPr>
            <p:spPr>
              <a:xfrm>
                <a:off x="5794604" y="3445849"/>
                <a:ext cx="42836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4" name="그림 44">
                <a:extLst>
                  <a:ext uri="{FF2B5EF4-FFF2-40B4-BE49-F238E27FC236}">
                    <a16:creationId xmlns:a16="http://schemas.microsoft.com/office/drawing/2014/main" xmlns="" id="{FF1CB022-4C0F-42E4-A94E-455987733BA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287682" y="3098771"/>
                <a:ext cx="694156" cy="694156"/>
              </a:xfrm>
              <a:prstGeom prst="ellipse">
                <a:avLst/>
              </a:prstGeom>
              <a:ln w="12700">
                <a:solidFill>
                  <a:schemeClr val="bg1">
                    <a:lumMod val="50000"/>
                  </a:schemeClr>
                </a:solidFill>
              </a:ln>
            </p:spPr>
          </p:pic>
          <p:cxnSp>
            <p:nvCxnSpPr>
              <p:cNvPr id="85" name="직선 화살표 연결선 47">
                <a:extLst>
                  <a:ext uri="{FF2B5EF4-FFF2-40B4-BE49-F238E27FC236}">
                    <a16:creationId xmlns:a16="http://schemas.microsoft.com/office/drawing/2014/main" xmlns="" id="{1E8044EB-F6D3-4992-84AD-8DCB915BD482}"/>
                  </a:ext>
                </a:extLst>
              </p:cNvPr>
              <p:cNvCxnSpPr/>
              <p:nvPr/>
            </p:nvCxnSpPr>
            <p:spPr>
              <a:xfrm>
                <a:off x="5761431" y="5110203"/>
                <a:ext cx="451817"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52">
                <a:extLst>
                  <a:ext uri="{FF2B5EF4-FFF2-40B4-BE49-F238E27FC236}">
                    <a16:creationId xmlns:a16="http://schemas.microsoft.com/office/drawing/2014/main" xmlns="" id="{6EC3E04E-4D0E-46E8-8BD7-965FE78C90FA}"/>
                  </a:ext>
                </a:extLst>
              </p:cNvPr>
              <p:cNvCxnSpPr/>
              <p:nvPr/>
            </p:nvCxnSpPr>
            <p:spPr>
              <a:xfrm flipH="1">
                <a:off x="5981363" y="5349235"/>
                <a:ext cx="67378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5">
                <a:extLst>
                  <a:ext uri="{FF2B5EF4-FFF2-40B4-BE49-F238E27FC236}">
                    <a16:creationId xmlns:a16="http://schemas.microsoft.com/office/drawing/2014/main" xmlns="" id="{A890BF4B-2B27-4C38-8F94-AEDDC057EFB1}"/>
                  </a:ext>
                </a:extLst>
              </p:cNvPr>
              <p:cNvCxnSpPr/>
              <p:nvPr/>
            </p:nvCxnSpPr>
            <p:spPr>
              <a:xfrm>
                <a:off x="2100008"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40">
                <a:extLst>
                  <a:ext uri="{FF2B5EF4-FFF2-40B4-BE49-F238E27FC236}">
                    <a16:creationId xmlns:a16="http://schemas.microsoft.com/office/drawing/2014/main" xmlns="" id="{61813F76-C5A5-48F7-A7DD-6414196B02E5}"/>
                  </a:ext>
                </a:extLst>
              </p:cNvPr>
              <p:cNvCxnSpPr/>
              <p:nvPr/>
            </p:nvCxnSpPr>
            <p:spPr>
              <a:xfrm>
                <a:off x="3346479"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5">
                <a:extLst>
                  <a:ext uri="{FF2B5EF4-FFF2-40B4-BE49-F238E27FC236}">
                    <a16:creationId xmlns:a16="http://schemas.microsoft.com/office/drawing/2014/main" xmlns="" id="{8E11BB86-47AB-4541-B162-59F111025048}"/>
                  </a:ext>
                </a:extLst>
              </p:cNvPr>
              <p:cNvSpPr/>
              <p:nvPr/>
            </p:nvSpPr>
            <p:spPr>
              <a:xfrm>
                <a:off x="7271313" y="2697808"/>
                <a:ext cx="1936384" cy="1315745"/>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did you do that?</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not something else?</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succeed?</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fail?</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can I trust you?</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How do I correct an error?</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0" name="그림 1">
                <a:extLst>
                  <a:ext uri="{FF2B5EF4-FFF2-40B4-BE49-F238E27FC236}">
                    <a16:creationId xmlns:a16="http://schemas.microsoft.com/office/drawing/2014/main" xmlns="" id="{28B1C0A0-3DE7-428D-8E5F-E29D2F3206A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3040925"/>
                <a:ext cx="809848" cy="809848"/>
              </a:xfrm>
              <a:prstGeom prst="rect">
                <a:avLst/>
              </a:prstGeom>
              <a:ln w="12700">
                <a:solidFill>
                  <a:schemeClr val="bg1">
                    <a:lumMod val="50000"/>
                  </a:schemeClr>
                </a:solidFill>
              </a:ln>
            </p:spPr>
          </p:pic>
          <p:sp>
            <p:nvSpPr>
              <p:cNvPr id="91" name="직사각형 39">
                <a:extLst>
                  <a:ext uri="{FF2B5EF4-FFF2-40B4-BE49-F238E27FC236}">
                    <a16:creationId xmlns:a16="http://schemas.microsoft.com/office/drawing/2014/main" xmlns="" id="{F3FB4015-5D2B-45CD-9094-A41693D49159}"/>
                  </a:ext>
                </a:extLst>
              </p:cNvPr>
              <p:cNvSpPr>
                <a:spLocks/>
              </p:cNvSpPr>
              <p:nvPr/>
            </p:nvSpPr>
            <p:spPr>
              <a:xfrm>
                <a:off x="4622798" y="3040925"/>
                <a:ext cx="1311183"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2" name="Rectangle 15">
                <a:extLst>
                  <a:ext uri="{FF2B5EF4-FFF2-40B4-BE49-F238E27FC236}">
                    <a16:creationId xmlns:a16="http://schemas.microsoft.com/office/drawing/2014/main" xmlns="" id="{2AB30520-C8B1-43B8-8F1A-A788AF04D188}"/>
                  </a:ext>
                </a:extLst>
              </p:cNvPr>
              <p:cNvSpPr/>
              <p:nvPr/>
            </p:nvSpPr>
            <p:spPr>
              <a:xfrm>
                <a:off x="7271314" y="4461046"/>
                <a:ext cx="1820067" cy="1537344"/>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 not</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succeed</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fail</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to trust you</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why you errored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cxnSp>
            <p:nvCxnSpPr>
              <p:cNvPr id="93" name="직선 화살표 연결선 45">
                <a:extLst>
                  <a:ext uri="{FF2B5EF4-FFF2-40B4-BE49-F238E27FC236}">
                    <a16:creationId xmlns:a16="http://schemas.microsoft.com/office/drawing/2014/main" xmlns="" id="{F159BBEA-CD1E-4063-87F7-97EF422AE083}"/>
                  </a:ext>
                </a:extLst>
              </p:cNvPr>
              <p:cNvCxnSpPr/>
              <p:nvPr/>
            </p:nvCxnSpPr>
            <p:spPr>
              <a:xfrm>
                <a:off x="2100008"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46">
                <a:extLst>
                  <a:ext uri="{FF2B5EF4-FFF2-40B4-BE49-F238E27FC236}">
                    <a16:creationId xmlns:a16="http://schemas.microsoft.com/office/drawing/2014/main" xmlns="" id="{7EA67FFA-9162-4DE5-BD1A-894F5F1F47A9}"/>
                  </a:ext>
                </a:extLst>
              </p:cNvPr>
              <p:cNvCxnSpPr/>
              <p:nvPr/>
            </p:nvCxnSpPr>
            <p:spPr>
              <a:xfrm>
                <a:off x="3346479"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그림 48">
                <a:extLst>
                  <a:ext uri="{FF2B5EF4-FFF2-40B4-BE49-F238E27FC236}">
                    <a16:creationId xmlns:a16="http://schemas.microsoft.com/office/drawing/2014/main" xmlns="" id="{01074DCB-0DC4-412D-BEA7-82E4B1A5629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4844077"/>
                <a:ext cx="809848" cy="809848"/>
              </a:xfrm>
              <a:prstGeom prst="rect">
                <a:avLst/>
              </a:prstGeom>
              <a:ln w="12700">
                <a:solidFill>
                  <a:srgbClr val="3366CC"/>
                </a:solidFill>
              </a:ln>
            </p:spPr>
          </p:pic>
          <p:sp>
            <p:nvSpPr>
              <p:cNvPr id="96" name="직사각형 51">
                <a:extLst>
                  <a:ext uri="{FF2B5EF4-FFF2-40B4-BE49-F238E27FC236}">
                    <a16:creationId xmlns:a16="http://schemas.microsoft.com/office/drawing/2014/main" xmlns="" id="{480BE574-FE90-4A1A-B342-FA687621F078}"/>
                  </a:ext>
                </a:extLst>
              </p:cNvPr>
              <p:cNvSpPr>
                <a:spLocks/>
              </p:cNvSpPr>
              <p:nvPr/>
            </p:nvSpPr>
            <p:spPr>
              <a:xfrm>
                <a:off x="4622798" y="4844077"/>
                <a:ext cx="1311183"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7" name="그림 42">
                <a:extLst>
                  <a:ext uri="{FF2B5EF4-FFF2-40B4-BE49-F238E27FC236}">
                    <a16:creationId xmlns:a16="http://schemas.microsoft.com/office/drawing/2014/main" xmlns="" id="{172F109D-4501-4D2C-97CF-028F1135E153}"/>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87682" y="4882641"/>
                <a:ext cx="694156" cy="694156"/>
              </a:xfrm>
              <a:prstGeom prst="ellipse">
                <a:avLst/>
              </a:prstGeom>
              <a:ln w="12700">
                <a:solidFill>
                  <a:srgbClr val="3366CC"/>
                </a:solidFill>
              </a:ln>
            </p:spPr>
          </p:pic>
          <p:sp>
            <p:nvSpPr>
              <p:cNvPr id="98" name="Rectangle 15">
                <a:extLst>
                  <a:ext uri="{FF2B5EF4-FFF2-40B4-BE49-F238E27FC236}">
                    <a16:creationId xmlns:a16="http://schemas.microsoft.com/office/drawing/2014/main" xmlns="" id="{0B9E873C-8C5F-4FD2-8A69-B8419AB3E769}"/>
                  </a:ext>
                </a:extLst>
              </p:cNvPr>
              <p:cNvSpPr/>
              <p:nvPr/>
            </p:nvSpPr>
            <p:spPr>
              <a:xfrm>
                <a:off x="1532682" y="2775538"/>
                <a:ext cx="501335"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latin typeface="SamsungOne 700" panose="020B0803030303020204" pitchFamily="34" charset="0"/>
                    <a:ea typeface="SamsungOne 700" panose="020B0803030303020204" pitchFamily="34" charset="0"/>
                  </a:rPr>
                  <a:t>Today</a:t>
                </a:r>
                <a:endParaRPr lang="ko-KR" altLang="en-US" sz="1200" dirty="0">
                  <a:solidFill>
                    <a:schemeClr val="tx1">
                      <a:lumMod val="75000"/>
                      <a:lumOff val="25000"/>
                    </a:schemeClr>
                  </a:solidFill>
                  <a:latin typeface="SamsungOne 700" panose="020B0803030303020204" pitchFamily="34" charset="0"/>
                  <a:ea typeface="SamsungOne 400" panose="020B0503030303020204" pitchFamily="34" charset="0"/>
                </a:endParaRPr>
              </a:p>
            </p:txBody>
          </p:sp>
          <p:sp>
            <p:nvSpPr>
              <p:cNvPr id="99" name="Rectangle 15">
                <a:extLst>
                  <a:ext uri="{FF2B5EF4-FFF2-40B4-BE49-F238E27FC236}">
                    <a16:creationId xmlns:a16="http://schemas.microsoft.com/office/drawing/2014/main" xmlns="" id="{AF92DE4C-AEE2-4259-B9F3-9CEF860BD47E}"/>
                  </a:ext>
                </a:extLst>
              </p:cNvPr>
              <p:cNvSpPr/>
              <p:nvPr/>
            </p:nvSpPr>
            <p:spPr>
              <a:xfrm>
                <a:off x="1373313" y="4567999"/>
                <a:ext cx="1260747"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rgbClr val="3366CC"/>
                    </a:solidFill>
                    <a:latin typeface="SamsungOne 700" panose="020B0803030303020204" pitchFamily="34" charset="0"/>
                    <a:ea typeface="SamsungOne 700" panose="020B0803030303020204" pitchFamily="34" charset="0"/>
                  </a:rPr>
                  <a:t>Tomorrow</a:t>
                </a:r>
                <a:endParaRPr lang="ko-KR" altLang="en-US" sz="1200" dirty="0">
                  <a:solidFill>
                    <a:srgbClr val="3366CC"/>
                  </a:solidFill>
                  <a:latin typeface="SamsungOne 700" panose="020B0803030303020204" pitchFamily="34" charset="0"/>
                  <a:ea typeface="SamsungOne 400" panose="020B0503030303020204" pitchFamily="34" charset="0"/>
                </a:endParaRPr>
              </a:p>
            </p:txBody>
          </p:sp>
          <p:sp>
            <p:nvSpPr>
              <p:cNvPr id="100" name="Rectangle 15">
                <a:extLst>
                  <a:ext uri="{FF2B5EF4-FFF2-40B4-BE49-F238E27FC236}">
                    <a16:creationId xmlns:a16="http://schemas.microsoft.com/office/drawing/2014/main" xmlns="" id="{D680BEE4-50D2-4F04-84D7-8D9A3779E8E5}"/>
                  </a:ext>
                </a:extLst>
              </p:cNvPr>
              <p:cNvSpPr/>
              <p:nvPr/>
            </p:nvSpPr>
            <p:spPr>
              <a:xfrm>
                <a:off x="1334201" y="3888250"/>
                <a:ext cx="898299"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1" name="Rectangle 15">
                <a:extLst>
                  <a:ext uri="{FF2B5EF4-FFF2-40B4-BE49-F238E27FC236}">
                    <a16:creationId xmlns:a16="http://schemas.microsoft.com/office/drawing/2014/main" xmlns="" id="{D70023F2-5D2F-4804-A772-1318B9BE7ABC}"/>
                  </a:ext>
                </a:extLst>
              </p:cNvPr>
              <p:cNvSpPr/>
              <p:nvPr/>
            </p:nvSpPr>
            <p:spPr>
              <a:xfrm>
                <a:off x="3593544" y="3888250"/>
                <a:ext cx="1099414"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Learned Function</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15">
                <a:extLst>
                  <a:ext uri="{FF2B5EF4-FFF2-40B4-BE49-F238E27FC236}">
                    <a16:creationId xmlns:a16="http://schemas.microsoft.com/office/drawing/2014/main" xmlns="" id="{7CE78DB5-F29E-411F-92A1-EBE73CE87026}"/>
                  </a:ext>
                </a:extLst>
              </p:cNvPr>
              <p:cNvSpPr/>
              <p:nvPr/>
            </p:nvSpPr>
            <p:spPr>
              <a:xfrm>
                <a:off x="5027722" y="3888250"/>
                <a:ext cx="501335"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3" name="Rectangle 15">
                <a:extLst>
                  <a:ext uri="{FF2B5EF4-FFF2-40B4-BE49-F238E27FC236}">
                    <a16:creationId xmlns:a16="http://schemas.microsoft.com/office/drawing/2014/main" xmlns="" id="{1095D6EB-60A6-49C2-84EF-72AE2FD71CBF}"/>
                  </a:ext>
                </a:extLst>
              </p:cNvPr>
              <p:cNvSpPr/>
              <p:nvPr/>
            </p:nvSpPr>
            <p:spPr>
              <a:xfrm>
                <a:off x="6109105" y="3888250"/>
                <a:ext cx="105130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4" name="Rectangle 15">
                <a:extLst>
                  <a:ext uri="{FF2B5EF4-FFF2-40B4-BE49-F238E27FC236}">
                    <a16:creationId xmlns:a16="http://schemas.microsoft.com/office/drawing/2014/main" xmlns="" id="{6D4642F2-2598-424E-A4B0-5C417420DCBF}"/>
                  </a:ext>
                </a:extLst>
              </p:cNvPr>
              <p:cNvSpPr/>
              <p:nvPr/>
            </p:nvSpPr>
            <p:spPr>
              <a:xfrm>
                <a:off x="1334201" y="5690101"/>
                <a:ext cx="89829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5" name="Rectangle 15">
                <a:extLst>
                  <a:ext uri="{FF2B5EF4-FFF2-40B4-BE49-F238E27FC236}">
                    <a16:creationId xmlns:a16="http://schemas.microsoft.com/office/drawing/2014/main" xmlns="" id="{7D154ACD-0783-4CB4-892D-1906CBFCBFAA}"/>
                  </a:ext>
                </a:extLst>
              </p:cNvPr>
              <p:cNvSpPr/>
              <p:nvPr/>
            </p:nvSpPr>
            <p:spPr>
              <a:xfrm>
                <a:off x="3741789" y="5690100"/>
                <a:ext cx="80292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Explainable Model</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6" name="Rectangle 15">
                <a:extLst>
                  <a:ext uri="{FF2B5EF4-FFF2-40B4-BE49-F238E27FC236}">
                    <a16:creationId xmlns:a16="http://schemas.microsoft.com/office/drawing/2014/main" xmlns="" id="{22E892B4-BEBB-424C-A657-2DF3969707DD}"/>
                  </a:ext>
                </a:extLst>
              </p:cNvPr>
              <p:cNvSpPr/>
              <p:nvPr/>
            </p:nvSpPr>
            <p:spPr>
              <a:xfrm>
                <a:off x="4843045" y="5690101"/>
                <a:ext cx="870687"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Explanation Interface</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7" name="Rectangle 15">
                <a:extLst>
                  <a:ext uri="{FF2B5EF4-FFF2-40B4-BE49-F238E27FC236}">
                    <a16:creationId xmlns:a16="http://schemas.microsoft.com/office/drawing/2014/main" xmlns="" id="{AAD43EF7-BCAB-4255-A7CD-05F86EC36C7E}"/>
                  </a:ext>
                </a:extLst>
              </p:cNvPr>
              <p:cNvSpPr/>
              <p:nvPr/>
            </p:nvSpPr>
            <p:spPr>
              <a:xfrm>
                <a:off x="6022425" y="5690101"/>
                <a:ext cx="1224670"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8" name="직사각형 107">
                <a:extLst>
                  <a:ext uri="{FF2B5EF4-FFF2-40B4-BE49-F238E27FC236}">
                    <a16:creationId xmlns:a16="http://schemas.microsoft.com/office/drawing/2014/main" xmlns="" id="{17B8D9B4-80FC-46D8-9E3E-8FFC971608F2}"/>
                  </a:ext>
                </a:extLst>
              </p:cNvPr>
              <p:cNvSpPr>
                <a:spLocks/>
              </p:cNvSpPr>
              <p:nvPr/>
            </p:nvSpPr>
            <p:spPr>
              <a:xfrm>
                <a:off x="2402449"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9" name="Rectangle 15">
                <a:extLst>
                  <a:ext uri="{FF2B5EF4-FFF2-40B4-BE49-F238E27FC236}">
                    <a16:creationId xmlns:a16="http://schemas.microsoft.com/office/drawing/2014/main" xmlns="" id="{8E476FDA-930B-46DF-9F06-0157A49C5D5A}"/>
                  </a:ext>
                </a:extLst>
              </p:cNvPr>
              <p:cNvSpPr/>
              <p:nvPr/>
            </p:nvSpPr>
            <p:spPr>
              <a:xfrm>
                <a:off x="2446742" y="4908886"/>
                <a:ext cx="875518" cy="646331"/>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i="1" dirty="0">
                    <a:solidFill>
                      <a:srgbClr val="3366CC"/>
                    </a:solidFill>
                    <a:latin typeface="SamsungOne 400" panose="020B0503030303020204" pitchFamily="34" charset="0"/>
                    <a:ea typeface="SamsungOne 400" panose="020B0503030303020204" pitchFamily="34" charset="0"/>
                  </a:rPr>
                  <a:t>New</a:t>
                </a:r>
              </a:p>
              <a:p>
                <a:pPr algn="ctr"/>
                <a:r>
                  <a:rPr lang="en-US" altLang="ko-KR" sz="1400" b="1" i="1" dirty="0">
                    <a:solidFill>
                      <a:srgbClr val="3366CC"/>
                    </a:solidFill>
                    <a:latin typeface="SamsungOne 400" panose="020B0503030303020204" pitchFamily="34" charset="0"/>
                    <a:ea typeface="SamsungOne 400" panose="020B0503030303020204" pitchFamily="34" charset="0"/>
                  </a:rPr>
                  <a:t>Learning</a:t>
                </a:r>
              </a:p>
              <a:p>
                <a:pPr algn="ctr"/>
                <a:r>
                  <a:rPr lang="en-US" altLang="ko-KR" sz="1400" b="1" i="1" dirty="0">
                    <a:solidFill>
                      <a:srgbClr val="3366CC"/>
                    </a:solidFill>
                    <a:latin typeface="SamsungOne 400" panose="020B0503030303020204" pitchFamily="34" charset="0"/>
                    <a:ea typeface="SamsungOne 400" panose="020B0503030303020204" pitchFamily="34" charset="0"/>
                  </a:rPr>
                  <a:t>Process</a:t>
                </a:r>
                <a:endParaRPr lang="ko-KR" altLang="en-US" sz="1400" b="1" i="1" dirty="0">
                  <a:solidFill>
                    <a:srgbClr val="3366CC"/>
                  </a:solidFill>
                  <a:latin typeface="SamsungOne 400" panose="020B0503030303020204" pitchFamily="34" charset="0"/>
                  <a:ea typeface="SamsungOne 400" panose="020B0503030303020204" pitchFamily="34" charset="0"/>
                </a:endParaRPr>
              </a:p>
            </p:txBody>
          </p:sp>
          <p:sp>
            <p:nvSpPr>
              <p:cNvPr id="110" name="직사각형 3">
                <a:extLst>
                  <a:ext uri="{FF2B5EF4-FFF2-40B4-BE49-F238E27FC236}">
                    <a16:creationId xmlns:a16="http://schemas.microsoft.com/office/drawing/2014/main" xmlns="" id="{B984CBE7-C128-438D-98A8-4BBFBB42FEBF}"/>
                  </a:ext>
                </a:extLst>
              </p:cNvPr>
              <p:cNvSpPr>
                <a:spLocks/>
              </p:cNvSpPr>
              <p:nvPr/>
            </p:nvSpPr>
            <p:spPr>
              <a:xfrm>
                <a:off x="2402449" y="3040925"/>
                <a:ext cx="964105"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1" name="Rectangle 15">
                <a:extLst>
                  <a:ext uri="{FF2B5EF4-FFF2-40B4-BE49-F238E27FC236}">
                    <a16:creationId xmlns:a16="http://schemas.microsoft.com/office/drawing/2014/main" xmlns="" id="{D3D553B6-444F-455D-9D3B-8A00EC02429F}"/>
                  </a:ext>
                </a:extLst>
              </p:cNvPr>
              <p:cNvSpPr/>
              <p:nvPr/>
            </p:nvSpPr>
            <p:spPr>
              <a:xfrm>
                <a:off x="2544925" y="3264515"/>
                <a:ext cx="679152" cy="362668"/>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Learning</a:t>
                </a:r>
              </a:p>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Process</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15">
                <a:extLst>
                  <a:ext uri="{FF2B5EF4-FFF2-40B4-BE49-F238E27FC236}">
                    <a16:creationId xmlns:a16="http://schemas.microsoft.com/office/drawing/2014/main" xmlns="" id="{F7514D4F-6A1C-4BDE-96CF-7D5300AAB868}"/>
                  </a:ext>
                </a:extLst>
              </p:cNvPr>
              <p:cNvSpPr/>
              <p:nvPr/>
            </p:nvSpPr>
            <p:spPr>
              <a:xfrm>
                <a:off x="4815505" y="3361210"/>
                <a:ext cx="925769" cy="16927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700" panose="020B0803030303020204" pitchFamily="34" charset="0"/>
                    <a:ea typeface="SamsungOne 700" panose="020B0803030303020204" pitchFamily="34" charset="0"/>
                  </a:rPr>
                  <a:t>This is a cat</a:t>
                </a:r>
              </a:p>
            </p:txBody>
          </p:sp>
          <p:sp>
            <p:nvSpPr>
              <p:cNvPr id="113" name="직사각형 50">
                <a:extLst>
                  <a:ext uri="{FF2B5EF4-FFF2-40B4-BE49-F238E27FC236}">
                    <a16:creationId xmlns:a16="http://schemas.microsoft.com/office/drawing/2014/main" xmlns="" id="{693DF518-A65F-48D1-85AA-58FF1BD5259B}"/>
                  </a:ext>
                </a:extLst>
              </p:cNvPr>
              <p:cNvSpPr>
                <a:spLocks/>
              </p:cNvSpPr>
              <p:nvPr/>
            </p:nvSpPr>
            <p:spPr>
              <a:xfrm>
                <a:off x="3661198"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114" name="그림 64">
                <a:extLst>
                  <a:ext uri="{FF2B5EF4-FFF2-40B4-BE49-F238E27FC236}">
                    <a16:creationId xmlns:a16="http://schemas.microsoft.com/office/drawing/2014/main" xmlns="" id="{A5257A6C-4154-4736-BA43-06F3C4DB7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5522" y="4877088"/>
                <a:ext cx="855457" cy="705262"/>
              </a:xfrm>
              <a:prstGeom prst="rect">
                <a:avLst/>
              </a:prstGeom>
            </p:spPr>
          </p:pic>
          <p:grpSp>
            <p:nvGrpSpPr>
              <p:cNvPr id="115" name="그룹 114"/>
              <p:cNvGrpSpPr/>
              <p:nvPr/>
            </p:nvGrpSpPr>
            <p:grpSpPr>
              <a:xfrm>
                <a:off x="3661198" y="3040925"/>
                <a:ext cx="964105" cy="809848"/>
                <a:chOff x="3991682" y="3028742"/>
                <a:chExt cx="900000" cy="756000"/>
              </a:xfrm>
            </p:grpSpPr>
            <p:sp>
              <p:nvSpPr>
                <p:cNvPr id="126" name="직사각형 38">
                  <a:extLst>
                    <a:ext uri="{FF2B5EF4-FFF2-40B4-BE49-F238E27FC236}">
                      <a16:creationId xmlns:a16="http://schemas.microsoft.com/office/drawing/2014/main" xmlns="" id="{61FB2693-19FA-4941-A3B6-484045991CA1}"/>
                    </a:ext>
                  </a:extLst>
                </p:cNvPr>
                <p:cNvSpPr>
                  <a:spLocks/>
                </p:cNvSpPr>
                <p:nvPr/>
              </p:nvSpPr>
              <p:spPr>
                <a:xfrm>
                  <a:off x="3991682" y="3028742"/>
                  <a:ext cx="900000" cy="75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127" name="그룹 126"/>
                <p:cNvGrpSpPr/>
                <p:nvPr/>
              </p:nvGrpSpPr>
              <p:grpSpPr>
                <a:xfrm>
                  <a:off x="4039346" y="3047615"/>
                  <a:ext cx="804898" cy="718075"/>
                  <a:chOff x="4039346" y="3047615"/>
                  <a:chExt cx="804898" cy="718075"/>
                </a:xfrm>
              </p:grpSpPr>
              <p:pic>
                <p:nvPicPr>
                  <p:cNvPr id="128" name="그림 62">
                    <a:extLst>
                      <a:ext uri="{FF2B5EF4-FFF2-40B4-BE49-F238E27FC236}">
                        <a16:creationId xmlns:a16="http://schemas.microsoft.com/office/drawing/2014/main" xmlns="" id="{2336B371-F900-4C40-B4C8-9CBE3952E8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346" y="3047615"/>
                    <a:ext cx="804672" cy="542544"/>
                  </a:xfrm>
                  <a:prstGeom prst="rect">
                    <a:avLst/>
                  </a:prstGeom>
                </p:spPr>
              </p:pic>
              <p:sp>
                <p:nvSpPr>
                  <p:cNvPr id="129" name="Rectangle 15">
                    <a:extLst>
                      <a:ext uri="{FF2B5EF4-FFF2-40B4-BE49-F238E27FC236}">
                        <a16:creationId xmlns:a16="http://schemas.microsoft.com/office/drawing/2014/main" xmlns="" id="{12B1C134-6E36-4EF4-BF93-61A1634F995B}"/>
                      </a:ext>
                    </a:extLst>
                  </p:cNvPr>
                  <p:cNvSpPr/>
                  <p:nvPr/>
                </p:nvSpPr>
                <p:spPr>
                  <a:xfrm>
                    <a:off x="4047347" y="3581023"/>
                    <a:ext cx="189610" cy="18466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Input</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0" name="Rectangle 15">
                    <a:extLst>
                      <a:ext uri="{FF2B5EF4-FFF2-40B4-BE49-F238E27FC236}">
                        <a16:creationId xmlns:a16="http://schemas.microsoft.com/office/drawing/2014/main" xmlns="" id="{350D2677-416A-461F-9527-9828F9D9F675}"/>
                      </a:ext>
                    </a:extLst>
                  </p:cNvPr>
                  <p:cNvSpPr/>
                  <p:nvPr/>
                </p:nvSpPr>
                <p:spPr>
                  <a:xfrm>
                    <a:off x="4329301"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Hidden</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1" name="Rectangle 15">
                    <a:extLst>
                      <a:ext uri="{FF2B5EF4-FFF2-40B4-BE49-F238E27FC236}">
                        <a16:creationId xmlns:a16="http://schemas.microsoft.com/office/drawing/2014/main" xmlns="" id="{DE58561E-454E-479A-BC95-FB0E26EC2626}"/>
                      </a:ext>
                    </a:extLst>
                  </p:cNvPr>
                  <p:cNvSpPr/>
                  <p:nvPr/>
                </p:nvSpPr>
                <p:spPr>
                  <a:xfrm>
                    <a:off x="4619482"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cxnSp>
            <p:nvCxnSpPr>
              <p:cNvPr id="116" name="직선 연결선 71">
                <a:extLst>
                  <a:ext uri="{FF2B5EF4-FFF2-40B4-BE49-F238E27FC236}">
                    <a16:creationId xmlns:a16="http://schemas.microsoft.com/office/drawing/2014/main" xmlns="" id="{AC7BFD47-D028-497B-91A8-4A82FEC43311}"/>
                  </a:ext>
                </a:extLst>
              </p:cNvPr>
              <p:cNvCxnSpPr/>
              <p:nvPr/>
            </p:nvCxnSpPr>
            <p:spPr>
              <a:xfrm>
                <a:off x="1334202" y="4172659"/>
                <a:ext cx="752795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xmlns="" id="{AEE5278D-FE9B-4E45-907B-DACC53CC7496}"/>
                  </a:ext>
                </a:extLst>
              </p:cNvPr>
              <p:cNvCxnSpPr/>
              <p:nvPr/>
            </p:nvCxnSpPr>
            <p:spPr>
              <a:xfrm rot="5400000">
                <a:off x="4010758" y="4762112"/>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xmlns="" id="{FB115441-4C0B-4C18-B500-AE40122188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4295915"/>
                <a:ext cx="641730" cy="459849"/>
              </a:xfrm>
              <a:prstGeom prst="rect">
                <a:avLst/>
              </a:prstGeom>
            </p:spPr>
          </p:pic>
          <p:cxnSp>
            <p:nvCxnSpPr>
              <p:cNvPr id="119" name="직선 화살표 연결선 56">
                <a:extLst>
                  <a:ext uri="{FF2B5EF4-FFF2-40B4-BE49-F238E27FC236}">
                    <a16:creationId xmlns:a16="http://schemas.microsoft.com/office/drawing/2014/main" xmlns="" id="{E4405A89-ECA1-417F-B87A-066416B6BEC2}"/>
                  </a:ext>
                </a:extLst>
              </p:cNvPr>
              <p:cNvCxnSpPr/>
              <p:nvPr/>
            </p:nvCxnSpPr>
            <p:spPr>
              <a:xfrm rot="5400000">
                <a:off x="4010758" y="2966320"/>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0" name="그림 11">
                <a:extLst>
                  <a:ext uri="{FF2B5EF4-FFF2-40B4-BE49-F238E27FC236}">
                    <a16:creationId xmlns:a16="http://schemas.microsoft.com/office/drawing/2014/main" xmlns="" id="{11D5D780-1258-4B44-91A8-6D65B8870E6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2500123"/>
                <a:ext cx="641730" cy="459849"/>
              </a:xfrm>
              <a:prstGeom prst="rect">
                <a:avLst/>
              </a:prstGeom>
            </p:spPr>
          </p:pic>
          <p:grpSp>
            <p:nvGrpSpPr>
              <p:cNvPr id="121" name="그룹 120"/>
              <p:cNvGrpSpPr/>
              <p:nvPr/>
            </p:nvGrpSpPr>
            <p:grpSpPr>
              <a:xfrm>
                <a:off x="4711544" y="4865398"/>
                <a:ext cx="1133692" cy="776039"/>
                <a:chOff x="4972188" y="4738712"/>
                <a:chExt cx="1058311" cy="724439"/>
              </a:xfrm>
            </p:grpSpPr>
            <p:grpSp>
              <p:nvGrpSpPr>
                <p:cNvPr id="122" name="그룹 121"/>
                <p:cNvGrpSpPr/>
                <p:nvPr/>
              </p:nvGrpSpPr>
              <p:grpSpPr>
                <a:xfrm>
                  <a:off x="5086280" y="5262142"/>
                  <a:ext cx="830126" cy="201009"/>
                  <a:chOff x="4930698" y="5209697"/>
                  <a:chExt cx="830126" cy="201009"/>
                </a:xfrm>
              </p:grpSpPr>
              <p:pic>
                <p:nvPicPr>
                  <p:cNvPr id="124" name="그림 73">
                    <a:extLst>
                      <a:ext uri="{FF2B5EF4-FFF2-40B4-BE49-F238E27FC236}">
                        <a16:creationId xmlns:a16="http://schemas.microsoft.com/office/drawing/2014/main" xmlns="" id="{0C54E971-5BE7-4F73-896E-B8A031948B2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898" b="100000" l="6795" r="93077"/>
                            </a14:imgEffect>
                          </a14:imgLayer>
                        </a14:imgProps>
                      </a:ext>
                      <a:ext uri="{28A0092B-C50C-407E-A947-70E740481C1C}">
                        <a14:useLocalDpi xmlns:a14="http://schemas.microsoft.com/office/drawing/2010/main" val="0"/>
                      </a:ext>
                    </a:extLst>
                  </a:blip>
                  <a:srcRect l="6860" r="7551"/>
                  <a:stretch/>
                </p:blipFill>
                <p:spPr>
                  <a:xfrm>
                    <a:off x="5336962" y="5224676"/>
                    <a:ext cx="423862" cy="186030"/>
                  </a:xfrm>
                  <a:prstGeom prst="rect">
                    <a:avLst/>
                  </a:prstGeom>
                </p:spPr>
              </p:pic>
              <p:pic>
                <p:nvPicPr>
                  <p:cNvPr id="125" name="그림 74">
                    <a:extLst>
                      <a:ext uri="{FF2B5EF4-FFF2-40B4-BE49-F238E27FC236}">
                        <a16:creationId xmlns:a16="http://schemas.microsoft.com/office/drawing/2014/main" xmlns="" id="{D16EEEBC-1740-4D97-BF04-0AD8B87BC76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285" t="15899" r="15866" b="12238"/>
                  <a:stretch/>
                </p:blipFill>
                <p:spPr>
                  <a:xfrm>
                    <a:off x="4930698" y="5209697"/>
                    <a:ext cx="394359" cy="198294"/>
                  </a:xfrm>
                  <a:prstGeom prst="rect">
                    <a:avLst/>
                  </a:prstGeom>
                </p:spPr>
              </p:pic>
            </p:grpSp>
            <p:sp>
              <p:nvSpPr>
                <p:cNvPr id="123" name="Rectangle 15">
                  <a:extLst>
                    <a:ext uri="{FF2B5EF4-FFF2-40B4-BE49-F238E27FC236}">
                      <a16:creationId xmlns:a16="http://schemas.microsoft.com/office/drawing/2014/main" xmlns="" id="{2FAD6852-0A4E-48F9-84A7-77D7003C2CB7}"/>
                    </a:ext>
                  </a:extLst>
                </p:cNvPr>
                <p:cNvSpPr/>
                <p:nvPr/>
              </p:nvSpPr>
              <p:spPr>
                <a:xfrm>
                  <a:off x="4972188" y="4738712"/>
                  <a:ext cx="1058311" cy="54589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rgbClr val="3366CC"/>
                      </a:solidFill>
                      <a:latin typeface="SamsungOne 700" panose="020B0803030303020204" pitchFamily="34" charset="0"/>
                      <a:ea typeface="SamsungOne 700" panose="020B0803030303020204" pitchFamily="34" charset="0"/>
                    </a:rPr>
                    <a:t>This is a cat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fur, whiskers,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and claws.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this feature:</a:t>
                  </a: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grpSp>
      <p:sp>
        <p:nvSpPr>
          <p:cNvPr id="62" name="직사각형 61">
            <a:extLst>
              <a:ext uri="{FF2B5EF4-FFF2-40B4-BE49-F238E27FC236}">
                <a16:creationId xmlns:a16="http://schemas.microsoft.com/office/drawing/2014/main" xmlns="" id="{6361790A-3EAC-48F9-8E5A-0D53209A16B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3"/>
              </a:buBlip>
              <a:defRPr/>
            </a:pPr>
            <a:r>
              <a:rPr lang="en-US" altLang="ko-KR" sz="1400" dirty="0">
                <a:solidFill>
                  <a:schemeClr val="tx1"/>
                </a:solidFill>
                <a:latin typeface="SamsungOne 400" panose="020B0503030303020204" pitchFamily="34" charset="0"/>
                <a:ea typeface="SamsungOne 400" panose="020B0503030303020204" pitchFamily="34" charset="0"/>
              </a:rPr>
              <a:t>What are we trying to do?</a:t>
            </a:r>
          </a:p>
        </p:txBody>
      </p:sp>
    </p:spTree>
    <p:custDataLst>
      <p:tags r:id="rId1"/>
    </p:custDataLst>
    <p:extLst>
      <p:ext uri="{BB962C8B-B14F-4D97-AF65-F5344CB8AC3E}">
        <p14:creationId xmlns:p14="http://schemas.microsoft.com/office/powerpoint/2010/main" val="58920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GAN, XAI, Synthetic Training Data </a:t>
              </a: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Synthetic Training Data</a:t>
            </a:r>
          </a:p>
        </p:txBody>
      </p:sp>
      <p:sp>
        <p:nvSpPr>
          <p:cNvPr id="31" name="사각형: 둥근 모서리 32">
            <a:extLst>
              <a:ext uri="{FF2B5EF4-FFF2-40B4-BE49-F238E27FC236}">
                <a16:creationId xmlns:a16="http://schemas.microsoft.com/office/drawing/2014/main" xmlns="" id="{9F9FFF6C-7C72-4E08-8072-03F5113CBF51}"/>
              </a:ext>
            </a:extLst>
          </p:cNvPr>
          <p:cNvSpPr/>
          <p:nvPr/>
        </p:nvSpPr>
        <p:spPr>
          <a:xfrm>
            <a:off x="8675912"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sp>
        <p:nvSpPr>
          <p:cNvPr id="32" name="직사각형 31">
            <a:extLst>
              <a:ext uri="{FF2B5EF4-FFF2-40B4-BE49-F238E27FC236}">
                <a16:creationId xmlns:a16="http://schemas.microsoft.com/office/drawing/2014/main" xmlns="" id="{D8BF98C4-B566-4812-B5F0-560CFBA969E7}"/>
              </a:ext>
            </a:extLst>
          </p:cNvPr>
          <p:cNvSpPr/>
          <p:nvPr/>
        </p:nvSpPr>
        <p:spPr>
          <a:xfrm>
            <a:off x="5094474" y="2219443"/>
            <a:ext cx="4392612"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Researchers generated synthetic medical images of brain tumors by training a generative adversarial network algorithm with publicly available MRI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synthetically generated data,</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were able to improve the accuracy of tumor segmentation.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used the generative model as an anonymization tool which mitigates the risk of using patients’ medical data without permission.</a:t>
            </a:r>
          </a:p>
        </p:txBody>
      </p:sp>
      <p:sp>
        <p:nvSpPr>
          <p:cNvPr id="23" name="직사각형 22">
            <a:extLst>
              <a:ext uri="{FF2B5EF4-FFF2-40B4-BE49-F238E27FC236}">
                <a16:creationId xmlns:a16="http://schemas.microsoft.com/office/drawing/2014/main" xmlns="" id="{7E4322E4-C934-48DB-922B-8C23C229D95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de-DE" altLang="ko-KR" sz="1400" dirty="0">
                <a:solidFill>
                  <a:schemeClr val="tx1"/>
                </a:solidFill>
                <a:latin typeface="SamsungOne 400" panose="020B0503030303020204" pitchFamily="34" charset="0"/>
                <a:ea typeface="SamsungOne 400" panose="020B0503030303020204" pitchFamily="34" charset="0"/>
              </a:rPr>
              <a:t>Synthetic Brain Tumor MRI images</a:t>
            </a:r>
          </a:p>
        </p:txBody>
      </p:sp>
      <p:grpSp>
        <p:nvGrpSpPr>
          <p:cNvPr id="21" name="그룹 20">
            <a:extLst>
              <a:ext uri="{FF2B5EF4-FFF2-40B4-BE49-F238E27FC236}">
                <a16:creationId xmlns:a16="http://schemas.microsoft.com/office/drawing/2014/main" xmlns="" id="{048E4B8E-E0B3-429C-9198-788731DD9462}"/>
              </a:ext>
            </a:extLst>
          </p:cNvPr>
          <p:cNvGrpSpPr/>
          <p:nvPr/>
        </p:nvGrpSpPr>
        <p:grpSpPr>
          <a:xfrm>
            <a:off x="542718" y="2217408"/>
            <a:ext cx="4408694" cy="3963740"/>
            <a:chOff x="5007214" y="1900386"/>
            <a:chExt cx="4408694" cy="3963740"/>
          </a:xfrm>
        </p:grpSpPr>
        <p:sp>
          <p:nvSpPr>
            <p:cNvPr id="22" name="모서리가 둥근 직사각형 4">
              <a:extLst>
                <a:ext uri="{FF2B5EF4-FFF2-40B4-BE49-F238E27FC236}">
                  <a16:creationId xmlns:a16="http://schemas.microsoft.com/office/drawing/2014/main" xmlns="" id="{B0B81664-7CC7-4A48-9D52-D2FA70F79C1B}"/>
                </a:ext>
              </a:extLst>
            </p:cNvPr>
            <p:cNvSpPr/>
            <p:nvPr/>
          </p:nvSpPr>
          <p:spPr>
            <a:xfrm>
              <a:off x="5023296" y="1900386"/>
              <a:ext cx="4392612" cy="3963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a16="http://schemas.microsoft.com/office/drawing/2014/main" xmlns="" id="{4D188DF9-F39F-4097-A873-DF07BDD95244}"/>
                </a:ext>
              </a:extLst>
            </p:cNvPr>
            <p:cNvGrpSpPr/>
            <p:nvPr/>
          </p:nvGrpSpPr>
          <p:grpSpPr>
            <a:xfrm>
              <a:off x="5007214" y="1978949"/>
              <a:ext cx="4275539" cy="3806614"/>
              <a:chOff x="4945941" y="2069331"/>
              <a:chExt cx="4275539" cy="3806614"/>
            </a:xfrm>
          </p:grpSpPr>
          <p:pic>
            <p:nvPicPr>
              <p:cNvPr id="25" name="Picture 24" descr="A picture containing object, indoor&#10;&#10;Description automatically generated">
                <a:extLst>
                  <a:ext uri="{FF2B5EF4-FFF2-40B4-BE49-F238E27FC236}">
                    <a16:creationId xmlns:a16="http://schemas.microsoft.com/office/drawing/2014/main" xmlns="" id="{38DDCCDD-9A54-41F7-AF90-8A9242B793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319" y="3370179"/>
                <a:ext cx="810511" cy="876845"/>
              </a:xfrm>
              <a:prstGeom prst="rect">
                <a:avLst/>
              </a:prstGeom>
            </p:spPr>
          </p:pic>
          <p:pic>
            <p:nvPicPr>
              <p:cNvPr id="26" name="Picture 26" descr="A close up of a logo&#10;&#10;Description automatically generated">
                <a:extLst>
                  <a:ext uri="{FF2B5EF4-FFF2-40B4-BE49-F238E27FC236}">
                    <a16:creationId xmlns:a16="http://schemas.microsoft.com/office/drawing/2014/main" xmlns="" id="{DC2EE40E-1254-49C4-9B85-DFF02E534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412" y="2069331"/>
                <a:ext cx="2880068" cy="3406504"/>
              </a:xfrm>
              <a:prstGeom prst="rect">
                <a:avLst/>
              </a:prstGeom>
            </p:spPr>
          </p:pic>
          <p:sp>
            <p:nvSpPr>
              <p:cNvPr id="27" name="Left Brace 27">
                <a:extLst>
                  <a:ext uri="{FF2B5EF4-FFF2-40B4-BE49-F238E27FC236}">
                    <a16:creationId xmlns:a16="http://schemas.microsoft.com/office/drawing/2014/main" xmlns="" id="{E8DF60F1-4AF1-4B8A-A103-B48308ED9B50}"/>
                  </a:ext>
                </a:extLst>
              </p:cNvPr>
              <p:cNvSpPr/>
              <p:nvPr/>
            </p:nvSpPr>
            <p:spPr>
              <a:xfrm>
                <a:off x="6096572" y="2261107"/>
                <a:ext cx="298330" cy="3094989"/>
              </a:xfrm>
              <a:prstGeom prst="leftBrace">
                <a:avLst>
                  <a:gd name="adj1" fmla="val 147059"/>
                  <a:gd name="adj2" fmla="val 495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Rectangle 15">
                <a:extLst>
                  <a:ext uri="{FF2B5EF4-FFF2-40B4-BE49-F238E27FC236}">
                    <a16:creationId xmlns:a16="http://schemas.microsoft.com/office/drawing/2014/main" xmlns="" id="{E1E891AA-64B0-41C2-BAFE-60253E2A8BC3}"/>
                  </a:ext>
                </a:extLst>
              </p:cNvPr>
              <p:cNvSpPr/>
              <p:nvPr/>
            </p:nvSpPr>
            <p:spPr>
              <a:xfrm>
                <a:off x="4945941" y="4312595"/>
                <a:ext cx="1325266"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Original Brain Tumor Image</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29" name="Rectangle 15">
                <a:extLst>
                  <a:ext uri="{FF2B5EF4-FFF2-40B4-BE49-F238E27FC236}">
                    <a16:creationId xmlns:a16="http://schemas.microsoft.com/office/drawing/2014/main" xmlns="" id="{6B4E929F-3AAF-413B-BD75-5B31877B6851}"/>
                  </a:ext>
                </a:extLst>
              </p:cNvPr>
              <p:cNvSpPr/>
              <p:nvPr/>
            </p:nvSpPr>
            <p:spPr>
              <a:xfrm>
                <a:off x="6096572" y="5475835"/>
                <a:ext cx="3124908"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Synthetic Brain Tumor Image</a:t>
                </a:r>
                <a:b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for training tumor segmentation algorithm</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10014995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7CA973D5-F0FE-4376-8111-EA252CDE62C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AI Trends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556282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그룹 12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1" name="직사각형 13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AI Trends</a:t>
              </a:r>
            </a:p>
          </p:txBody>
        </p:sp>
        <p:sp>
          <p:nvSpPr>
            <p:cNvPr id="132" name="직사각형 13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130" name="그룹 143">
            <a:extLst>
              <a:ext uri="{FF2B5EF4-FFF2-40B4-BE49-F238E27FC236}">
                <a16:creationId xmlns:a16="http://schemas.microsoft.com/office/drawing/2014/main" xmlns="" id="{101B8AB5-0CE3-4861-B12B-38956DE1C528}"/>
              </a:ext>
            </a:extLst>
          </p:cNvPr>
          <p:cNvGrpSpPr/>
          <p:nvPr/>
        </p:nvGrpSpPr>
        <p:grpSpPr>
          <a:xfrm>
            <a:off x="6667139" y="3111229"/>
            <a:ext cx="2661745" cy="1699543"/>
            <a:chOff x="8067737" y="4843879"/>
            <a:chExt cx="1949132" cy="1227560"/>
          </a:xfrm>
        </p:grpSpPr>
        <p:grpSp>
          <p:nvGrpSpPr>
            <p:cNvPr id="137" name="그룹 142">
              <a:extLst>
                <a:ext uri="{FF2B5EF4-FFF2-40B4-BE49-F238E27FC236}">
                  <a16:creationId xmlns:a16="http://schemas.microsoft.com/office/drawing/2014/main" xmlns="" id="{0A1C5EE7-C918-4896-A350-CD3057BB3C4C}"/>
                </a:ext>
              </a:extLst>
            </p:cNvPr>
            <p:cNvGrpSpPr/>
            <p:nvPr/>
          </p:nvGrpSpPr>
          <p:grpSpPr>
            <a:xfrm>
              <a:off x="8067737" y="5926942"/>
              <a:ext cx="1019154" cy="144497"/>
              <a:chOff x="8067737" y="5926942"/>
              <a:chExt cx="1019154" cy="144497"/>
            </a:xfrm>
          </p:grpSpPr>
          <p:sp>
            <p:nvSpPr>
              <p:cNvPr id="150" name="Oval 5">
                <a:extLst>
                  <a:ext uri="{FF2B5EF4-FFF2-40B4-BE49-F238E27FC236}">
                    <a16:creationId xmlns:a16="http://schemas.microsoft.com/office/drawing/2014/main" xmlns="" id="{E7B48BC3-D22E-4547-9B9E-5354005C8DD5}"/>
                  </a:ext>
                </a:extLst>
              </p:cNvPr>
              <p:cNvSpPr/>
              <p:nvPr/>
            </p:nvSpPr>
            <p:spPr>
              <a:xfrm>
                <a:off x="8067737" y="5945189"/>
                <a:ext cx="108000" cy="1080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51" name="TextBox 150">
                <a:extLst>
                  <a:ext uri="{FF2B5EF4-FFF2-40B4-BE49-F238E27FC236}">
                    <a16:creationId xmlns:a16="http://schemas.microsoft.com/office/drawing/2014/main" xmlns="" id="{9FEE4BBD-E048-4CAF-80AB-5E2F327FBD24}"/>
                  </a:ext>
                </a:extLst>
              </p:cNvPr>
              <p:cNvSpPr txBox="1"/>
              <p:nvPr/>
            </p:nvSpPr>
            <p:spPr>
              <a:xfrm>
                <a:off x="8241965" y="5926942"/>
                <a:ext cx="844926"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Infrastructure</a:t>
                </a:r>
                <a:endParaRPr lang="ko-KR" altLang="en-US" sz="1300" dirty="0">
                  <a:latin typeface="SamsungOne 400" panose="020B0503030303020204" pitchFamily="34" charset="0"/>
                  <a:ea typeface="SamsungOne 400" panose="020B0503030303020204" pitchFamily="34" charset="0"/>
                </a:endParaRPr>
              </a:p>
            </p:txBody>
          </p:sp>
        </p:grpSp>
        <p:grpSp>
          <p:nvGrpSpPr>
            <p:cNvPr id="138" name="그룹 138">
              <a:extLst>
                <a:ext uri="{FF2B5EF4-FFF2-40B4-BE49-F238E27FC236}">
                  <a16:creationId xmlns:a16="http://schemas.microsoft.com/office/drawing/2014/main" xmlns="" id="{7780E68F-9ECF-4C98-94B0-2E58B277FE39}"/>
                </a:ext>
              </a:extLst>
            </p:cNvPr>
            <p:cNvGrpSpPr/>
            <p:nvPr/>
          </p:nvGrpSpPr>
          <p:grpSpPr>
            <a:xfrm>
              <a:off x="8067737" y="4843879"/>
              <a:ext cx="1949131" cy="144498"/>
              <a:chOff x="8067737" y="4843879"/>
              <a:chExt cx="1949131" cy="144498"/>
            </a:xfrm>
          </p:grpSpPr>
          <p:sp>
            <p:nvSpPr>
              <p:cNvPr id="148" name="Oval 5">
                <a:extLst>
                  <a:ext uri="{FF2B5EF4-FFF2-40B4-BE49-F238E27FC236}">
                    <a16:creationId xmlns:a16="http://schemas.microsoft.com/office/drawing/2014/main" xmlns="" id="{65962C68-AE3D-4EF1-9DA9-B6166072F5E2}"/>
                  </a:ext>
                </a:extLst>
              </p:cNvPr>
              <p:cNvSpPr/>
              <p:nvPr/>
            </p:nvSpPr>
            <p:spPr>
              <a:xfrm>
                <a:off x="8067737" y="4862127"/>
                <a:ext cx="108001" cy="108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9" name="TextBox 148">
                <a:extLst>
                  <a:ext uri="{FF2B5EF4-FFF2-40B4-BE49-F238E27FC236}">
                    <a16:creationId xmlns:a16="http://schemas.microsoft.com/office/drawing/2014/main" xmlns="" id="{C7464C5C-7AE1-4AA6-8BFF-79E183A07C8C}"/>
                  </a:ext>
                </a:extLst>
              </p:cNvPr>
              <p:cNvSpPr txBox="1"/>
              <p:nvPr/>
            </p:nvSpPr>
            <p:spPr>
              <a:xfrm>
                <a:off x="8241965" y="4843879"/>
                <a:ext cx="1774903" cy="144498"/>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Computer vision</a:t>
                </a:r>
                <a:endParaRPr lang="ko-KR" altLang="en-US" sz="1300" dirty="0">
                  <a:latin typeface="SamsungOne 400" panose="020B0503030303020204" pitchFamily="34" charset="0"/>
                  <a:ea typeface="SamsungOne 400" panose="020B0503030303020204" pitchFamily="34" charset="0"/>
                </a:endParaRPr>
              </a:p>
            </p:txBody>
          </p:sp>
        </p:grpSp>
        <p:grpSp>
          <p:nvGrpSpPr>
            <p:cNvPr id="139" name="그룹 139">
              <a:extLst>
                <a:ext uri="{FF2B5EF4-FFF2-40B4-BE49-F238E27FC236}">
                  <a16:creationId xmlns:a16="http://schemas.microsoft.com/office/drawing/2014/main" xmlns="" id="{008284FB-B998-40C2-BD32-9AEF6B4A6C84}"/>
                </a:ext>
              </a:extLst>
            </p:cNvPr>
            <p:cNvGrpSpPr/>
            <p:nvPr/>
          </p:nvGrpSpPr>
          <p:grpSpPr>
            <a:xfrm>
              <a:off x="8067737" y="5073173"/>
              <a:ext cx="1949130" cy="288995"/>
              <a:chOff x="8067737" y="5073173"/>
              <a:chExt cx="1949130" cy="288995"/>
            </a:xfrm>
          </p:grpSpPr>
          <p:sp>
            <p:nvSpPr>
              <p:cNvPr id="146" name="Oval 5">
                <a:extLst>
                  <a:ext uri="{FF2B5EF4-FFF2-40B4-BE49-F238E27FC236}">
                    <a16:creationId xmlns:a16="http://schemas.microsoft.com/office/drawing/2014/main" xmlns="" id="{23D3BECC-74C5-4C20-A0AA-7FC7588FEE92}"/>
                  </a:ext>
                </a:extLst>
              </p:cNvPr>
              <p:cNvSpPr/>
              <p:nvPr/>
            </p:nvSpPr>
            <p:spPr>
              <a:xfrm>
                <a:off x="8067737" y="5163670"/>
                <a:ext cx="108001" cy="1080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7" name="TextBox 146">
                <a:extLst>
                  <a:ext uri="{FF2B5EF4-FFF2-40B4-BE49-F238E27FC236}">
                    <a16:creationId xmlns:a16="http://schemas.microsoft.com/office/drawing/2014/main" xmlns="" id="{896B8870-ECCC-4C5C-835E-B0CB0294CA88}"/>
                  </a:ext>
                </a:extLst>
              </p:cNvPr>
              <p:cNvSpPr txBox="1"/>
              <p:nvPr/>
            </p:nvSpPr>
            <p:spPr>
              <a:xfrm>
                <a:off x="8241964" y="5073173"/>
                <a:ext cx="1774903"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Natural language</a:t>
                </a:r>
              </a:p>
              <a:p>
                <a:pPr defTabSz="914400" latinLnBrk="1"/>
                <a:r>
                  <a:rPr lang="en-US" altLang="ko-KR" sz="1300" dirty="0">
                    <a:latin typeface="SamsungOne 400" panose="020B0503030303020204" pitchFamily="34" charset="0"/>
                    <a:ea typeface="SamsungOne 400" panose="020B0503030303020204" pitchFamily="34" charset="0"/>
                  </a:rPr>
                  <a:t>processing / synthesis</a:t>
                </a:r>
                <a:endParaRPr lang="ko-KR" altLang="en-US" sz="1300" dirty="0">
                  <a:latin typeface="SamsungOne 400" panose="020B0503030303020204" pitchFamily="34" charset="0"/>
                  <a:ea typeface="SamsungOne 400" panose="020B0503030303020204" pitchFamily="34" charset="0"/>
                </a:endParaRPr>
              </a:p>
            </p:txBody>
          </p:sp>
        </p:grpSp>
        <p:grpSp>
          <p:nvGrpSpPr>
            <p:cNvPr id="140" name="그룹 140">
              <a:extLst>
                <a:ext uri="{FF2B5EF4-FFF2-40B4-BE49-F238E27FC236}">
                  <a16:creationId xmlns:a16="http://schemas.microsoft.com/office/drawing/2014/main" xmlns="" id="{ED6BA9CA-5FB7-4E65-A589-23A747005386}"/>
                </a:ext>
              </a:extLst>
            </p:cNvPr>
            <p:cNvGrpSpPr/>
            <p:nvPr/>
          </p:nvGrpSpPr>
          <p:grpSpPr>
            <a:xfrm>
              <a:off x="8067737" y="5374717"/>
              <a:ext cx="1858349" cy="288995"/>
              <a:chOff x="8067737" y="5374717"/>
              <a:chExt cx="1858349" cy="288995"/>
            </a:xfrm>
          </p:grpSpPr>
          <p:sp>
            <p:nvSpPr>
              <p:cNvPr id="144" name="Oval 5">
                <a:extLst>
                  <a:ext uri="{FF2B5EF4-FFF2-40B4-BE49-F238E27FC236}">
                    <a16:creationId xmlns:a16="http://schemas.microsoft.com/office/drawing/2014/main" xmlns="" id="{43BFDE16-7AF9-49A3-8ADD-ADD3BD9CD799}"/>
                  </a:ext>
                </a:extLst>
              </p:cNvPr>
              <p:cNvSpPr/>
              <p:nvPr/>
            </p:nvSpPr>
            <p:spPr>
              <a:xfrm>
                <a:off x="8067737" y="5465213"/>
                <a:ext cx="108001" cy="108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5" name="TextBox 144">
                <a:extLst>
                  <a:ext uri="{FF2B5EF4-FFF2-40B4-BE49-F238E27FC236}">
                    <a16:creationId xmlns:a16="http://schemas.microsoft.com/office/drawing/2014/main" xmlns="" id="{5A8085D0-C8A0-4A7B-BDA5-6E4ABB9518B2}"/>
                  </a:ext>
                </a:extLst>
              </p:cNvPr>
              <p:cNvSpPr txBox="1"/>
              <p:nvPr/>
            </p:nvSpPr>
            <p:spPr>
              <a:xfrm>
                <a:off x="8241964" y="5374717"/>
                <a:ext cx="1684122"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Predictive intelligence</a:t>
                </a:r>
                <a:endParaRPr lang="ko-KR" altLang="en-US" sz="1300" dirty="0">
                  <a:latin typeface="SamsungOne 400" panose="020B0503030303020204" pitchFamily="34" charset="0"/>
                  <a:ea typeface="SamsungOne 400" panose="020B0503030303020204" pitchFamily="34" charset="0"/>
                </a:endParaRPr>
              </a:p>
            </p:txBody>
          </p:sp>
        </p:grpSp>
        <p:grpSp>
          <p:nvGrpSpPr>
            <p:cNvPr id="141" name="그룹 141">
              <a:extLst>
                <a:ext uri="{FF2B5EF4-FFF2-40B4-BE49-F238E27FC236}">
                  <a16:creationId xmlns:a16="http://schemas.microsoft.com/office/drawing/2014/main" xmlns="" id="{8314C786-B9C0-4067-9DA9-FEBD7C24B6FB}"/>
                </a:ext>
              </a:extLst>
            </p:cNvPr>
            <p:cNvGrpSpPr/>
            <p:nvPr/>
          </p:nvGrpSpPr>
          <p:grpSpPr>
            <a:xfrm>
              <a:off x="8067737" y="5686955"/>
              <a:ext cx="1949132" cy="144497"/>
              <a:chOff x="8067737" y="5686955"/>
              <a:chExt cx="1949132" cy="144497"/>
            </a:xfrm>
          </p:grpSpPr>
          <p:sp>
            <p:nvSpPr>
              <p:cNvPr id="142" name="Oval 5">
                <a:extLst>
                  <a:ext uri="{FF2B5EF4-FFF2-40B4-BE49-F238E27FC236}">
                    <a16:creationId xmlns:a16="http://schemas.microsoft.com/office/drawing/2014/main" xmlns="" id="{2550B41C-77F0-4097-A086-1A4991B4F18A}"/>
                  </a:ext>
                </a:extLst>
              </p:cNvPr>
              <p:cNvSpPr/>
              <p:nvPr/>
            </p:nvSpPr>
            <p:spPr>
              <a:xfrm>
                <a:off x="8067737" y="5705201"/>
                <a:ext cx="108001"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3" name="TextBox 142">
                <a:extLst>
                  <a:ext uri="{FF2B5EF4-FFF2-40B4-BE49-F238E27FC236}">
                    <a16:creationId xmlns:a16="http://schemas.microsoft.com/office/drawing/2014/main" xmlns="" id="{B2B8B45A-9F4E-44B1-A64A-21B2074A692C}"/>
                  </a:ext>
                </a:extLst>
              </p:cNvPr>
              <p:cNvSpPr txBox="1"/>
              <p:nvPr/>
            </p:nvSpPr>
            <p:spPr>
              <a:xfrm>
                <a:off x="8241965" y="5686955"/>
                <a:ext cx="1774904"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Architecture</a:t>
                </a:r>
                <a:endParaRPr lang="ko-KR" altLang="en-US" sz="1300" dirty="0">
                  <a:latin typeface="SamsungOne 400" panose="020B0503030303020204" pitchFamily="34" charset="0"/>
                  <a:ea typeface="SamsungOne 400" panose="020B0503030303020204" pitchFamily="34" charset="0"/>
                </a:endParaRPr>
              </a:p>
            </p:txBody>
          </p:sp>
        </p:grpSp>
      </p:grpSp>
      <p:grpSp>
        <p:nvGrpSpPr>
          <p:cNvPr id="152" name="그룹 159">
            <a:extLst>
              <a:ext uri="{FF2B5EF4-FFF2-40B4-BE49-F238E27FC236}">
                <a16:creationId xmlns:a16="http://schemas.microsoft.com/office/drawing/2014/main" xmlns="" id="{D70F50D5-F18B-4E30-A322-EC16D0C79B9F}"/>
              </a:ext>
            </a:extLst>
          </p:cNvPr>
          <p:cNvGrpSpPr/>
          <p:nvPr/>
        </p:nvGrpSpPr>
        <p:grpSpPr>
          <a:xfrm>
            <a:off x="1855068" y="1844824"/>
            <a:ext cx="4547580" cy="4440451"/>
            <a:chOff x="3863098" y="2204352"/>
            <a:chExt cx="3908034" cy="3815971"/>
          </a:xfrm>
        </p:grpSpPr>
        <p:grpSp>
          <p:nvGrpSpPr>
            <p:cNvPr id="153" name="그룹 158">
              <a:extLst>
                <a:ext uri="{FF2B5EF4-FFF2-40B4-BE49-F238E27FC236}">
                  <a16:creationId xmlns:a16="http://schemas.microsoft.com/office/drawing/2014/main" xmlns="" id="{FE967BE6-01DC-4632-B530-6F9DCBD916B7}"/>
                </a:ext>
              </a:extLst>
            </p:cNvPr>
            <p:cNvGrpSpPr/>
            <p:nvPr/>
          </p:nvGrpSpPr>
          <p:grpSpPr>
            <a:xfrm>
              <a:off x="4168159" y="2204352"/>
              <a:ext cx="3600001" cy="3600000"/>
              <a:chOff x="4151395" y="2189112"/>
              <a:chExt cx="3600001" cy="3600000"/>
            </a:xfrm>
          </p:grpSpPr>
          <p:grpSp>
            <p:nvGrpSpPr>
              <p:cNvPr id="238" name="그룹 156">
                <a:extLst>
                  <a:ext uri="{FF2B5EF4-FFF2-40B4-BE49-F238E27FC236}">
                    <a16:creationId xmlns:a16="http://schemas.microsoft.com/office/drawing/2014/main" xmlns="" id="{9D383186-AA10-4375-AF80-1DDC428193A6}"/>
                  </a:ext>
                </a:extLst>
              </p:cNvPr>
              <p:cNvGrpSpPr/>
              <p:nvPr/>
            </p:nvGrpSpPr>
            <p:grpSpPr>
              <a:xfrm>
                <a:off x="4151395" y="2189112"/>
                <a:ext cx="3600001" cy="3600000"/>
                <a:chOff x="4151395" y="2189112"/>
                <a:chExt cx="3638990" cy="3645659"/>
              </a:xfrm>
            </p:grpSpPr>
            <p:sp>
              <p:nvSpPr>
                <p:cNvPr id="244" name="직사각형 152">
                  <a:extLst>
                    <a:ext uri="{FF2B5EF4-FFF2-40B4-BE49-F238E27FC236}">
                      <a16:creationId xmlns:a16="http://schemas.microsoft.com/office/drawing/2014/main" xmlns="" id="{2D230FF3-E839-419C-8F9E-F663BDF332A0}"/>
                    </a:ext>
                  </a:extLst>
                </p:cNvPr>
                <p:cNvSpPr/>
                <p:nvPr/>
              </p:nvSpPr>
              <p:spPr>
                <a:xfrm>
                  <a:off x="4151396"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5" name="직사각형 153">
                  <a:extLst>
                    <a:ext uri="{FF2B5EF4-FFF2-40B4-BE49-F238E27FC236}">
                      <a16:creationId xmlns:a16="http://schemas.microsoft.com/office/drawing/2014/main" xmlns="" id="{AC8D56DA-1BDD-49E4-B004-9C1BDC2F3E88}"/>
                    </a:ext>
                  </a:extLst>
                </p:cNvPr>
                <p:cNvSpPr/>
                <p:nvPr/>
              </p:nvSpPr>
              <p:spPr>
                <a:xfrm>
                  <a:off x="5990385"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6" name="직사각형 154">
                  <a:extLst>
                    <a:ext uri="{FF2B5EF4-FFF2-40B4-BE49-F238E27FC236}">
                      <a16:creationId xmlns:a16="http://schemas.microsoft.com/office/drawing/2014/main" xmlns="" id="{E8C38C66-2FE5-4AA3-A78B-DB51729BD2E5}"/>
                    </a:ext>
                  </a:extLst>
                </p:cNvPr>
                <p:cNvSpPr/>
                <p:nvPr/>
              </p:nvSpPr>
              <p:spPr>
                <a:xfrm>
                  <a:off x="415139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7" name="직사각형 155">
                  <a:extLst>
                    <a:ext uri="{FF2B5EF4-FFF2-40B4-BE49-F238E27FC236}">
                      <a16:creationId xmlns:a16="http://schemas.microsoft.com/office/drawing/2014/main" xmlns="" id="{AB14631D-33B8-4CA4-8F93-141FF64E57E8}"/>
                    </a:ext>
                  </a:extLst>
                </p:cNvPr>
                <p:cNvSpPr/>
                <p:nvPr/>
              </p:nvSpPr>
              <p:spPr>
                <a:xfrm>
                  <a:off x="599038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grpSp>
          <p:grpSp>
            <p:nvGrpSpPr>
              <p:cNvPr id="239" name="그룹 157">
                <a:extLst>
                  <a:ext uri="{FF2B5EF4-FFF2-40B4-BE49-F238E27FC236}">
                    <a16:creationId xmlns:a16="http://schemas.microsoft.com/office/drawing/2014/main" xmlns="" id="{2BFA9582-3E2E-4029-9CA9-7C8DC0E52181}"/>
                  </a:ext>
                </a:extLst>
              </p:cNvPr>
              <p:cNvGrpSpPr/>
              <p:nvPr/>
            </p:nvGrpSpPr>
            <p:grpSpPr>
              <a:xfrm>
                <a:off x="4210035" y="2256355"/>
                <a:ext cx="3482723" cy="3520161"/>
                <a:chOff x="4225196" y="2267848"/>
                <a:chExt cx="3482723" cy="3520161"/>
              </a:xfrm>
            </p:grpSpPr>
            <p:sp>
              <p:nvSpPr>
                <p:cNvPr id="240" name="Rectangle 15">
                  <a:extLst>
                    <a:ext uri="{FF2B5EF4-FFF2-40B4-BE49-F238E27FC236}">
                      <a16:creationId xmlns:a16="http://schemas.microsoft.com/office/drawing/2014/main" xmlns="" id="{D8C31A95-CA83-4DA8-9F3D-8065189F0BD6}"/>
                    </a:ext>
                  </a:extLst>
                </p:cNvPr>
                <p:cNvSpPr/>
                <p:nvPr/>
              </p:nvSpPr>
              <p:spPr>
                <a:xfrm>
                  <a:off x="4225196"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TRANSITORY</a:t>
                  </a:r>
                  <a:endParaRPr lang="ko-KR" altLang="en-US" sz="1050" dirty="0">
                    <a:solidFill>
                      <a:schemeClr val="tx1">
                        <a:lumMod val="75000"/>
                        <a:lumOff val="25000"/>
                      </a:schemeClr>
                    </a:solidFill>
                    <a:latin typeface="SamsungOne 400" panose="020B0503030303020204" pitchFamily="34" charset="0"/>
                  </a:endParaRPr>
                </a:p>
              </p:txBody>
            </p:sp>
            <p:sp>
              <p:nvSpPr>
                <p:cNvPr id="241" name="Rectangle 15">
                  <a:extLst>
                    <a:ext uri="{FF2B5EF4-FFF2-40B4-BE49-F238E27FC236}">
                      <a16:creationId xmlns:a16="http://schemas.microsoft.com/office/drawing/2014/main" xmlns="" id="{60DA948B-C96C-4F00-B5DF-6AAAC40E2EC0}"/>
                    </a:ext>
                  </a:extLst>
                </p:cNvPr>
                <p:cNvSpPr/>
                <p:nvPr/>
              </p:nvSpPr>
              <p:spPr>
                <a:xfrm>
                  <a:off x="6978903"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NECESSARY</a:t>
                  </a:r>
                  <a:endParaRPr lang="ko-KR" altLang="en-US" sz="1050" dirty="0">
                    <a:solidFill>
                      <a:schemeClr val="tx1">
                        <a:lumMod val="75000"/>
                        <a:lumOff val="25000"/>
                      </a:schemeClr>
                    </a:solidFill>
                    <a:latin typeface="SamsungOne 400" panose="020B0503030303020204" pitchFamily="34" charset="0"/>
                  </a:endParaRPr>
                </a:p>
              </p:txBody>
            </p:sp>
            <p:sp>
              <p:nvSpPr>
                <p:cNvPr id="242" name="Rectangle 15">
                  <a:extLst>
                    <a:ext uri="{FF2B5EF4-FFF2-40B4-BE49-F238E27FC236}">
                      <a16:creationId xmlns:a16="http://schemas.microsoft.com/office/drawing/2014/main" xmlns="" id="{93C3E39A-F1BA-427A-9D0B-C1DE675FD3E3}"/>
                    </a:ext>
                  </a:extLst>
                </p:cNvPr>
                <p:cNvSpPr/>
                <p:nvPr/>
              </p:nvSpPr>
              <p:spPr>
                <a:xfrm>
                  <a:off x="4225196" y="5655591"/>
                  <a:ext cx="926203"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EXPERIMENTAL</a:t>
                  </a:r>
                  <a:endParaRPr lang="ko-KR" altLang="en-US" sz="1050" dirty="0">
                    <a:solidFill>
                      <a:schemeClr val="tx1">
                        <a:lumMod val="75000"/>
                        <a:lumOff val="25000"/>
                      </a:schemeClr>
                    </a:solidFill>
                    <a:latin typeface="SamsungOne 400" panose="020B0503030303020204" pitchFamily="34" charset="0"/>
                  </a:endParaRPr>
                </a:p>
              </p:txBody>
            </p:sp>
            <p:sp>
              <p:nvSpPr>
                <p:cNvPr id="243" name="Rectangle 15">
                  <a:extLst>
                    <a:ext uri="{FF2B5EF4-FFF2-40B4-BE49-F238E27FC236}">
                      <a16:creationId xmlns:a16="http://schemas.microsoft.com/office/drawing/2014/main" xmlns="" id="{3CA07E52-C857-4278-B1A2-00FF1DE5E749}"/>
                    </a:ext>
                  </a:extLst>
                </p:cNvPr>
                <p:cNvSpPr/>
                <p:nvPr/>
              </p:nvSpPr>
              <p:spPr>
                <a:xfrm>
                  <a:off x="6877009" y="5655592"/>
                  <a:ext cx="830910"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THREATENING</a:t>
                  </a:r>
                  <a:endParaRPr lang="ko-KR" altLang="en-US" sz="1050" dirty="0">
                    <a:solidFill>
                      <a:schemeClr val="tx1">
                        <a:lumMod val="75000"/>
                        <a:lumOff val="25000"/>
                      </a:schemeClr>
                    </a:solidFill>
                    <a:latin typeface="SamsungOne 400" panose="020B0503030303020204" pitchFamily="34" charset="0"/>
                  </a:endParaRPr>
                </a:p>
              </p:txBody>
            </p:sp>
          </p:grpSp>
        </p:grpSp>
        <p:grpSp>
          <p:nvGrpSpPr>
            <p:cNvPr id="154" name="그룹 11">
              <a:extLst>
                <a:ext uri="{FF2B5EF4-FFF2-40B4-BE49-F238E27FC236}">
                  <a16:creationId xmlns:a16="http://schemas.microsoft.com/office/drawing/2014/main" xmlns="" id="{94E76308-3EE5-463C-8D6E-1274AAD84665}"/>
                </a:ext>
              </a:extLst>
            </p:cNvPr>
            <p:cNvGrpSpPr/>
            <p:nvPr/>
          </p:nvGrpSpPr>
          <p:grpSpPr>
            <a:xfrm>
              <a:off x="7112232" y="2561992"/>
              <a:ext cx="561352" cy="259705"/>
              <a:chOff x="7103088" y="2561992"/>
              <a:chExt cx="561352" cy="259705"/>
            </a:xfrm>
          </p:grpSpPr>
          <p:sp>
            <p:nvSpPr>
              <p:cNvPr id="236" name="Oval 5">
                <a:extLst>
                  <a:ext uri="{FF2B5EF4-FFF2-40B4-BE49-F238E27FC236}">
                    <a16:creationId xmlns:a16="http://schemas.microsoft.com/office/drawing/2014/main" xmlns="" id="{18082A9B-34C1-439D-B418-A127AA71F27F}"/>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7" name="TextBox 236">
                <a:extLst>
                  <a:ext uri="{FF2B5EF4-FFF2-40B4-BE49-F238E27FC236}">
                    <a16:creationId xmlns:a16="http://schemas.microsoft.com/office/drawing/2014/main" xmlns="" id="{3F586B8A-8E75-4D80-AD0F-E86893228B9D}"/>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Open source framework</a:t>
                </a:r>
                <a:endParaRPr lang="ko-KR" altLang="en-US" sz="800" dirty="0">
                  <a:latin typeface="SamsungOne 400" panose="020B0503030303020204" pitchFamily="34" charset="0"/>
                  <a:ea typeface="SamsungOne 400" panose="020B0503030303020204" pitchFamily="34" charset="0"/>
                </a:endParaRPr>
              </a:p>
            </p:txBody>
          </p:sp>
        </p:grpSp>
        <p:sp>
          <p:nvSpPr>
            <p:cNvPr id="155" name="Rectangle 15">
              <a:extLst>
                <a:ext uri="{FF2B5EF4-FFF2-40B4-BE49-F238E27FC236}">
                  <a16:creationId xmlns:a16="http://schemas.microsoft.com/office/drawing/2014/main" xmlns="" id="{88233174-75D8-4F27-8349-63D62CF95AF4}"/>
                </a:ext>
              </a:extLst>
            </p:cNvPr>
            <p:cNvSpPr/>
            <p:nvPr/>
          </p:nvSpPr>
          <p:spPr>
            <a:xfrm rot="16200000">
              <a:off x="3182432" y="3914998"/>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INDUSTRY ADOPTION</a:t>
              </a:r>
              <a:endParaRPr lang="ko-KR" altLang="en-US" sz="1400" dirty="0">
                <a:solidFill>
                  <a:schemeClr val="bg2">
                    <a:lumMod val="50000"/>
                  </a:schemeClr>
                </a:solidFill>
                <a:latin typeface="SamsungOne 400" pitchFamily="34" charset="0"/>
              </a:endParaRPr>
            </a:p>
          </p:txBody>
        </p:sp>
        <p:grpSp>
          <p:nvGrpSpPr>
            <p:cNvPr id="156" name="그룹 28">
              <a:extLst>
                <a:ext uri="{FF2B5EF4-FFF2-40B4-BE49-F238E27FC236}">
                  <a16:creationId xmlns:a16="http://schemas.microsoft.com/office/drawing/2014/main" xmlns="" id="{43BDC16C-0DDA-401A-8B44-5FA7535AE411}"/>
                </a:ext>
              </a:extLst>
            </p:cNvPr>
            <p:cNvGrpSpPr/>
            <p:nvPr/>
          </p:nvGrpSpPr>
          <p:grpSpPr>
            <a:xfrm>
              <a:off x="6978883" y="3210484"/>
              <a:ext cx="561352" cy="256531"/>
              <a:chOff x="7103088" y="2565166"/>
              <a:chExt cx="561352" cy="256531"/>
            </a:xfrm>
          </p:grpSpPr>
          <p:sp>
            <p:nvSpPr>
              <p:cNvPr id="234" name="Oval 5">
                <a:extLst>
                  <a:ext uri="{FF2B5EF4-FFF2-40B4-BE49-F238E27FC236}">
                    <a16:creationId xmlns:a16="http://schemas.microsoft.com/office/drawing/2014/main" xmlns="" id="{EBEBA61F-047B-4DA6-99DF-1A1B56AF1F19}"/>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5" name="TextBox 234">
                <a:extLst>
                  <a:ext uri="{FF2B5EF4-FFF2-40B4-BE49-F238E27FC236}">
                    <a16:creationId xmlns:a16="http://schemas.microsoft.com/office/drawing/2014/main" xmlns="" id="{AECB0FF6-2120-4F2F-9DD2-3F983305BC9D}"/>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Edge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computing</a:t>
                </a:r>
                <a:endParaRPr lang="ko-KR" altLang="en-US" sz="800" dirty="0">
                  <a:latin typeface="SamsungOne 400" panose="020B0503030303020204" pitchFamily="34" charset="0"/>
                  <a:ea typeface="SamsungOne 400" panose="020B0503030303020204" pitchFamily="34" charset="0"/>
                </a:endParaRPr>
              </a:p>
            </p:txBody>
          </p:sp>
        </p:grpSp>
        <p:grpSp>
          <p:nvGrpSpPr>
            <p:cNvPr id="157" name="그룹 31">
              <a:extLst>
                <a:ext uri="{FF2B5EF4-FFF2-40B4-BE49-F238E27FC236}">
                  <a16:creationId xmlns:a16="http://schemas.microsoft.com/office/drawing/2014/main" xmlns="" id="{0E5529DB-DAA2-4031-BB53-994986D571F0}"/>
                </a:ext>
              </a:extLst>
            </p:cNvPr>
            <p:cNvGrpSpPr/>
            <p:nvPr/>
          </p:nvGrpSpPr>
          <p:grpSpPr>
            <a:xfrm>
              <a:off x="5237848" y="3877818"/>
              <a:ext cx="531873" cy="232468"/>
              <a:chOff x="7117828" y="2589229"/>
              <a:chExt cx="531873" cy="232468"/>
            </a:xfrm>
          </p:grpSpPr>
          <p:sp>
            <p:nvSpPr>
              <p:cNvPr id="232" name="Oval 5">
                <a:extLst>
                  <a:ext uri="{FF2B5EF4-FFF2-40B4-BE49-F238E27FC236}">
                    <a16:creationId xmlns:a16="http://schemas.microsoft.com/office/drawing/2014/main" xmlns="" id="{ABF495D6-7A7E-4B9E-9C46-DF8130EFB810}"/>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3" name="TextBox 232">
                <a:extLst>
                  <a:ext uri="{FF2B5EF4-FFF2-40B4-BE49-F238E27FC236}">
                    <a16:creationId xmlns:a16="http://schemas.microsoft.com/office/drawing/2014/main" xmlns="" id="{1854E13E-3557-45A0-8DDA-8AC008F2E51E}"/>
                  </a:ext>
                </a:extLst>
              </p:cNvPr>
              <p:cNvSpPr txBox="1"/>
              <p:nvPr/>
            </p:nvSpPr>
            <p:spPr>
              <a:xfrm>
                <a:off x="7117828" y="2589229"/>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Synthetic</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training data</a:t>
                </a:r>
                <a:endParaRPr lang="ko-KR" altLang="en-US" sz="800" dirty="0">
                  <a:latin typeface="SamsungOne 400" panose="020B0503030303020204" pitchFamily="34" charset="0"/>
                  <a:ea typeface="SamsungOne 400" panose="020B0503030303020204" pitchFamily="34" charset="0"/>
                </a:endParaRPr>
              </a:p>
            </p:txBody>
          </p:sp>
        </p:grpSp>
        <p:grpSp>
          <p:nvGrpSpPr>
            <p:cNvPr id="158" name="그룹 40">
              <a:extLst>
                <a:ext uri="{FF2B5EF4-FFF2-40B4-BE49-F238E27FC236}">
                  <a16:creationId xmlns:a16="http://schemas.microsoft.com/office/drawing/2014/main" xmlns="" id="{C749BBB6-E10A-4F24-BD61-BD02FF99E525}"/>
                </a:ext>
              </a:extLst>
            </p:cNvPr>
            <p:cNvGrpSpPr/>
            <p:nvPr/>
          </p:nvGrpSpPr>
          <p:grpSpPr>
            <a:xfrm>
              <a:off x="6696731" y="2864470"/>
              <a:ext cx="561352" cy="256531"/>
              <a:chOff x="7103088" y="2565166"/>
              <a:chExt cx="561352" cy="256531"/>
            </a:xfrm>
          </p:grpSpPr>
          <p:sp>
            <p:nvSpPr>
              <p:cNvPr id="230" name="Oval 5">
                <a:extLst>
                  <a:ext uri="{FF2B5EF4-FFF2-40B4-BE49-F238E27FC236}">
                    <a16:creationId xmlns:a16="http://schemas.microsoft.com/office/drawing/2014/main" xmlns="" id="{831FE88F-F7F6-4947-B0C2-4C6ED33DBBEC}"/>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1" name="TextBox 230">
                <a:extLst>
                  <a:ext uri="{FF2B5EF4-FFF2-40B4-BE49-F238E27FC236}">
                    <a16:creationId xmlns:a16="http://schemas.microsoft.com/office/drawing/2014/main" xmlns="" id="{BDE4DD2E-B7F7-4BEE-BAEE-E89E0F3C2E55}"/>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Facial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recognition</a:t>
                </a:r>
                <a:endParaRPr lang="ko-KR" altLang="en-US" sz="800" dirty="0">
                  <a:latin typeface="SamsungOne 400" panose="020B0503030303020204" pitchFamily="34" charset="0"/>
                  <a:ea typeface="SamsungOne 400" panose="020B0503030303020204" pitchFamily="34" charset="0"/>
                </a:endParaRPr>
              </a:p>
            </p:txBody>
          </p:sp>
        </p:grpSp>
        <p:grpSp>
          <p:nvGrpSpPr>
            <p:cNvPr id="159" name="그룹 43">
              <a:extLst>
                <a:ext uri="{FF2B5EF4-FFF2-40B4-BE49-F238E27FC236}">
                  <a16:creationId xmlns:a16="http://schemas.microsoft.com/office/drawing/2014/main" xmlns="" id="{3C22F429-027C-44E4-850F-5631D8E8F3DD}"/>
                </a:ext>
              </a:extLst>
            </p:cNvPr>
            <p:cNvGrpSpPr/>
            <p:nvPr/>
          </p:nvGrpSpPr>
          <p:grpSpPr>
            <a:xfrm>
              <a:off x="6395134" y="3607885"/>
              <a:ext cx="531873" cy="295521"/>
              <a:chOff x="7117828" y="2526176"/>
              <a:chExt cx="531873" cy="295521"/>
            </a:xfrm>
          </p:grpSpPr>
          <p:sp>
            <p:nvSpPr>
              <p:cNvPr id="228" name="Oval 5">
                <a:extLst>
                  <a:ext uri="{FF2B5EF4-FFF2-40B4-BE49-F238E27FC236}">
                    <a16:creationId xmlns:a16="http://schemas.microsoft.com/office/drawing/2014/main" xmlns="" id="{728DE108-B65F-4ADF-91BA-E8CCECAEB2CF}"/>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9" name="TextBox 228">
                <a:extLst>
                  <a:ext uri="{FF2B5EF4-FFF2-40B4-BE49-F238E27FC236}">
                    <a16:creationId xmlns:a16="http://schemas.microsoft.com/office/drawing/2014/main" xmlns="" id="{A41EC56B-D264-4541-8EEF-A48CE5F7B17B}"/>
                  </a:ext>
                </a:extLst>
              </p:cNvPr>
              <p:cNvSpPr txBox="1"/>
              <p:nvPr/>
            </p:nvSpPr>
            <p:spPr>
              <a:xfrm>
                <a:off x="7117828" y="2526176"/>
                <a:ext cx="531873" cy="18916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Medical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imaging &amp;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diagnostics</a:t>
                </a:r>
                <a:endParaRPr lang="ko-KR" altLang="en-US" sz="800" dirty="0">
                  <a:latin typeface="SamsungOne 400" panose="020B0503030303020204" pitchFamily="34" charset="0"/>
                  <a:ea typeface="SamsungOne 400" panose="020B0503030303020204" pitchFamily="34" charset="0"/>
                </a:endParaRPr>
              </a:p>
            </p:txBody>
          </p:sp>
        </p:grpSp>
        <p:grpSp>
          <p:nvGrpSpPr>
            <p:cNvPr id="160" name="그룹 46">
              <a:extLst>
                <a:ext uri="{FF2B5EF4-FFF2-40B4-BE49-F238E27FC236}">
                  <a16:creationId xmlns:a16="http://schemas.microsoft.com/office/drawing/2014/main" xmlns="" id="{D6261B43-2A02-47DA-B118-6BA55F80A44C}"/>
                </a:ext>
              </a:extLst>
            </p:cNvPr>
            <p:cNvGrpSpPr/>
            <p:nvPr/>
          </p:nvGrpSpPr>
          <p:grpSpPr>
            <a:xfrm>
              <a:off x="7058865" y="4495962"/>
              <a:ext cx="614720" cy="250178"/>
              <a:chOff x="7076405" y="2571519"/>
              <a:chExt cx="614720" cy="250178"/>
            </a:xfrm>
          </p:grpSpPr>
          <p:sp>
            <p:nvSpPr>
              <p:cNvPr id="226" name="Oval 5">
                <a:extLst>
                  <a:ext uri="{FF2B5EF4-FFF2-40B4-BE49-F238E27FC236}">
                    <a16:creationId xmlns:a16="http://schemas.microsoft.com/office/drawing/2014/main" xmlns="" id="{4794EA81-FE79-4070-A356-4EB0D8682661}"/>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7" name="TextBox 226">
                <a:extLst>
                  <a:ext uri="{FF2B5EF4-FFF2-40B4-BE49-F238E27FC236}">
                    <a16:creationId xmlns:a16="http://schemas.microsoft.com/office/drawing/2014/main" xmlns="" id="{770C30C7-9F49-4864-AEB9-9E1558567E9B}"/>
                  </a:ext>
                </a:extLst>
              </p:cNvPr>
              <p:cNvSpPr txBox="1"/>
              <p:nvPr/>
            </p:nvSpPr>
            <p:spPr>
              <a:xfrm>
                <a:off x="7076405" y="2571519"/>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Autonomous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navigation</a:t>
                </a:r>
                <a:endParaRPr lang="ko-KR" altLang="en-US" sz="800" dirty="0">
                  <a:latin typeface="SamsungOne 400" panose="020B0503030303020204" pitchFamily="34" charset="0"/>
                  <a:ea typeface="SamsungOne 400" panose="020B0503030303020204" pitchFamily="34" charset="0"/>
                </a:endParaRPr>
              </a:p>
            </p:txBody>
          </p:sp>
        </p:grpSp>
        <p:grpSp>
          <p:nvGrpSpPr>
            <p:cNvPr id="161" name="그룹 49">
              <a:extLst>
                <a:ext uri="{FF2B5EF4-FFF2-40B4-BE49-F238E27FC236}">
                  <a16:creationId xmlns:a16="http://schemas.microsoft.com/office/drawing/2014/main" xmlns="" id="{B4D6D8ED-1746-4AAF-929E-83AB8D65ED7D}"/>
                </a:ext>
              </a:extLst>
            </p:cNvPr>
            <p:cNvGrpSpPr/>
            <p:nvPr/>
          </p:nvGrpSpPr>
          <p:grpSpPr>
            <a:xfrm>
              <a:off x="5971078" y="4057190"/>
              <a:ext cx="531873" cy="301197"/>
              <a:chOff x="7136880" y="2720897"/>
              <a:chExt cx="531873" cy="301197"/>
            </a:xfrm>
          </p:grpSpPr>
          <p:sp>
            <p:nvSpPr>
              <p:cNvPr id="224" name="Oval 5">
                <a:extLst>
                  <a:ext uri="{FF2B5EF4-FFF2-40B4-BE49-F238E27FC236}">
                    <a16:creationId xmlns:a16="http://schemas.microsoft.com/office/drawing/2014/main" xmlns="" id="{75A47742-8934-460A-9748-8907459480D3}"/>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5" name="TextBox 224">
                <a:extLst>
                  <a:ext uri="{FF2B5EF4-FFF2-40B4-BE49-F238E27FC236}">
                    <a16:creationId xmlns:a16="http://schemas.microsoft.com/office/drawing/2014/main" xmlns="" id="{243B7850-7320-4FAE-A000-5B9A5316DDAD}"/>
                  </a:ext>
                </a:extLst>
              </p:cNvPr>
              <p:cNvSpPr txBox="1"/>
              <p:nvPr/>
            </p:nvSpPr>
            <p:spPr>
              <a:xfrm>
                <a:off x="7136880" y="2895983"/>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Crop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monitoring</a:t>
                </a:r>
                <a:endParaRPr lang="ko-KR" altLang="en-US" sz="800" dirty="0">
                  <a:latin typeface="SamsungOne 400" panose="020B0503030303020204" pitchFamily="34" charset="0"/>
                  <a:ea typeface="SamsungOne 400" panose="020B0503030303020204" pitchFamily="34" charset="0"/>
                </a:endParaRPr>
              </a:p>
            </p:txBody>
          </p:sp>
        </p:grpSp>
        <p:grpSp>
          <p:nvGrpSpPr>
            <p:cNvPr id="162" name="그룹 12">
              <a:extLst>
                <a:ext uri="{FF2B5EF4-FFF2-40B4-BE49-F238E27FC236}">
                  <a16:creationId xmlns:a16="http://schemas.microsoft.com/office/drawing/2014/main" xmlns="" id="{DF47A8E3-0372-4A35-9C55-340BFE5EEA5E}"/>
                </a:ext>
              </a:extLst>
            </p:cNvPr>
            <p:cNvGrpSpPr/>
            <p:nvPr/>
          </p:nvGrpSpPr>
          <p:grpSpPr>
            <a:xfrm>
              <a:off x="4935487" y="4574669"/>
              <a:ext cx="673091" cy="234126"/>
              <a:chOff x="5441178" y="4588958"/>
              <a:chExt cx="673091" cy="234126"/>
            </a:xfrm>
          </p:grpSpPr>
          <p:sp>
            <p:nvSpPr>
              <p:cNvPr id="222" name="Oval 5">
                <a:extLst>
                  <a:ext uri="{FF2B5EF4-FFF2-40B4-BE49-F238E27FC236}">
                    <a16:creationId xmlns:a16="http://schemas.microsoft.com/office/drawing/2014/main" xmlns="" id="{F2301C52-F6BC-401A-BB8D-B6ADE8191C14}"/>
                  </a:ext>
                </a:extLst>
              </p:cNvPr>
              <p:cNvSpPr/>
              <p:nvPr/>
            </p:nvSpPr>
            <p:spPr>
              <a:xfrm>
                <a:off x="5727322" y="4722284"/>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3" name="TextBox 222">
                <a:extLst>
                  <a:ext uri="{FF2B5EF4-FFF2-40B4-BE49-F238E27FC236}">
                    <a16:creationId xmlns:a16="http://schemas.microsoft.com/office/drawing/2014/main" xmlns="" id="{0B0BBA64-BD73-40AA-959E-742BDA75958D}"/>
                  </a:ext>
                </a:extLst>
              </p:cNvPr>
              <p:cNvSpPr txBox="1"/>
              <p:nvPr/>
            </p:nvSpPr>
            <p:spPr>
              <a:xfrm>
                <a:off x="5441178" y="4588958"/>
                <a:ext cx="67309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Check-out free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retail</a:t>
                </a:r>
                <a:endParaRPr lang="ko-KR" altLang="en-US" sz="800" dirty="0">
                  <a:latin typeface="SamsungOne 400" panose="020B0503030303020204" pitchFamily="34" charset="0"/>
                  <a:ea typeface="SamsungOne 400" panose="020B0503030303020204" pitchFamily="34" charset="0"/>
                </a:endParaRPr>
              </a:p>
            </p:txBody>
          </p:sp>
        </p:grpSp>
        <p:grpSp>
          <p:nvGrpSpPr>
            <p:cNvPr id="163" name="그룹 58">
              <a:extLst>
                <a:ext uri="{FF2B5EF4-FFF2-40B4-BE49-F238E27FC236}">
                  <a16:creationId xmlns:a16="http://schemas.microsoft.com/office/drawing/2014/main" xmlns="" id="{4CD8E68F-DC2F-4988-82D3-80731A77B0F2}"/>
                </a:ext>
              </a:extLst>
            </p:cNvPr>
            <p:cNvGrpSpPr/>
            <p:nvPr/>
          </p:nvGrpSpPr>
          <p:grpSpPr>
            <a:xfrm>
              <a:off x="3989871" y="4480950"/>
              <a:ext cx="879564" cy="100800"/>
              <a:chOff x="3980727" y="4480950"/>
              <a:chExt cx="879564" cy="100800"/>
            </a:xfrm>
          </p:grpSpPr>
          <p:sp>
            <p:nvSpPr>
              <p:cNvPr id="220" name="Oval 5">
                <a:extLst>
                  <a:ext uri="{FF2B5EF4-FFF2-40B4-BE49-F238E27FC236}">
                    <a16:creationId xmlns:a16="http://schemas.microsoft.com/office/drawing/2014/main" xmlns="" id="{6A4378C3-C9E4-46DF-AD1C-BCE376C14F26}"/>
                  </a:ext>
                </a:extLst>
              </p:cNvPr>
              <p:cNvSpPr/>
              <p:nvPr/>
            </p:nvSpPr>
            <p:spPr>
              <a:xfrm>
                <a:off x="4749991" y="4480950"/>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1" name="TextBox 220">
                <a:extLst>
                  <a:ext uri="{FF2B5EF4-FFF2-40B4-BE49-F238E27FC236}">
                    <a16:creationId xmlns:a16="http://schemas.microsoft.com/office/drawing/2014/main" xmlns="" id="{9DD6765F-4606-44EA-9EE1-6818A194D11C}"/>
                  </a:ext>
                </a:extLst>
              </p:cNvPr>
              <p:cNvSpPr txBox="1"/>
              <p:nvPr/>
            </p:nvSpPr>
            <p:spPr>
              <a:xfrm>
                <a:off x="3980727" y="4512120"/>
                <a:ext cx="87956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Anti-counterfeit</a:t>
                </a:r>
                <a:endParaRPr lang="ko-KR" altLang="en-US" sz="800" dirty="0">
                  <a:latin typeface="SamsungOne 400" panose="020B0503030303020204" pitchFamily="34" charset="0"/>
                  <a:ea typeface="SamsungOne 400" panose="020B0503030303020204" pitchFamily="34" charset="0"/>
                </a:endParaRPr>
              </a:p>
            </p:txBody>
          </p:sp>
        </p:grpSp>
        <p:grpSp>
          <p:nvGrpSpPr>
            <p:cNvPr id="164" name="그룹 59">
              <a:extLst>
                <a:ext uri="{FF2B5EF4-FFF2-40B4-BE49-F238E27FC236}">
                  <a16:creationId xmlns:a16="http://schemas.microsoft.com/office/drawing/2014/main" xmlns="" id="{CB288391-78B8-44B0-AF06-DA63764059FC}"/>
                </a:ext>
              </a:extLst>
            </p:cNvPr>
            <p:cNvGrpSpPr/>
            <p:nvPr/>
          </p:nvGrpSpPr>
          <p:grpSpPr>
            <a:xfrm>
              <a:off x="5343873" y="4808795"/>
              <a:ext cx="629061" cy="300094"/>
              <a:chOff x="7088286" y="2720897"/>
              <a:chExt cx="629061" cy="300094"/>
            </a:xfrm>
          </p:grpSpPr>
          <p:sp>
            <p:nvSpPr>
              <p:cNvPr id="218" name="Oval 5">
                <a:extLst>
                  <a:ext uri="{FF2B5EF4-FFF2-40B4-BE49-F238E27FC236}">
                    <a16:creationId xmlns:a16="http://schemas.microsoft.com/office/drawing/2014/main" xmlns="" id="{C362361A-DBF4-4442-B5CC-7C74B1174BBD}"/>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9" name="TextBox 218">
                <a:extLst>
                  <a:ext uri="{FF2B5EF4-FFF2-40B4-BE49-F238E27FC236}">
                    <a16:creationId xmlns:a16="http://schemas.microsoft.com/office/drawing/2014/main" xmlns="" id="{331CB389-5DAE-4804-B329-8D88A9B1BB12}"/>
                  </a:ext>
                </a:extLst>
              </p:cNvPr>
              <p:cNvSpPr txBox="1"/>
              <p:nvPr/>
            </p:nvSpPr>
            <p:spPr>
              <a:xfrm>
                <a:off x="7088286" y="2894880"/>
                <a:ext cx="62906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 claims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processing</a:t>
                </a:r>
                <a:endParaRPr lang="ko-KR" altLang="en-US" sz="800" dirty="0">
                  <a:latin typeface="SamsungOne 400" panose="020B0503030303020204" pitchFamily="34" charset="0"/>
                  <a:ea typeface="SamsungOne 400" panose="020B0503030303020204" pitchFamily="34" charset="0"/>
                </a:endParaRPr>
              </a:p>
            </p:txBody>
          </p:sp>
        </p:grpSp>
        <p:grpSp>
          <p:nvGrpSpPr>
            <p:cNvPr id="165" name="그룹 72">
              <a:extLst>
                <a:ext uri="{FF2B5EF4-FFF2-40B4-BE49-F238E27FC236}">
                  <a16:creationId xmlns:a16="http://schemas.microsoft.com/office/drawing/2014/main" xmlns="" id="{0FA17767-D1F9-48B8-BEB9-EAE68C00AF6C}"/>
                </a:ext>
              </a:extLst>
            </p:cNvPr>
            <p:cNvGrpSpPr/>
            <p:nvPr/>
          </p:nvGrpSpPr>
          <p:grpSpPr>
            <a:xfrm>
              <a:off x="4878323" y="3068620"/>
              <a:ext cx="761028" cy="289390"/>
              <a:chOff x="4302016" y="3044363"/>
              <a:chExt cx="761028" cy="289390"/>
            </a:xfrm>
          </p:grpSpPr>
          <p:sp>
            <p:nvSpPr>
              <p:cNvPr id="216" name="Oval 5">
                <a:extLst>
                  <a:ext uri="{FF2B5EF4-FFF2-40B4-BE49-F238E27FC236}">
                    <a16:creationId xmlns:a16="http://schemas.microsoft.com/office/drawing/2014/main" xmlns="" id="{61768161-B64E-4B3A-9AE1-13A308A2850E}"/>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7" name="TextBox 216">
                <a:extLst>
                  <a:ext uri="{FF2B5EF4-FFF2-40B4-BE49-F238E27FC236}">
                    <a16:creationId xmlns:a16="http://schemas.microsoft.com/office/drawing/2014/main" xmlns="" id="{326C91A4-F11F-4176-98E9-8C1A36A22D9F}"/>
                  </a:ext>
                </a:extLst>
              </p:cNvPr>
              <p:cNvSpPr txBox="1"/>
              <p:nvPr/>
            </p:nvSpPr>
            <p:spPr>
              <a:xfrm>
                <a:off x="4302016" y="3207642"/>
                <a:ext cx="761028"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Conversational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agents</a:t>
                </a:r>
                <a:endParaRPr lang="ko-KR" altLang="en-US" sz="800" dirty="0">
                  <a:latin typeface="SamsungOne 400" panose="020B0503030303020204" pitchFamily="34" charset="0"/>
                  <a:ea typeface="SamsungOne 400" panose="020B0503030303020204" pitchFamily="34" charset="0"/>
                </a:endParaRPr>
              </a:p>
            </p:txBody>
          </p:sp>
        </p:grpSp>
        <p:grpSp>
          <p:nvGrpSpPr>
            <p:cNvPr id="166" name="그룹 73">
              <a:extLst>
                <a:ext uri="{FF2B5EF4-FFF2-40B4-BE49-F238E27FC236}">
                  <a16:creationId xmlns:a16="http://schemas.microsoft.com/office/drawing/2014/main" xmlns="" id="{2585AD13-AB24-4147-99E2-E2D62246D8DC}"/>
                </a:ext>
              </a:extLst>
            </p:cNvPr>
            <p:cNvGrpSpPr/>
            <p:nvPr/>
          </p:nvGrpSpPr>
          <p:grpSpPr>
            <a:xfrm>
              <a:off x="5729481" y="3783865"/>
              <a:ext cx="643076" cy="230384"/>
              <a:chOff x="4360992" y="2914779"/>
              <a:chExt cx="643076" cy="230384"/>
            </a:xfrm>
          </p:grpSpPr>
          <p:sp>
            <p:nvSpPr>
              <p:cNvPr id="214" name="Oval 5">
                <a:extLst>
                  <a:ext uri="{FF2B5EF4-FFF2-40B4-BE49-F238E27FC236}">
                    <a16:creationId xmlns:a16="http://schemas.microsoft.com/office/drawing/2014/main" xmlns="" id="{8F066C7B-3C1A-4BA7-A784-A8AEEE5C95F9}"/>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5" name="TextBox 214">
                <a:extLst>
                  <a:ext uri="{FF2B5EF4-FFF2-40B4-BE49-F238E27FC236}">
                    <a16:creationId xmlns:a16="http://schemas.microsoft.com/office/drawing/2014/main" xmlns="" id="{638B5CC6-9965-4150-B71F-763DC9AF2654}"/>
                  </a:ext>
                </a:extLst>
              </p:cNvPr>
              <p:cNvSpPr txBox="1"/>
              <p:nvPr/>
            </p:nvSpPr>
            <p:spPr>
              <a:xfrm>
                <a:off x="4360992" y="291477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E-commerce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search</a:t>
                </a:r>
                <a:endParaRPr lang="ko-KR" altLang="en-US" sz="800" dirty="0">
                  <a:latin typeface="SamsungOne 400" panose="020B0503030303020204" pitchFamily="34" charset="0"/>
                  <a:ea typeface="SamsungOne 400" panose="020B0503030303020204" pitchFamily="34" charset="0"/>
                </a:endParaRPr>
              </a:p>
            </p:txBody>
          </p:sp>
        </p:grpSp>
        <p:grpSp>
          <p:nvGrpSpPr>
            <p:cNvPr id="167" name="그룹 76">
              <a:extLst>
                <a:ext uri="{FF2B5EF4-FFF2-40B4-BE49-F238E27FC236}">
                  <a16:creationId xmlns:a16="http://schemas.microsoft.com/office/drawing/2014/main" xmlns="" id="{CD9EFAE8-D80C-40F6-BD87-7DC7B6A09E9C}"/>
                </a:ext>
              </a:extLst>
            </p:cNvPr>
            <p:cNvGrpSpPr/>
            <p:nvPr/>
          </p:nvGrpSpPr>
          <p:grpSpPr>
            <a:xfrm>
              <a:off x="5500339" y="4153227"/>
              <a:ext cx="643076" cy="301197"/>
              <a:chOff x="4360992" y="3044363"/>
              <a:chExt cx="643076" cy="301197"/>
            </a:xfrm>
          </p:grpSpPr>
          <p:sp>
            <p:nvSpPr>
              <p:cNvPr id="212" name="Oval 5">
                <a:extLst>
                  <a:ext uri="{FF2B5EF4-FFF2-40B4-BE49-F238E27FC236}">
                    <a16:creationId xmlns:a16="http://schemas.microsoft.com/office/drawing/2014/main" xmlns="" id="{D6BAA0B4-17A9-4340-BA9E-A72AB5E49511}"/>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3" name="TextBox 212">
                <a:extLst>
                  <a:ext uri="{FF2B5EF4-FFF2-40B4-BE49-F238E27FC236}">
                    <a16:creationId xmlns:a16="http://schemas.microsoft.com/office/drawing/2014/main" xmlns="" id="{AEB40C72-2DD6-4F83-882E-95A91E2E3E91}"/>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Language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translation</a:t>
                </a:r>
                <a:endParaRPr lang="ko-KR" altLang="en-US" sz="800" dirty="0">
                  <a:latin typeface="SamsungOne 400" panose="020B0503030303020204" pitchFamily="34" charset="0"/>
                  <a:ea typeface="SamsungOne 400" panose="020B0503030303020204" pitchFamily="34" charset="0"/>
                </a:endParaRPr>
              </a:p>
            </p:txBody>
          </p:sp>
        </p:grpSp>
        <p:grpSp>
          <p:nvGrpSpPr>
            <p:cNvPr id="168" name="그룹 79">
              <a:extLst>
                <a:ext uri="{FF2B5EF4-FFF2-40B4-BE49-F238E27FC236}">
                  <a16:creationId xmlns:a16="http://schemas.microsoft.com/office/drawing/2014/main" xmlns="" id="{1A179D2E-720C-4701-B351-A32CFDA2A131}"/>
                </a:ext>
              </a:extLst>
            </p:cNvPr>
            <p:cNvGrpSpPr/>
            <p:nvPr/>
          </p:nvGrpSpPr>
          <p:grpSpPr>
            <a:xfrm>
              <a:off x="4750927" y="4126775"/>
              <a:ext cx="643076" cy="301197"/>
              <a:chOff x="4360992" y="3044363"/>
              <a:chExt cx="643076" cy="301197"/>
            </a:xfrm>
          </p:grpSpPr>
          <p:sp>
            <p:nvSpPr>
              <p:cNvPr id="210" name="Oval 5">
                <a:extLst>
                  <a:ext uri="{FF2B5EF4-FFF2-40B4-BE49-F238E27FC236}">
                    <a16:creationId xmlns:a16="http://schemas.microsoft.com/office/drawing/2014/main" xmlns="" id="{0D246698-5DF6-4776-9DA7-92170B61A788}"/>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1" name="TextBox 210">
                <a:extLst>
                  <a:ext uri="{FF2B5EF4-FFF2-40B4-BE49-F238E27FC236}">
                    <a16:creationId xmlns:a16="http://schemas.microsoft.com/office/drawing/2014/main" xmlns="" id="{D3CAAE1F-28C0-4E54-8B69-9A60E4B0204F}"/>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Back office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automation</a:t>
                </a:r>
                <a:endParaRPr lang="ko-KR" altLang="en-US" sz="800" dirty="0">
                  <a:latin typeface="SamsungOne 400" panose="020B0503030303020204" pitchFamily="34" charset="0"/>
                  <a:ea typeface="SamsungOne 400" panose="020B0503030303020204" pitchFamily="34" charset="0"/>
                </a:endParaRPr>
              </a:p>
            </p:txBody>
          </p:sp>
        </p:grpSp>
        <p:grpSp>
          <p:nvGrpSpPr>
            <p:cNvPr id="169" name="그룹 82">
              <a:extLst>
                <a:ext uri="{FF2B5EF4-FFF2-40B4-BE49-F238E27FC236}">
                  <a16:creationId xmlns:a16="http://schemas.microsoft.com/office/drawing/2014/main" xmlns="" id="{FC4170C5-DA22-464E-892D-2D360A6FF4CF}"/>
                </a:ext>
              </a:extLst>
            </p:cNvPr>
            <p:cNvGrpSpPr/>
            <p:nvPr/>
          </p:nvGrpSpPr>
          <p:grpSpPr>
            <a:xfrm>
              <a:off x="4101738" y="5046093"/>
              <a:ext cx="760584" cy="248918"/>
              <a:chOff x="4302238" y="2896245"/>
              <a:chExt cx="760584" cy="248918"/>
            </a:xfrm>
          </p:grpSpPr>
          <p:sp>
            <p:nvSpPr>
              <p:cNvPr id="208" name="Oval 5">
                <a:extLst>
                  <a:ext uri="{FF2B5EF4-FFF2-40B4-BE49-F238E27FC236}">
                    <a16:creationId xmlns:a16="http://schemas.microsoft.com/office/drawing/2014/main" xmlns="" id="{97A94578-5FFF-42DD-B371-3C3BBB4629B5}"/>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9" name="TextBox 208">
                <a:extLst>
                  <a:ext uri="{FF2B5EF4-FFF2-40B4-BE49-F238E27FC236}">
                    <a16:creationId xmlns:a16="http://schemas.microsoft.com/office/drawing/2014/main" xmlns="" id="{690502A6-6CB1-4FD0-B900-EC4D8FD1FC42}"/>
                  </a:ext>
                </a:extLst>
              </p:cNvPr>
              <p:cNvSpPr txBox="1"/>
              <p:nvPr/>
            </p:nvSpPr>
            <p:spPr>
              <a:xfrm>
                <a:off x="4302238" y="2896245"/>
                <a:ext cx="760584"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Clinical trial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enrollment</a:t>
                </a:r>
                <a:endParaRPr lang="ko-KR" altLang="en-US" sz="800" dirty="0">
                  <a:latin typeface="SamsungOne 400" panose="020B0503030303020204" pitchFamily="34" charset="0"/>
                  <a:ea typeface="SamsungOne 400" panose="020B0503030303020204" pitchFamily="34" charset="0"/>
                </a:endParaRPr>
              </a:p>
            </p:txBody>
          </p:sp>
        </p:grpSp>
        <p:grpSp>
          <p:nvGrpSpPr>
            <p:cNvPr id="170" name="그룹 89">
              <a:extLst>
                <a:ext uri="{FF2B5EF4-FFF2-40B4-BE49-F238E27FC236}">
                  <a16:creationId xmlns:a16="http://schemas.microsoft.com/office/drawing/2014/main" xmlns="" id="{3D6CC539-62E5-45EC-B950-799653861F87}"/>
                </a:ext>
              </a:extLst>
            </p:cNvPr>
            <p:cNvGrpSpPr/>
            <p:nvPr/>
          </p:nvGrpSpPr>
          <p:grpSpPr>
            <a:xfrm>
              <a:off x="5835983" y="3231900"/>
              <a:ext cx="561352" cy="259705"/>
              <a:chOff x="7103088" y="2561992"/>
              <a:chExt cx="561352" cy="259705"/>
            </a:xfrm>
          </p:grpSpPr>
          <p:sp>
            <p:nvSpPr>
              <p:cNvPr id="206" name="Oval 5">
                <a:extLst>
                  <a:ext uri="{FF2B5EF4-FFF2-40B4-BE49-F238E27FC236}">
                    <a16:creationId xmlns:a16="http://schemas.microsoft.com/office/drawing/2014/main" xmlns="" id="{4E2489ED-DB4B-4E30-A8D0-D2FD56415E5B}"/>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7" name="TextBox 206">
                <a:extLst>
                  <a:ext uri="{FF2B5EF4-FFF2-40B4-BE49-F238E27FC236}">
                    <a16:creationId xmlns:a16="http://schemas.microsoft.com/office/drawing/2014/main" xmlns="" id="{5C84324D-5CD6-49E1-B4ED-72D673AB34BE}"/>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Predictive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maintenance</a:t>
                </a:r>
                <a:endParaRPr lang="ko-KR" altLang="en-US" sz="800" dirty="0">
                  <a:latin typeface="SamsungOne 400" panose="020B0503030303020204" pitchFamily="34" charset="0"/>
                  <a:ea typeface="SamsungOne 400" panose="020B0503030303020204" pitchFamily="34" charset="0"/>
                </a:endParaRPr>
              </a:p>
            </p:txBody>
          </p:sp>
        </p:grpSp>
        <p:grpSp>
          <p:nvGrpSpPr>
            <p:cNvPr id="171" name="그룹 92">
              <a:extLst>
                <a:ext uri="{FF2B5EF4-FFF2-40B4-BE49-F238E27FC236}">
                  <a16:creationId xmlns:a16="http://schemas.microsoft.com/office/drawing/2014/main" xmlns="" id="{D7D01971-6A03-45A6-B98D-38CAE17EA1AA}"/>
                </a:ext>
              </a:extLst>
            </p:cNvPr>
            <p:cNvGrpSpPr/>
            <p:nvPr/>
          </p:nvGrpSpPr>
          <p:grpSpPr>
            <a:xfrm>
              <a:off x="5262676" y="3509856"/>
              <a:ext cx="611722" cy="126111"/>
              <a:chOff x="6822442" y="2712604"/>
              <a:chExt cx="611722" cy="126111"/>
            </a:xfrm>
          </p:grpSpPr>
          <p:sp>
            <p:nvSpPr>
              <p:cNvPr id="204" name="Oval 5">
                <a:extLst>
                  <a:ext uri="{FF2B5EF4-FFF2-40B4-BE49-F238E27FC236}">
                    <a16:creationId xmlns:a16="http://schemas.microsoft.com/office/drawing/2014/main" xmlns="" id="{59DCCB05-B764-471B-AF9E-7786818B585D}"/>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5" name="TextBox 204">
                <a:extLst>
                  <a:ext uri="{FF2B5EF4-FFF2-40B4-BE49-F238E27FC236}">
                    <a16:creationId xmlns:a16="http://schemas.microsoft.com/office/drawing/2014/main" xmlns="" id="{C4351970-1028-47C0-A57A-6BB1AA4EA724}"/>
                  </a:ext>
                </a:extLst>
              </p:cNvPr>
              <p:cNvSpPr txBox="1"/>
              <p:nvPr/>
            </p:nvSpPr>
            <p:spPr>
              <a:xfrm>
                <a:off x="6822442" y="2712604"/>
                <a:ext cx="56135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Cyber threat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hunting</a:t>
                </a:r>
                <a:endParaRPr lang="ko-KR" altLang="en-US" sz="800" dirty="0">
                  <a:latin typeface="SamsungOne 400" panose="020B0503030303020204" pitchFamily="34" charset="0"/>
                  <a:ea typeface="SamsungOne 400" panose="020B0503030303020204" pitchFamily="34" charset="0"/>
                </a:endParaRPr>
              </a:p>
            </p:txBody>
          </p:sp>
        </p:grpSp>
        <p:grpSp>
          <p:nvGrpSpPr>
            <p:cNvPr id="172" name="그룹 98">
              <a:extLst>
                <a:ext uri="{FF2B5EF4-FFF2-40B4-BE49-F238E27FC236}">
                  <a16:creationId xmlns:a16="http://schemas.microsoft.com/office/drawing/2014/main" xmlns="" id="{46B2EA0A-E118-4734-A9F4-0F14E24C72B8}"/>
                </a:ext>
              </a:extLst>
            </p:cNvPr>
            <p:cNvGrpSpPr/>
            <p:nvPr/>
          </p:nvGrpSpPr>
          <p:grpSpPr>
            <a:xfrm>
              <a:off x="4459232" y="4917315"/>
              <a:ext cx="952640" cy="234126"/>
              <a:chOff x="6112220" y="4397730"/>
              <a:chExt cx="952640" cy="234126"/>
            </a:xfrm>
          </p:grpSpPr>
          <p:sp>
            <p:nvSpPr>
              <p:cNvPr id="202" name="Oval 5">
                <a:extLst>
                  <a:ext uri="{FF2B5EF4-FFF2-40B4-BE49-F238E27FC236}">
                    <a16:creationId xmlns:a16="http://schemas.microsoft.com/office/drawing/2014/main" xmlns="" id="{173027A6-F1E9-48EA-A13B-C60F50516865}"/>
                  </a:ext>
                </a:extLst>
              </p:cNvPr>
              <p:cNvSpPr/>
              <p:nvPr/>
            </p:nvSpPr>
            <p:spPr>
              <a:xfrm>
                <a:off x="6538139" y="4531056"/>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3" name="TextBox 202">
                <a:extLst>
                  <a:ext uri="{FF2B5EF4-FFF2-40B4-BE49-F238E27FC236}">
                    <a16:creationId xmlns:a16="http://schemas.microsoft.com/office/drawing/2014/main" xmlns="" id="{7138C387-4BFA-4348-9EC0-1E21619409CC}"/>
                  </a:ext>
                </a:extLst>
              </p:cNvPr>
              <p:cNvSpPr txBox="1"/>
              <p:nvPr/>
            </p:nvSpPr>
            <p:spPr>
              <a:xfrm>
                <a:off x="6112220" y="4397730"/>
                <a:ext cx="95264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Advanced healthcare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biometrics</a:t>
                </a:r>
                <a:endParaRPr lang="ko-KR" altLang="en-US" sz="800" dirty="0">
                  <a:latin typeface="SamsungOne 400" panose="020B0503030303020204" pitchFamily="34" charset="0"/>
                  <a:ea typeface="SamsungOne 400" panose="020B0503030303020204" pitchFamily="34" charset="0"/>
                </a:endParaRPr>
              </a:p>
            </p:txBody>
          </p:sp>
        </p:grpSp>
        <p:grpSp>
          <p:nvGrpSpPr>
            <p:cNvPr id="173" name="그룹 102">
              <a:extLst>
                <a:ext uri="{FF2B5EF4-FFF2-40B4-BE49-F238E27FC236}">
                  <a16:creationId xmlns:a16="http://schemas.microsoft.com/office/drawing/2014/main" xmlns="" id="{01FEFC1E-FF86-449A-8C95-5CAC0F839138}"/>
                </a:ext>
              </a:extLst>
            </p:cNvPr>
            <p:cNvGrpSpPr/>
            <p:nvPr/>
          </p:nvGrpSpPr>
          <p:grpSpPr>
            <a:xfrm>
              <a:off x="3883226" y="5324952"/>
              <a:ext cx="631747" cy="215660"/>
              <a:chOff x="6170697" y="4573421"/>
              <a:chExt cx="631747" cy="215660"/>
            </a:xfrm>
          </p:grpSpPr>
          <p:sp>
            <p:nvSpPr>
              <p:cNvPr id="200" name="Oval 5">
                <a:extLst>
                  <a:ext uri="{FF2B5EF4-FFF2-40B4-BE49-F238E27FC236}">
                    <a16:creationId xmlns:a16="http://schemas.microsoft.com/office/drawing/2014/main" xmlns="" id="{EA044905-F959-4084-8AB9-6440856B578E}"/>
                  </a:ext>
                </a:extLst>
              </p:cNvPr>
              <p:cNvSpPr/>
              <p:nvPr/>
            </p:nvSpPr>
            <p:spPr>
              <a:xfrm>
                <a:off x="6546346" y="4688281"/>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1" name="TextBox 200">
                <a:extLst>
                  <a:ext uri="{FF2B5EF4-FFF2-40B4-BE49-F238E27FC236}">
                    <a16:creationId xmlns:a16="http://schemas.microsoft.com/office/drawing/2014/main" xmlns="" id="{F8E88546-8EA9-4062-A0F5-DAEB020CABFB}"/>
                  </a:ext>
                </a:extLst>
              </p:cNvPr>
              <p:cNvSpPr txBox="1"/>
              <p:nvPr/>
            </p:nvSpPr>
            <p:spPr>
              <a:xfrm>
                <a:off x="6170697" y="4573421"/>
                <a:ext cx="631747"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Next-gen</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prosthetics</a:t>
                </a:r>
                <a:endParaRPr lang="ko-KR" altLang="en-US" sz="800" dirty="0">
                  <a:latin typeface="SamsungOne 400" panose="020B0503030303020204" pitchFamily="34" charset="0"/>
                  <a:ea typeface="SamsungOne 400" panose="020B0503030303020204" pitchFamily="34" charset="0"/>
                </a:endParaRPr>
              </a:p>
            </p:txBody>
          </p:sp>
        </p:grpSp>
        <p:grpSp>
          <p:nvGrpSpPr>
            <p:cNvPr id="174" name="그룹 103">
              <a:extLst>
                <a:ext uri="{FF2B5EF4-FFF2-40B4-BE49-F238E27FC236}">
                  <a16:creationId xmlns:a16="http://schemas.microsoft.com/office/drawing/2014/main" xmlns="" id="{05B839AD-95A6-475C-BAD6-27FF6A0C306F}"/>
                </a:ext>
              </a:extLst>
            </p:cNvPr>
            <p:cNvGrpSpPr/>
            <p:nvPr/>
          </p:nvGrpSpPr>
          <p:grpSpPr>
            <a:xfrm>
              <a:off x="6105527" y="5037376"/>
              <a:ext cx="614720" cy="291814"/>
              <a:chOff x="7076405" y="2720897"/>
              <a:chExt cx="614720" cy="291814"/>
            </a:xfrm>
          </p:grpSpPr>
          <p:sp>
            <p:nvSpPr>
              <p:cNvPr id="198" name="Oval 5">
                <a:extLst>
                  <a:ext uri="{FF2B5EF4-FFF2-40B4-BE49-F238E27FC236}">
                    <a16:creationId xmlns:a16="http://schemas.microsoft.com/office/drawing/2014/main" xmlns="" id="{A81B2698-2FBB-4290-9198-EBA0058C82F8}"/>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9" name="TextBox 198">
                <a:extLst>
                  <a:ext uri="{FF2B5EF4-FFF2-40B4-BE49-F238E27FC236}">
                    <a16:creationId xmlns:a16="http://schemas.microsoft.com/office/drawing/2014/main" xmlns="" id="{13DBF9EF-52E6-4DC9-A56C-ED1AB873895E}"/>
                  </a:ext>
                </a:extLst>
              </p:cNvPr>
              <p:cNvSpPr txBox="1"/>
              <p:nvPr/>
            </p:nvSpPr>
            <p:spPr>
              <a:xfrm>
                <a:off x="7076405" y="2886600"/>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Network</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optimization</a:t>
                </a:r>
                <a:endParaRPr lang="ko-KR" altLang="en-US" sz="800" dirty="0">
                  <a:latin typeface="SamsungOne 400" panose="020B0503030303020204" pitchFamily="34" charset="0"/>
                  <a:ea typeface="SamsungOne 400" panose="020B0503030303020204" pitchFamily="34" charset="0"/>
                </a:endParaRPr>
              </a:p>
            </p:txBody>
          </p:sp>
        </p:grpSp>
        <p:grpSp>
          <p:nvGrpSpPr>
            <p:cNvPr id="175" name="그룹 109">
              <a:extLst>
                <a:ext uri="{FF2B5EF4-FFF2-40B4-BE49-F238E27FC236}">
                  <a16:creationId xmlns:a16="http://schemas.microsoft.com/office/drawing/2014/main" xmlns="" id="{37EE01D6-F839-49B7-B184-3EBC9619C620}"/>
                </a:ext>
              </a:extLst>
            </p:cNvPr>
            <p:cNvGrpSpPr/>
            <p:nvPr/>
          </p:nvGrpSpPr>
          <p:grpSpPr>
            <a:xfrm>
              <a:off x="4424887" y="3908722"/>
              <a:ext cx="607154" cy="241912"/>
              <a:chOff x="6442460" y="3980868"/>
              <a:chExt cx="607154" cy="241912"/>
            </a:xfrm>
          </p:grpSpPr>
          <p:sp>
            <p:nvSpPr>
              <p:cNvPr id="196" name="Oval 5">
                <a:extLst>
                  <a:ext uri="{FF2B5EF4-FFF2-40B4-BE49-F238E27FC236}">
                    <a16:creationId xmlns:a16="http://schemas.microsoft.com/office/drawing/2014/main" xmlns="" id="{6EC89F09-2B3C-4801-8D90-46FEDAA6DB20}"/>
                  </a:ext>
                </a:extLst>
              </p:cNvPr>
              <p:cNvSpPr/>
              <p:nvPr/>
            </p:nvSpPr>
            <p:spPr>
              <a:xfrm>
                <a:off x="6695637" y="3980868"/>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7" name="TextBox 196">
                <a:extLst>
                  <a:ext uri="{FF2B5EF4-FFF2-40B4-BE49-F238E27FC236}">
                    <a16:creationId xmlns:a16="http://schemas.microsoft.com/office/drawing/2014/main" xmlns="" id="{B07ACDD2-155A-464D-B2E1-CBF58AE7BAD2}"/>
                  </a:ext>
                </a:extLst>
              </p:cNvPr>
              <p:cNvSpPr txBox="1"/>
              <p:nvPr/>
            </p:nvSpPr>
            <p:spPr>
              <a:xfrm>
                <a:off x="6442460" y="4159724"/>
                <a:ext cx="60715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Drug discovery</a:t>
                </a:r>
                <a:endParaRPr lang="ko-KR" altLang="en-US" sz="800" dirty="0">
                  <a:latin typeface="SamsungOne 400" panose="020B0503030303020204" pitchFamily="34" charset="0"/>
                  <a:ea typeface="SamsungOne 400" panose="020B0503030303020204" pitchFamily="34" charset="0"/>
                </a:endParaRPr>
              </a:p>
            </p:txBody>
          </p:sp>
        </p:grpSp>
        <p:grpSp>
          <p:nvGrpSpPr>
            <p:cNvPr id="176" name="그룹 116">
              <a:extLst>
                <a:ext uri="{FF2B5EF4-FFF2-40B4-BE49-F238E27FC236}">
                  <a16:creationId xmlns:a16="http://schemas.microsoft.com/office/drawing/2014/main" xmlns="" id="{4276327F-B1E7-44C3-B475-9BE925D29774}"/>
                </a:ext>
              </a:extLst>
            </p:cNvPr>
            <p:cNvGrpSpPr/>
            <p:nvPr/>
          </p:nvGrpSpPr>
          <p:grpSpPr>
            <a:xfrm>
              <a:off x="5884230" y="4850364"/>
              <a:ext cx="673503" cy="250179"/>
              <a:chOff x="6305249" y="4586326"/>
              <a:chExt cx="673503" cy="250179"/>
            </a:xfrm>
          </p:grpSpPr>
          <p:sp>
            <p:nvSpPr>
              <p:cNvPr id="194" name="Oval 5">
                <a:extLst>
                  <a:ext uri="{FF2B5EF4-FFF2-40B4-BE49-F238E27FC236}">
                    <a16:creationId xmlns:a16="http://schemas.microsoft.com/office/drawing/2014/main" xmlns="" id="{D8E2C882-BA1D-4016-B9F1-F4705F4B98FA}"/>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5" name="TextBox 194">
                <a:extLst>
                  <a:ext uri="{FF2B5EF4-FFF2-40B4-BE49-F238E27FC236}">
                    <a16:creationId xmlns:a16="http://schemas.microsoft.com/office/drawing/2014/main" xmlns="" id="{616225B7-E6A9-4607-922F-8775A0B471DF}"/>
                  </a:ext>
                </a:extLst>
              </p:cNvPr>
              <p:cNvSpPr txBox="1"/>
              <p:nvPr/>
            </p:nvSpPr>
            <p:spPr>
              <a:xfrm>
                <a:off x="6305249" y="4586326"/>
                <a:ext cx="67350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Reinforcement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77" name="그룹 117">
              <a:extLst>
                <a:ext uri="{FF2B5EF4-FFF2-40B4-BE49-F238E27FC236}">
                  <a16:creationId xmlns:a16="http://schemas.microsoft.com/office/drawing/2014/main" xmlns="" id="{9F7AFC18-6CE3-4CF1-81EC-319E1C9C07BF}"/>
                </a:ext>
              </a:extLst>
            </p:cNvPr>
            <p:cNvGrpSpPr/>
            <p:nvPr/>
          </p:nvGrpSpPr>
          <p:grpSpPr>
            <a:xfrm>
              <a:off x="4863829" y="5291674"/>
              <a:ext cx="689216" cy="181772"/>
              <a:chOff x="6383307" y="4654733"/>
              <a:chExt cx="689216" cy="181772"/>
            </a:xfrm>
          </p:grpSpPr>
          <p:sp>
            <p:nvSpPr>
              <p:cNvPr id="192" name="Oval 5">
                <a:extLst>
                  <a:ext uri="{FF2B5EF4-FFF2-40B4-BE49-F238E27FC236}">
                    <a16:creationId xmlns:a16="http://schemas.microsoft.com/office/drawing/2014/main" xmlns="" id="{DC8824B8-10CC-49C6-995B-D05DC6DAB2B0}"/>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3" name="TextBox 192">
                <a:extLst>
                  <a:ext uri="{FF2B5EF4-FFF2-40B4-BE49-F238E27FC236}">
                    <a16:creationId xmlns:a16="http://schemas.microsoft.com/office/drawing/2014/main" xmlns="" id="{BC17DC3A-2D68-4028-9B98-F715D5DE5F23}"/>
                  </a:ext>
                </a:extLst>
              </p:cNvPr>
              <p:cNvSpPr txBox="1"/>
              <p:nvPr/>
            </p:nvSpPr>
            <p:spPr>
              <a:xfrm>
                <a:off x="6383307" y="4654733"/>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GANs</a:t>
                </a:r>
                <a:endParaRPr lang="ko-KR" altLang="en-US" sz="800" dirty="0">
                  <a:latin typeface="SamsungOne 400" panose="020B0503030303020204" pitchFamily="34" charset="0"/>
                  <a:ea typeface="SamsungOne 400" panose="020B0503030303020204" pitchFamily="34" charset="0"/>
                </a:endParaRPr>
              </a:p>
            </p:txBody>
          </p:sp>
        </p:grpSp>
        <p:grpSp>
          <p:nvGrpSpPr>
            <p:cNvPr id="178" name="그룹 120">
              <a:extLst>
                <a:ext uri="{FF2B5EF4-FFF2-40B4-BE49-F238E27FC236}">
                  <a16:creationId xmlns:a16="http://schemas.microsoft.com/office/drawing/2014/main" xmlns="" id="{74EB1F36-5C52-4005-A6E6-F7BCC41EE5AF}"/>
                </a:ext>
              </a:extLst>
            </p:cNvPr>
            <p:cNvGrpSpPr/>
            <p:nvPr/>
          </p:nvGrpSpPr>
          <p:grpSpPr>
            <a:xfrm>
              <a:off x="4449895" y="5337621"/>
              <a:ext cx="689216" cy="176420"/>
              <a:chOff x="6297392" y="4660085"/>
              <a:chExt cx="689216" cy="176420"/>
            </a:xfrm>
          </p:grpSpPr>
          <p:sp>
            <p:nvSpPr>
              <p:cNvPr id="190" name="Oval 5">
                <a:extLst>
                  <a:ext uri="{FF2B5EF4-FFF2-40B4-BE49-F238E27FC236}">
                    <a16:creationId xmlns:a16="http://schemas.microsoft.com/office/drawing/2014/main" xmlns="" id="{C7C28F7A-93A1-48E1-BC83-5E2EA5C4F368}"/>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1" name="TextBox 190">
                <a:extLst>
                  <a:ext uri="{FF2B5EF4-FFF2-40B4-BE49-F238E27FC236}">
                    <a16:creationId xmlns:a16="http://schemas.microsoft.com/office/drawing/2014/main" xmlns="" id="{BBCF7192-D764-435B-8E4F-9AA980EFD755}"/>
                  </a:ext>
                </a:extLst>
              </p:cNvPr>
              <p:cNvSpPr txBox="1"/>
              <p:nvPr/>
            </p:nvSpPr>
            <p:spPr>
              <a:xfrm>
                <a:off x="6297392" y="4660085"/>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Explainable AI</a:t>
                </a:r>
                <a:endParaRPr lang="ko-KR" altLang="en-US" sz="800" dirty="0">
                  <a:latin typeface="SamsungOne 400" panose="020B0503030303020204" pitchFamily="34" charset="0"/>
                  <a:ea typeface="SamsungOne 400" panose="020B0503030303020204" pitchFamily="34" charset="0"/>
                </a:endParaRPr>
              </a:p>
            </p:txBody>
          </p:sp>
        </p:grpSp>
        <p:grpSp>
          <p:nvGrpSpPr>
            <p:cNvPr id="179" name="그룹 123">
              <a:extLst>
                <a:ext uri="{FF2B5EF4-FFF2-40B4-BE49-F238E27FC236}">
                  <a16:creationId xmlns:a16="http://schemas.microsoft.com/office/drawing/2014/main" xmlns="" id="{919E5176-B39F-4C4F-8F73-FC5D27651D6D}"/>
                </a:ext>
              </a:extLst>
            </p:cNvPr>
            <p:cNvGrpSpPr/>
            <p:nvPr/>
          </p:nvGrpSpPr>
          <p:grpSpPr>
            <a:xfrm>
              <a:off x="5259658" y="5265783"/>
              <a:ext cx="689216" cy="293127"/>
              <a:chOff x="6297392" y="4735705"/>
              <a:chExt cx="689216" cy="293127"/>
            </a:xfrm>
          </p:grpSpPr>
          <p:sp>
            <p:nvSpPr>
              <p:cNvPr id="188" name="Oval 5">
                <a:extLst>
                  <a:ext uri="{FF2B5EF4-FFF2-40B4-BE49-F238E27FC236}">
                    <a16:creationId xmlns:a16="http://schemas.microsoft.com/office/drawing/2014/main" xmlns="" id="{BF4AD3F0-04FF-4759-915D-BC8EC9467096}"/>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9" name="TextBox 188">
                <a:extLst>
                  <a:ext uri="{FF2B5EF4-FFF2-40B4-BE49-F238E27FC236}">
                    <a16:creationId xmlns:a16="http://schemas.microsoft.com/office/drawing/2014/main" xmlns="" id="{BC46A738-A021-4AF4-B402-4E59E9FF90AA}"/>
                  </a:ext>
                </a:extLst>
              </p:cNvPr>
              <p:cNvSpPr txBox="1"/>
              <p:nvPr/>
            </p:nvSpPr>
            <p:spPr>
              <a:xfrm>
                <a:off x="6297392" y="4902721"/>
                <a:ext cx="68921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Federated</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80" name="그룹 129">
              <a:extLst>
                <a:ext uri="{FF2B5EF4-FFF2-40B4-BE49-F238E27FC236}">
                  <a16:creationId xmlns:a16="http://schemas.microsoft.com/office/drawing/2014/main" xmlns="" id="{6B861F7E-A97C-4917-8CE3-BB0493F361C6}"/>
                </a:ext>
              </a:extLst>
            </p:cNvPr>
            <p:cNvGrpSpPr/>
            <p:nvPr/>
          </p:nvGrpSpPr>
          <p:grpSpPr>
            <a:xfrm>
              <a:off x="4155208" y="5518804"/>
              <a:ext cx="967657" cy="113865"/>
              <a:chOff x="5117250" y="5690873"/>
              <a:chExt cx="967657" cy="113865"/>
            </a:xfrm>
          </p:grpSpPr>
          <p:sp>
            <p:nvSpPr>
              <p:cNvPr id="186" name="Oval 5">
                <a:extLst>
                  <a:ext uri="{FF2B5EF4-FFF2-40B4-BE49-F238E27FC236}">
                    <a16:creationId xmlns:a16="http://schemas.microsoft.com/office/drawing/2014/main" xmlns="" id="{715A3175-20BD-4221-A76E-7D4A4E375B40}"/>
                  </a:ext>
                </a:extLst>
              </p:cNvPr>
              <p:cNvSpPr/>
              <p:nvPr/>
            </p:nvSpPr>
            <p:spPr>
              <a:xfrm>
                <a:off x="5117250" y="5690873"/>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7" name="TextBox 186">
                <a:extLst>
                  <a:ext uri="{FF2B5EF4-FFF2-40B4-BE49-F238E27FC236}">
                    <a16:creationId xmlns:a16="http://schemas.microsoft.com/office/drawing/2014/main" xmlns="" id="{027819CA-B21F-4B0A-A3F2-81F086388369}"/>
                  </a:ext>
                </a:extLst>
              </p:cNvPr>
              <p:cNvSpPr txBox="1"/>
              <p:nvPr/>
            </p:nvSpPr>
            <p:spPr>
              <a:xfrm>
                <a:off x="5251702" y="5741682"/>
                <a:ext cx="833205" cy="63056"/>
              </a:xfrm>
              <a:prstGeom prst="rect">
                <a:avLst/>
              </a:prstGeom>
              <a:noFill/>
            </p:spPr>
            <p:txBody>
              <a:bodyPr wrap="square" lIns="0" tIns="0" rIns="0" bIns="0" rtlCol="0" anchor="b" anchorCtr="0">
                <a:spAutoFit/>
              </a:bodyPr>
              <a:lstStyle/>
              <a:p>
                <a:pPr defTabSz="914400" latinLnBrk="1">
                  <a:lnSpc>
                    <a:spcPts val="550"/>
                  </a:lnSpc>
                </a:pPr>
                <a:r>
                  <a:rPr lang="en-US" altLang="ko-KR" sz="800" dirty="0">
                    <a:latin typeface="SamsungOne 400" panose="020B0503030303020204" pitchFamily="34" charset="0"/>
                    <a:ea typeface="SamsungOne 400" panose="020B0503030303020204" pitchFamily="34" charset="0"/>
                  </a:rPr>
                  <a:t>Capsule Networks</a:t>
                </a:r>
                <a:endParaRPr lang="ko-KR" altLang="en-US" sz="800" dirty="0">
                  <a:latin typeface="SamsungOne 400" panose="020B0503030303020204" pitchFamily="34" charset="0"/>
                  <a:ea typeface="SamsungOne 400" panose="020B0503030303020204" pitchFamily="34" charset="0"/>
                </a:endParaRPr>
              </a:p>
            </p:txBody>
          </p:sp>
        </p:grpSp>
        <p:sp>
          <p:nvSpPr>
            <p:cNvPr id="181" name="Rectangle 15">
              <a:extLst>
                <a:ext uri="{FF2B5EF4-FFF2-40B4-BE49-F238E27FC236}">
                  <a16:creationId xmlns:a16="http://schemas.microsoft.com/office/drawing/2014/main" xmlns="" id="{0276AE0B-CD09-4A5C-BBB0-F6DB24682CEC}"/>
                </a:ext>
              </a:extLst>
            </p:cNvPr>
            <p:cNvSpPr/>
            <p:nvPr/>
          </p:nvSpPr>
          <p:spPr>
            <a:xfrm>
              <a:off x="5199293" y="5843767"/>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MARKET STRENGTH</a:t>
              </a:r>
              <a:endParaRPr lang="ko-KR" altLang="en-US" sz="1400" dirty="0">
                <a:solidFill>
                  <a:schemeClr val="bg2">
                    <a:lumMod val="50000"/>
                  </a:schemeClr>
                </a:solidFill>
                <a:latin typeface="SamsungOne 400" pitchFamily="34" charset="0"/>
              </a:endParaRPr>
            </a:p>
          </p:txBody>
        </p:sp>
        <p:sp>
          <p:nvSpPr>
            <p:cNvPr id="182" name="Rectangle 15">
              <a:extLst>
                <a:ext uri="{FF2B5EF4-FFF2-40B4-BE49-F238E27FC236}">
                  <a16:creationId xmlns:a16="http://schemas.microsoft.com/office/drawing/2014/main" xmlns="" id="{34D0D881-656E-4C9A-A946-930BAE4CC0E8}"/>
                </a:ext>
              </a:extLst>
            </p:cNvPr>
            <p:cNvSpPr/>
            <p:nvPr/>
          </p:nvSpPr>
          <p:spPr>
            <a:xfrm rot="16200000">
              <a:off x="3849208" y="2299787"/>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3" name="Rectangle 15">
              <a:extLst>
                <a:ext uri="{FF2B5EF4-FFF2-40B4-BE49-F238E27FC236}">
                  <a16:creationId xmlns:a16="http://schemas.microsoft.com/office/drawing/2014/main" xmlns="" id="{5D64B460-100B-45DE-9937-9D7C65DC4000}"/>
                </a:ext>
              </a:extLst>
            </p:cNvPr>
            <p:cNvSpPr/>
            <p:nvPr/>
          </p:nvSpPr>
          <p:spPr>
            <a:xfrm>
              <a:off x="7406624" y="5840032"/>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4" name="Rectangle 15">
              <a:extLst>
                <a:ext uri="{FF2B5EF4-FFF2-40B4-BE49-F238E27FC236}">
                  <a16:creationId xmlns:a16="http://schemas.microsoft.com/office/drawing/2014/main" xmlns="" id="{9945264B-E7E3-49B2-AEA9-528FDA5AC3F0}"/>
                </a:ext>
              </a:extLst>
            </p:cNvPr>
            <p:cNvSpPr/>
            <p:nvPr/>
          </p:nvSpPr>
          <p:spPr>
            <a:xfrm>
              <a:off x="4147804" y="5840033"/>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sp>
          <p:nvSpPr>
            <p:cNvPr id="185" name="Rectangle 15">
              <a:extLst>
                <a:ext uri="{FF2B5EF4-FFF2-40B4-BE49-F238E27FC236}">
                  <a16:creationId xmlns:a16="http://schemas.microsoft.com/office/drawing/2014/main" xmlns="" id="{D347D1A9-C424-4EF8-8D9D-D2727FB5135B}"/>
                </a:ext>
              </a:extLst>
            </p:cNvPr>
            <p:cNvSpPr/>
            <p:nvPr/>
          </p:nvSpPr>
          <p:spPr>
            <a:xfrm rot="16200000">
              <a:off x="3849208" y="5536820"/>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grpSp>
      <p:sp>
        <p:nvSpPr>
          <p:cNvPr id="248" name="사각형: 둥근 모서리 32">
            <a:extLst>
              <a:ext uri="{FF2B5EF4-FFF2-40B4-BE49-F238E27FC236}">
                <a16:creationId xmlns:a16="http://schemas.microsoft.com/office/drawing/2014/main" xmlns="" id="{9F9FFF6C-7C72-4E08-8072-03F5113CBF51}"/>
              </a:ext>
            </a:extLst>
          </p:cNvPr>
          <p:cNvSpPr/>
          <p:nvPr/>
        </p:nvSpPr>
        <p:spPr>
          <a:xfrm>
            <a:off x="6687967" y="6196760"/>
            <a:ext cx="2780031" cy="18046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Artificial Intelligence Trends 2019, CB Insights</a:t>
            </a:r>
          </a:p>
        </p:txBody>
      </p:sp>
      <p:sp>
        <p:nvSpPr>
          <p:cNvPr id="119" name="직사각형 118">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Trend Matrix</a:t>
            </a:r>
          </a:p>
        </p:txBody>
      </p:sp>
    </p:spTree>
    <p:custDataLst>
      <p:tags r:id="rId1"/>
    </p:custDataLst>
    <p:extLst>
      <p:ext uri="{BB962C8B-B14F-4D97-AF65-F5344CB8AC3E}">
        <p14:creationId xmlns:p14="http://schemas.microsoft.com/office/powerpoint/2010/main" val="3665264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DD39017F-702C-43A4-9A69-24159007002A}"/>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AI Markets</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783034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사각형: 둥근 모서리 32">
            <a:extLst>
              <a:ext uri="{FF2B5EF4-FFF2-40B4-BE49-F238E27FC236}">
                <a16:creationId xmlns:a16="http://schemas.microsoft.com/office/drawing/2014/main" xmlns="" id="{9F9FFF6C-7C72-4E08-8072-03F5113CBF51}"/>
              </a:ext>
            </a:extLst>
          </p:cNvPr>
          <p:cNvSpPr/>
          <p:nvPr/>
        </p:nvSpPr>
        <p:spPr>
          <a:xfrm>
            <a:off x="7510027" y="6138142"/>
            <a:ext cx="1661583" cy="17981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dirty="0">
                <a:latin typeface="SamsungOne 400" panose="020B0503030303020204" pitchFamily="34" charset="0"/>
                <a:ea typeface="SamsungOne 400" panose="020B0503030303020204" pitchFamily="34" charset="0"/>
              </a:rPr>
              <a:t>McKinsey Global Institute</a:t>
            </a:r>
          </a:p>
        </p:txBody>
      </p:sp>
      <p:sp>
        <p:nvSpPr>
          <p:cNvPr id="109" name="TextBox 108">
            <a:extLst>
              <a:ext uri="{FF2B5EF4-FFF2-40B4-BE49-F238E27FC236}">
                <a16:creationId xmlns:a16="http://schemas.microsoft.com/office/drawing/2014/main" xmlns="" id="{4426C5ED-52E4-42CC-98F5-5074E862B3CA}"/>
              </a:ext>
            </a:extLst>
          </p:cNvPr>
          <p:cNvSpPr txBox="1"/>
          <p:nvPr/>
        </p:nvSpPr>
        <p:spPr>
          <a:xfrm>
            <a:off x="570784" y="2499444"/>
            <a:ext cx="2401619" cy="646331"/>
          </a:xfrm>
          <a:prstGeom prst="rect">
            <a:avLst/>
          </a:prstGeom>
          <a:noFill/>
        </p:spPr>
        <p:txBody>
          <a:bodyPr wrap="none" rtlCol="0">
            <a:spAutoFit/>
          </a:bodyPr>
          <a:lstStyle/>
          <a:p>
            <a:r>
              <a:rPr lang="en-US" altLang="ko-KR" sz="3600" dirty="0">
                <a:latin typeface="Samsung Sharp Sans" pitchFamily="2" charset="0"/>
                <a:ea typeface="Samsung Sharp Sans" pitchFamily="2" charset="0"/>
                <a:cs typeface="Samsung Sharp Sans" pitchFamily="2" charset="0"/>
              </a:rPr>
              <a:t>$13 Trillion</a:t>
            </a:r>
            <a:endParaRPr lang="ko-KR" altLang="en-US" sz="3600" dirty="0">
              <a:latin typeface="Samsung Sharp Sans" pitchFamily="2" charset="0"/>
              <a:cs typeface="Samsung Sharp Sans" pitchFamily="2" charset="0"/>
            </a:endParaRPr>
          </a:p>
        </p:txBody>
      </p:sp>
      <p:grpSp>
        <p:nvGrpSpPr>
          <p:cNvPr id="110" name="그룹 109">
            <a:extLst>
              <a:ext uri="{FF2B5EF4-FFF2-40B4-BE49-F238E27FC236}">
                <a16:creationId xmlns:a16="http://schemas.microsoft.com/office/drawing/2014/main" xmlns="" id="{0000FCB3-8B46-4CB7-B200-5FC7624DD0ED}"/>
              </a:ext>
            </a:extLst>
          </p:cNvPr>
          <p:cNvGrpSpPr/>
          <p:nvPr/>
        </p:nvGrpSpPr>
        <p:grpSpPr>
          <a:xfrm>
            <a:off x="3253499" y="2525870"/>
            <a:ext cx="5981727" cy="3532219"/>
            <a:chOff x="3728762" y="2015723"/>
            <a:chExt cx="5183090" cy="3176899"/>
          </a:xfrm>
        </p:grpSpPr>
        <p:grpSp>
          <p:nvGrpSpPr>
            <p:cNvPr id="111" name="그룹 110">
              <a:extLst>
                <a:ext uri="{FF2B5EF4-FFF2-40B4-BE49-F238E27FC236}">
                  <a16:creationId xmlns:a16="http://schemas.microsoft.com/office/drawing/2014/main" xmlns="" id="{6DB69B76-B777-4915-B720-62F097C98B4B}"/>
                </a:ext>
              </a:extLst>
            </p:cNvPr>
            <p:cNvGrpSpPr/>
            <p:nvPr/>
          </p:nvGrpSpPr>
          <p:grpSpPr>
            <a:xfrm>
              <a:off x="3728762" y="2015723"/>
              <a:ext cx="5098594" cy="3176899"/>
              <a:chOff x="3728762" y="2015723"/>
              <a:chExt cx="4967001" cy="3176899"/>
            </a:xfrm>
          </p:grpSpPr>
          <p:sp>
            <p:nvSpPr>
              <p:cNvPr id="145" name="모서리가 둥근 직사각형 112">
                <a:extLst>
                  <a:ext uri="{FF2B5EF4-FFF2-40B4-BE49-F238E27FC236}">
                    <a16:creationId xmlns:a16="http://schemas.microsoft.com/office/drawing/2014/main" xmlns="" id="{DC96B979-86DD-453B-B4D1-5B9FE8FB3F40}"/>
                  </a:ext>
                </a:extLst>
              </p:cNvPr>
              <p:cNvSpPr/>
              <p:nvPr/>
            </p:nvSpPr>
            <p:spPr>
              <a:xfrm>
                <a:off x="3728762" y="201572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6" name="모서리가 둥근 직사각형 127">
                <a:extLst>
                  <a:ext uri="{FF2B5EF4-FFF2-40B4-BE49-F238E27FC236}">
                    <a16:creationId xmlns:a16="http://schemas.microsoft.com/office/drawing/2014/main" xmlns="" id="{523F5809-4AEA-4F78-A22B-E7D35EE7A68E}"/>
                  </a:ext>
                </a:extLst>
              </p:cNvPr>
              <p:cNvSpPr/>
              <p:nvPr/>
            </p:nvSpPr>
            <p:spPr>
              <a:xfrm>
                <a:off x="3728762" y="230821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7" name="모서리가 둥근 직사각형 128">
                <a:extLst>
                  <a:ext uri="{FF2B5EF4-FFF2-40B4-BE49-F238E27FC236}">
                    <a16:creationId xmlns:a16="http://schemas.microsoft.com/office/drawing/2014/main" xmlns="" id="{CED16619-B1B8-402E-8ED4-00E80B23B22B}"/>
                  </a:ext>
                </a:extLst>
              </p:cNvPr>
              <p:cNvSpPr/>
              <p:nvPr/>
            </p:nvSpPr>
            <p:spPr>
              <a:xfrm>
                <a:off x="3728762" y="260070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8" name="모서리가 둥근 직사각형 129">
                <a:extLst>
                  <a:ext uri="{FF2B5EF4-FFF2-40B4-BE49-F238E27FC236}">
                    <a16:creationId xmlns:a16="http://schemas.microsoft.com/office/drawing/2014/main" xmlns="" id="{EDE41F51-AAD6-4255-89B9-25778D7B0CC8}"/>
                  </a:ext>
                </a:extLst>
              </p:cNvPr>
              <p:cNvSpPr/>
              <p:nvPr/>
            </p:nvSpPr>
            <p:spPr>
              <a:xfrm>
                <a:off x="3728762" y="289319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9" name="모서리가 둥근 직사각형 130">
                <a:extLst>
                  <a:ext uri="{FF2B5EF4-FFF2-40B4-BE49-F238E27FC236}">
                    <a16:creationId xmlns:a16="http://schemas.microsoft.com/office/drawing/2014/main" xmlns="" id="{4BC73F1C-B368-4D41-A6C6-ABC8ECCA6AE1}"/>
                  </a:ext>
                </a:extLst>
              </p:cNvPr>
              <p:cNvSpPr/>
              <p:nvPr/>
            </p:nvSpPr>
            <p:spPr>
              <a:xfrm>
                <a:off x="3728762" y="318568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0" name="모서리가 둥근 직사각형 131">
                <a:extLst>
                  <a:ext uri="{FF2B5EF4-FFF2-40B4-BE49-F238E27FC236}">
                    <a16:creationId xmlns:a16="http://schemas.microsoft.com/office/drawing/2014/main" xmlns="" id="{4645419D-3518-4DA7-9CFD-401A4C0AF3C8}"/>
                  </a:ext>
                </a:extLst>
              </p:cNvPr>
              <p:cNvSpPr/>
              <p:nvPr/>
            </p:nvSpPr>
            <p:spPr>
              <a:xfrm>
                <a:off x="3728762" y="347817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1" name="모서리가 둥근 직사각형 132">
                <a:extLst>
                  <a:ext uri="{FF2B5EF4-FFF2-40B4-BE49-F238E27FC236}">
                    <a16:creationId xmlns:a16="http://schemas.microsoft.com/office/drawing/2014/main" xmlns="" id="{408C4D72-B802-45BC-A23A-25AA7C4CA782}"/>
                  </a:ext>
                </a:extLst>
              </p:cNvPr>
              <p:cNvSpPr/>
              <p:nvPr/>
            </p:nvSpPr>
            <p:spPr>
              <a:xfrm>
                <a:off x="3728762" y="377066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2" name="모서리가 둥근 직사각형 133">
                <a:extLst>
                  <a:ext uri="{FF2B5EF4-FFF2-40B4-BE49-F238E27FC236}">
                    <a16:creationId xmlns:a16="http://schemas.microsoft.com/office/drawing/2014/main" xmlns="" id="{3EBF05F4-E6B7-4949-AF8F-231576667DA6}"/>
                  </a:ext>
                </a:extLst>
              </p:cNvPr>
              <p:cNvSpPr/>
              <p:nvPr/>
            </p:nvSpPr>
            <p:spPr>
              <a:xfrm>
                <a:off x="3728762" y="406315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3" name="모서리가 둥근 직사각형 134">
                <a:extLst>
                  <a:ext uri="{FF2B5EF4-FFF2-40B4-BE49-F238E27FC236}">
                    <a16:creationId xmlns:a16="http://schemas.microsoft.com/office/drawing/2014/main" xmlns="" id="{4F954466-2E14-49BF-97CE-E59FF9845306}"/>
                  </a:ext>
                </a:extLst>
              </p:cNvPr>
              <p:cNvSpPr/>
              <p:nvPr/>
            </p:nvSpPr>
            <p:spPr>
              <a:xfrm>
                <a:off x="3728762" y="435564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4" name="모서리가 둥근 직사각형 135">
                <a:extLst>
                  <a:ext uri="{FF2B5EF4-FFF2-40B4-BE49-F238E27FC236}">
                    <a16:creationId xmlns:a16="http://schemas.microsoft.com/office/drawing/2014/main" xmlns="" id="{DD95BEB3-1796-47A2-B4BA-7A587AF0F1D2}"/>
                  </a:ext>
                </a:extLst>
              </p:cNvPr>
              <p:cNvSpPr/>
              <p:nvPr/>
            </p:nvSpPr>
            <p:spPr>
              <a:xfrm>
                <a:off x="3728762" y="464813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5" name="모서리가 둥근 직사각형 136">
                <a:extLst>
                  <a:ext uri="{FF2B5EF4-FFF2-40B4-BE49-F238E27FC236}">
                    <a16:creationId xmlns:a16="http://schemas.microsoft.com/office/drawing/2014/main" xmlns="" id="{62B768AA-A355-4B01-A5D5-AFB82804DA8A}"/>
                  </a:ext>
                </a:extLst>
              </p:cNvPr>
              <p:cNvSpPr/>
              <p:nvPr/>
            </p:nvSpPr>
            <p:spPr>
              <a:xfrm>
                <a:off x="3728762" y="4940622"/>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sp>
          <p:nvSpPr>
            <p:cNvPr id="112" name="Rectangle 15">
              <a:extLst>
                <a:ext uri="{FF2B5EF4-FFF2-40B4-BE49-F238E27FC236}">
                  <a16:creationId xmlns:a16="http://schemas.microsoft.com/office/drawing/2014/main" xmlns="" id="{F4F8F298-5276-49F9-AAA2-843204078876}"/>
                </a:ext>
              </a:extLst>
            </p:cNvPr>
            <p:cNvSpPr/>
            <p:nvPr/>
          </p:nvSpPr>
          <p:spPr>
            <a:xfrm>
              <a:off x="3860357" y="204169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Retail</a:t>
              </a:r>
              <a:endParaRPr lang="ko-KR" altLang="en-US" sz="1300" dirty="0">
                <a:solidFill>
                  <a:schemeClr val="tx1">
                    <a:lumMod val="85000"/>
                    <a:lumOff val="15000"/>
                  </a:schemeClr>
                </a:solidFill>
                <a:latin typeface="SamsungOne 400" panose="020B0503030303020204" pitchFamily="34" charset="0"/>
              </a:endParaRPr>
            </a:p>
          </p:txBody>
        </p:sp>
        <p:sp>
          <p:nvSpPr>
            <p:cNvPr id="113" name="Rectangle 15">
              <a:extLst>
                <a:ext uri="{FF2B5EF4-FFF2-40B4-BE49-F238E27FC236}">
                  <a16:creationId xmlns:a16="http://schemas.microsoft.com/office/drawing/2014/main" xmlns="" id="{20F69158-8EF3-4D59-A16E-DAE3A479EB3E}"/>
                </a:ext>
              </a:extLst>
            </p:cNvPr>
            <p:cNvSpPr/>
            <p:nvPr/>
          </p:nvSpPr>
          <p:spPr>
            <a:xfrm>
              <a:off x="8229568" y="2041696"/>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$0.8T</a:t>
              </a:r>
              <a:endParaRPr lang="ko-KR" altLang="en-US" sz="1300" dirty="0">
                <a:solidFill>
                  <a:schemeClr val="tx1">
                    <a:lumMod val="85000"/>
                    <a:lumOff val="15000"/>
                  </a:schemeClr>
                </a:solidFill>
                <a:latin typeface="SamsungOne 400" panose="020B0503030303020204" pitchFamily="34" charset="0"/>
              </a:endParaRPr>
            </a:p>
          </p:txBody>
        </p:sp>
        <p:sp>
          <p:nvSpPr>
            <p:cNvPr id="114" name="모서리가 둥근 직사각형 87">
              <a:extLst>
                <a:ext uri="{FF2B5EF4-FFF2-40B4-BE49-F238E27FC236}">
                  <a16:creationId xmlns:a16="http://schemas.microsoft.com/office/drawing/2014/main" xmlns="" id="{D7069D4D-F728-4F08-845D-598171712A95}"/>
                </a:ext>
              </a:extLst>
            </p:cNvPr>
            <p:cNvSpPr/>
            <p:nvPr/>
          </p:nvSpPr>
          <p:spPr>
            <a:xfrm>
              <a:off x="4666641" y="2087723"/>
              <a:ext cx="3464169"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5" name="Rectangle 15">
              <a:extLst>
                <a:ext uri="{FF2B5EF4-FFF2-40B4-BE49-F238E27FC236}">
                  <a16:creationId xmlns:a16="http://schemas.microsoft.com/office/drawing/2014/main" xmlns="" id="{47CA30AC-D6CF-4D5A-9BFA-9610B0508AF1}"/>
                </a:ext>
              </a:extLst>
            </p:cNvPr>
            <p:cNvSpPr/>
            <p:nvPr/>
          </p:nvSpPr>
          <p:spPr>
            <a:xfrm>
              <a:off x="3860357" y="233418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Travel</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16" name="Rectangle 15">
              <a:extLst>
                <a:ext uri="{FF2B5EF4-FFF2-40B4-BE49-F238E27FC236}">
                  <a16:creationId xmlns:a16="http://schemas.microsoft.com/office/drawing/2014/main" xmlns="" id="{F09C1C70-5DD9-4723-BB93-27D53BFC083A}"/>
                </a:ext>
              </a:extLst>
            </p:cNvPr>
            <p:cNvSpPr/>
            <p:nvPr/>
          </p:nvSpPr>
          <p:spPr>
            <a:xfrm>
              <a:off x="8229567" y="2334185"/>
              <a:ext cx="59778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$480B</a:t>
              </a:r>
              <a:endParaRPr lang="ko-KR" altLang="en-US" sz="1300" dirty="0">
                <a:solidFill>
                  <a:schemeClr val="tx1">
                    <a:lumMod val="85000"/>
                    <a:lumOff val="15000"/>
                  </a:schemeClr>
                </a:solidFill>
                <a:latin typeface="SamsungOne 400" panose="020B0503030303020204" pitchFamily="34" charset="0"/>
              </a:endParaRPr>
            </a:p>
          </p:txBody>
        </p:sp>
        <p:sp>
          <p:nvSpPr>
            <p:cNvPr id="117" name="모서리가 둥근 직사각형 102">
              <a:extLst>
                <a:ext uri="{FF2B5EF4-FFF2-40B4-BE49-F238E27FC236}">
                  <a16:creationId xmlns:a16="http://schemas.microsoft.com/office/drawing/2014/main" xmlns="" id="{7ED0DA91-D4C5-4647-BF34-EC4EAEAF5B24}"/>
                </a:ext>
              </a:extLst>
            </p:cNvPr>
            <p:cNvSpPr/>
            <p:nvPr/>
          </p:nvSpPr>
          <p:spPr>
            <a:xfrm>
              <a:off x="6050010" y="2380213"/>
              <a:ext cx="20808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8" name="Rectangle 15">
              <a:extLst>
                <a:ext uri="{FF2B5EF4-FFF2-40B4-BE49-F238E27FC236}">
                  <a16:creationId xmlns:a16="http://schemas.microsoft.com/office/drawing/2014/main" xmlns="" id="{CA210A27-3DB0-41C0-AD9E-C56A9DBF82A5}"/>
                </a:ext>
              </a:extLst>
            </p:cNvPr>
            <p:cNvSpPr/>
            <p:nvPr/>
          </p:nvSpPr>
          <p:spPr>
            <a:xfrm>
              <a:off x="3860356" y="2626676"/>
              <a:ext cx="201599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Transport &amp; Logistics</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a16="http://schemas.microsoft.com/office/drawing/2014/main" xmlns="" id="{70E4745C-6E02-4137-BE65-27D34243B3F0}"/>
                </a:ext>
              </a:extLst>
            </p:cNvPr>
            <p:cNvSpPr/>
            <p:nvPr/>
          </p:nvSpPr>
          <p:spPr>
            <a:xfrm>
              <a:off x="8229568" y="262667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$475B</a:t>
              </a:r>
              <a:endParaRPr lang="ko-KR" altLang="en-US" sz="1300" dirty="0">
                <a:solidFill>
                  <a:schemeClr val="tx1">
                    <a:lumMod val="85000"/>
                    <a:lumOff val="15000"/>
                  </a:schemeClr>
                </a:solidFill>
                <a:latin typeface="SamsungOne 400" panose="020B0503030303020204" pitchFamily="34" charset="0"/>
              </a:endParaRPr>
            </a:p>
          </p:txBody>
        </p:sp>
        <p:sp>
          <p:nvSpPr>
            <p:cNvPr id="120" name="모서리가 둥근 직사각형 103">
              <a:extLst>
                <a:ext uri="{FF2B5EF4-FFF2-40B4-BE49-F238E27FC236}">
                  <a16:creationId xmlns:a16="http://schemas.microsoft.com/office/drawing/2014/main" xmlns="" id="{DA705681-79C6-4B40-8643-65E5CA6F96AC}"/>
                </a:ext>
              </a:extLst>
            </p:cNvPr>
            <p:cNvSpPr/>
            <p:nvPr/>
          </p:nvSpPr>
          <p:spPr>
            <a:xfrm>
              <a:off x="6114811" y="2672703"/>
              <a:ext cx="201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1" name="Rectangle 15">
              <a:extLst>
                <a:ext uri="{FF2B5EF4-FFF2-40B4-BE49-F238E27FC236}">
                  <a16:creationId xmlns:a16="http://schemas.microsoft.com/office/drawing/2014/main" xmlns="" id="{6AAADD9C-A031-4B4F-9E38-04209FECB288}"/>
                </a:ext>
              </a:extLst>
            </p:cNvPr>
            <p:cNvSpPr/>
            <p:nvPr/>
          </p:nvSpPr>
          <p:spPr>
            <a:xfrm>
              <a:off x="3860356" y="2919165"/>
              <a:ext cx="2407697"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Automotive &amp; Assembly</a:t>
              </a:r>
              <a:endParaRPr lang="ko-KR" altLang="en-US" sz="1300" dirty="0">
                <a:solidFill>
                  <a:schemeClr val="tx1">
                    <a:lumMod val="85000"/>
                    <a:lumOff val="15000"/>
                  </a:schemeClr>
                </a:solidFill>
                <a:latin typeface="SamsungOne 400" panose="020B0503030303020204" pitchFamily="34" charset="0"/>
              </a:endParaRPr>
            </a:p>
          </p:txBody>
        </p:sp>
        <p:sp>
          <p:nvSpPr>
            <p:cNvPr id="122" name="Rectangle 15">
              <a:extLst>
                <a:ext uri="{FF2B5EF4-FFF2-40B4-BE49-F238E27FC236}">
                  <a16:creationId xmlns:a16="http://schemas.microsoft.com/office/drawing/2014/main" xmlns="" id="{553C10D3-F0BE-4218-9543-DC7D33E96EC9}"/>
                </a:ext>
              </a:extLst>
            </p:cNvPr>
            <p:cNvSpPr/>
            <p:nvPr/>
          </p:nvSpPr>
          <p:spPr>
            <a:xfrm>
              <a:off x="8229568" y="2919165"/>
              <a:ext cx="68228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$405B</a:t>
              </a:r>
              <a:endParaRPr lang="ko-KR" altLang="en-US" sz="1300" dirty="0">
                <a:solidFill>
                  <a:schemeClr val="tx1">
                    <a:lumMod val="85000"/>
                    <a:lumOff val="15000"/>
                  </a:schemeClr>
                </a:solidFill>
                <a:latin typeface="SamsungOne 400" panose="020B0503030303020204" pitchFamily="34" charset="0"/>
              </a:endParaRPr>
            </a:p>
          </p:txBody>
        </p:sp>
        <p:sp>
          <p:nvSpPr>
            <p:cNvPr id="123" name="모서리가 둥근 직사각형 104">
              <a:extLst>
                <a:ext uri="{FF2B5EF4-FFF2-40B4-BE49-F238E27FC236}">
                  <a16:creationId xmlns:a16="http://schemas.microsoft.com/office/drawing/2014/main" xmlns="" id="{F2A2A899-BD95-42DD-ABC0-2265496AF6D4}"/>
                </a:ext>
              </a:extLst>
            </p:cNvPr>
            <p:cNvSpPr/>
            <p:nvPr/>
          </p:nvSpPr>
          <p:spPr>
            <a:xfrm>
              <a:off x="6366811" y="2965193"/>
              <a:ext cx="1764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4" name="Rectangle 15">
              <a:extLst>
                <a:ext uri="{FF2B5EF4-FFF2-40B4-BE49-F238E27FC236}">
                  <a16:creationId xmlns:a16="http://schemas.microsoft.com/office/drawing/2014/main" xmlns="" id="{0CE61BC8-DA97-46C2-912B-C6487E29B161}"/>
                </a:ext>
              </a:extLst>
            </p:cNvPr>
            <p:cNvSpPr/>
            <p:nvPr/>
          </p:nvSpPr>
          <p:spPr>
            <a:xfrm>
              <a:off x="3860357" y="3211656"/>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Basic Materials</a:t>
              </a:r>
              <a:endParaRPr lang="ko-KR" altLang="en-US" sz="1300" dirty="0">
                <a:solidFill>
                  <a:schemeClr val="tx1">
                    <a:lumMod val="85000"/>
                    <a:lumOff val="15000"/>
                  </a:schemeClr>
                </a:solidFill>
                <a:latin typeface="SamsungOne 400" panose="020B0503030303020204" pitchFamily="34" charset="0"/>
              </a:endParaRPr>
            </a:p>
          </p:txBody>
        </p:sp>
        <p:sp>
          <p:nvSpPr>
            <p:cNvPr id="125" name="Rectangle 15">
              <a:extLst>
                <a:ext uri="{FF2B5EF4-FFF2-40B4-BE49-F238E27FC236}">
                  <a16:creationId xmlns:a16="http://schemas.microsoft.com/office/drawing/2014/main" xmlns="" id="{EE355C73-B983-4B93-AAB9-F02DA36142D3}"/>
                </a:ext>
              </a:extLst>
            </p:cNvPr>
            <p:cNvSpPr/>
            <p:nvPr/>
          </p:nvSpPr>
          <p:spPr>
            <a:xfrm>
              <a:off x="8229568" y="3211655"/>
              <a:ext cx="59778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$300B</a:t>
              </a:r>
              <a:endParaRPr lang="ko-KR" altLang="en-US" sz="1300" dirty="0">
                <a:solidFill>
                  <a:schemeClr val="tx1">
                    <a:lumMod val="85000"/>
                    <a:lumOff val="15000"/>
                  </a:schemeClr>
                </a:solidFill>
                <a:latin typeface="SamsungOne 400" panose="020B0503030303020204" pitchFamily="34" charset="0"/>
              </a:endParaRPr>
            </a:p>
          </p:txBody>
        </p:sp>
        <p:sp>
          <p:nvSpPr>
            <p:cNvPr id="126" name="모서리가 둥근 직사각형 105">
              <a:extLst>
                <a:ext uri="{FF2B5EF4-FFF2-40B4-BE49-F238E27FC236}">
                  <a16:creationId xmlns:a16="http://schemas.microsoft.com/office/drawing/2014/main" xmlns="" id="{32C6949C-6F3C-47A4-888E-235B2F747B6C}"/>
                </a:ext>
              </a:extLst>
            </p:cNvPr>
            <p:cNvSpPr/>
            <p:nvPr/>
          </p:nvSpPr>
          <p:spPr>
            <a:xfrm>
              <a:off x="6690811" y="3257683"/>
              <a:ext cx="144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7" name="Rectangle 15">
              <a:extLst>
                <a:ext uri="{FF2B5EF4-FFF2-40B4-BE49-F238E27FC236}">
                  <a16:creationId xmlns:a16="http://schemas.microsoft.com/office/drawing/2014/main" xmlns="" id="{BBFEEEA1-2710-44A0-889F-469BC42DA153}"/>
                </a:ext>
              </a:extLst>
            </p:cNvPr>
            <p:cNvSpPr/>
            <p:nvPr/>
          </p:nvSpPr>
          <p:spPr>
            <a:xfrm>
              <a:off x="3860357" y="3504145"/>
              <a:ext cx="283045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Advanced Electronics/Semiconductors</a:t>
              </a:r>
              <a:endParaRPr lang="ko-KR" altLang="en-US" sz="1300" dirty="0">
                <a:solidFill>
                  <a:schemeClr val="tx1">
                    <a:lumMod val="85000"/>
                    <a:lumOff val="15000"/>
                  </a:schemeClr>
                </a:solidFill>
                <a:latin typeface="SamsungOne 400" panose="020B0503030303020204" pitchFamily="34" charset="0"/>
              </a:endParaRPr>
            </a:p>
          </p:txBody>
        </p:sp>
        <p:sp>
          <p:nvSpPr>
            <p:cNvPr id="128" name="Rectangle 15">
              <a:extLst>
                <a:ext uri="{FF2B5EF4-FFF2-40B4-BE49-F238E27FC236}">
                  <a16:creationId xmlns:a16="http://schemas.microsoft.com/office/drawing/2014/main" xmlns="" id="{A461F827-FC21-420D-B2A6-7072CE94D05D}"/>
                </a:ext>
              </a:extLst>
            </p:cNvPr>
            <p:cNvSpPr/>
            <p:nvPr/>
          </p:nvSpPr>
          <p:spPr>
            <a:xfrm>
              <a:off x="8229568" y="350414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$291B</a:t>
              </a:r>
              <a:endParaRPr lang="ko-KR" altLang="en-US" sz="1300" dirty="0">
                <a:solidFill>
                  <a:schemeClr val="tx1">
                    <a:lumMod val="85000"/>
                    <a:lumOff val="15000"/>
                  </a:schemeClr>
                </a:solidFill>
                <a:latin typeface="SamsungOne 400" panose="020B0503030303020204" pitchFamily="34" charset="0"/>
              </a:endParaRPr>
            </a:p>
          </p:txBody>
        </p:sp>
        <p:sp>
          <p:nvSpPr>
            <p:cNvPr id="129" name="모서리가 둥근 직사각형 106">
              <a:extLst>
                <a:ext uri="{FF2B5EF4-FFF2-40B4-BE49-F238E27FC236}">
                  <a16:creationId xmlns:a16="http://schemas.microsoft.com/office/drawing/2014/main" xmlns="" id="{D7374C81-8049-46F3-BDEB-4962B28E4BB3}"/>
                </a:ext>
              </a:extLst>
            </p:cNvPr>
            <p:cNvSpPr/>
            <p:nvPr/>
          </p:nvSpPr>
          <p:spPr>
            <a:xfrm>
              <a:off x="6870811" y="3550173"/>
              <a:ext cx="126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0" name="Rectangle 15">
              <a:extLst>
                <a:ext uri="{FF2B5EF4-FFF2-40B4-BE49-F238E27FC236}">
                  <a16:creationId xmlns:a16="http://schemas.microsoft.com/office/drawing/2014/main" xmlns="" id="{C6431769-42EF-4C55-AFD3-A4977E022592}"/>
                </a:ext>
              </a:extLst>
            </p:cNvPr>
            <p:cNvSpPr/>
            <p:nvPr/>
          </p:nvSpPr>
          <p:spPr>
            <a:xfrm>
              <a:off x="3860357" y="3796636"/>
              <a:ext cx="2811962"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Healthcare Systems and Service</a:t>
              </a:r>
              <a:endParaRPr lang="ko-KR" altLang="en-US" sz="1300" dirty="0">
                <a:solidFill>
                  <a:schemeClr val="tx1">
                    <a:lumMod val="85000"/>
                    <a:lumOff val="15000"/>
                  </a:schemeClr>
                </a:solidFill>
                <a:latin typeface="SamsungOne 400" panose="020B0503030303020204" pitchFamily="34" charset="0"/>
              </a:endParaRPr>
            </a:p>
          </p:txBody>
        </p:sp>
        <p:sp>
          <p:nvSpPr>
            <p:cNvPr id="131" name="Rectangle 15">
              <a:extLst>
                <a:ext uri="{FF2B5EF4-FFF2-40B4-BE49-F238E27FC236}">
                  <a16:creationId xmlns:a16="http://schemas.microsoft.com/office/drawing/2014/main" xmlns="" id="{48A80A4D-54FE-4340-8660-4B9E620ADE0B}"/>
                </a:ext>
              </a:extLst>
            </p:cNvPr>
            <p:cNvSpPr/>
            <p:nvPr/>
          </p:nvSpPr>
          <p:spPr>
            <a:xfrm>
              <a:off x="8229568" y="379663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2" name="모서리가 둥근 직사각형 107">
              <a:extLst>
                <a:ext uri="{FF2B5EF4-FFF2-40B4-BE49-F238E27FC236}">
                  <a16:creationId xmlns:a16="http://schemas.microsoft.com/office/drawing/2014/main" xmlns="" id="{1588D15F-576F-4441-B423-6150D4BE68EB}"/>
                </a:ext>
              </a:extLst>
            </p:cNvPr>
            <p:cNvSpPr/>
            <p:nvPr/>
          </p:nvSpPr>
          <p:spPr>
            <a:xfrm>
              <a:off x="6978810" y="384266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3" name="Rectangle 15">
              <a:extLst>
                <a:ext uri="{FF2B5EF4-FFF2-40B4-BE49-F238E27FC236}">
                  <a16:creationId xmlns:a16="http://schemas.microsoft.com/office/drawing/2014/main" xmlns="" id="{0A608663-E05E-486C-97A5-FDDD74928614}"/>
                </a:ext>
              </a:extLst>
            </p:cNvPr>
            <p:cNvSpPr/>
            <p:nvPr/>
          </p:nvSpPr>
          <p:spPr>
            <a:xfrm>
              <a:off x="3860357" y="4089126"/>
              <a:ext cx="201599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Tech</a:t>
              </a:r>
              <a:endParaRPr lang="ko-KR" altLang="en-US" sz="1300" dirty="0">
                <a:solidFill>
                  <a:schemeClr val="tx1">
                    <a:lumMod val="85000"/>
                    <a:lumOff val="15000"/>
                  </a:schemeClr>
                </a:solidFill>
                <a:latin typeface="SamsungOne 400" panose="020B0503030303020204" pitchFamily="34" charset="0"/>
              </a:endParaRPr>
            </a:p>
          </p:txBody>
        </p:sp>
        <p:sp>
          <p:nvSpPr>
            <p:cNvPr id="134" name="Rectangle 15">
              <a:extLst>
                <a:ext uri="{FF2B5EF4-FFF2-40B4-BE49-F238E27FC236}">
                  <a16:creationId xmlns:a16="http://schemas.microsoft.com/office/drawing/2014/main" xmlns="" id="{BFAC4B0D-5C02-44C6-B3C6-756F1CB56EE7}"/>
                </a:ext>
              </a:extLst>
            </p:cNvPr>
            <p:cNvSpPr/>
            <p:nvPr/>
          </p:nvSpPr>
          <p:spPr>
            <a:xfrm>
              <a:off x="8229568" y="408912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5" name="모서리가 둥근 직사각형 108">
              <a:extLst>
                <a:ext uri="{FF2B5EF4-FFF2-40B4-BE49-F238E27FC236}">
                  <a16:creationId xmlns:a16="http://schemas.microsoft.com/office/drawing/2014/main" xmlns="" id="{F5BA8F10-FAF7-42D7-9C06-ADD72D375C3E}"/>
                </a:ext>
              </a:extLst>
            </p:cNvPr>
            <p:cNvSpPr/>
            <p:nvPr/>
          </p:nvSpPr>
          <p:spPr>
            <a:xfrm>
              <a:off x="6978810" y="413515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6" name="Rectangle 15">
              <a:extLst>
                <a:ext uri="{FF2B5EF4-FFF2-40B4-BE49-F238E27FC236}">
                  <a16:creationId xmlns:a16="http://schemas.microsoft.com/office/drawing/2014/main" xmlns="" id="{073DF797-5CB0-49FC-BB5A-7DC3DBDD982F}"/>
                </a:ext>
              </a:extLst>
            </p:cNvPr>
            <p:cNvSpPr/>
            <p:nvPr/>
          </p:nvSpPr>
          <p:spPr>
            <a:xfrm>
              <a:off x="3860357" y="438161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Telecom</a:t>
              </a:r>
              <a:endParaRPr lang="ko-KR" altLang="en-US" sz="1300" dirty="0">
                <a:solidFill>
                  <a:schemeClr val="tx1">
                    <a:lumMod val="85000"/>
                    <a:lumOff val="15000"/>
                  </a:schemeClr>
                </a:solidFill>
                <a:latin typeface="SamsungOne 400" panose="020B0503030303020204" pitchFamily="34" charset="0"/>
              </a:endParaRPr>
            </a:p>
          </p:txBody>
        </p:sp>
        <p:sp>
          <p:nvSpPr>
            <p:cNvPr id="137" name="Rectangle 15">
              <a:extLst>
                <a:ext uri="{FF2B5EF4-FFF2-40B4-BE49-F238E27FC236}">
                  <a16:creationId xmlns:a16="http://schemas.microsoft.com/office/drawing/2014/main" xmlns="" id="{2E58335C-3E93-4B86-8920-0415E3648642}"/>
                </a:ext>
              </a:extLst>
            </p:cNvPr>
            <p:cNvSpPr/>
            <p:nvPr/>
          </p:nvSpPr>
          <p:spPr>
            <a:xfrm>
              <a:off x="8229568" y="438161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$174B</a:t>
              </a:r>
            </a:p>
          </p:txBody>
        </p:sp>
        <p:sp>
          <p:nvSpPr>
            <p:cNvPr id="138" name="모서리가 둥근 직사각형 109">
              <a:extLst>
                <a:ext uri="{FF2B5EF4-FFF2-40B4-BE49-F238E27FC236}">
                  <a16:creationId xmlns:a16="http://schemas.microsoft.com/office/drawing/2014/main" xmlns="" id="{E23D6380-60D4-4446-BBBE-8D2D907C3994}"/>
                </a:ext>
              </a:extLst>
            </p:cNvPr>
            <p:cNvSpPr/>
            <p:nvPr/>
          </p:nvSpPr>
          <p:spPr>
            <a:xfrm>
              <a:off x="7374811" y="4427643"/>
              <a:ext cx="75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9" name="Rectangle 15">
              <a:extLst>
                <a:ext uri="{FF2B5EF4-FFF2-40B4-BE49-F238E27FC236}">
                  <a16:creationId xmlns:a16="http://schemas.microsoft.com/office/drawing/2014/main" xmlns="" id="{76B0902A-E229-487B-975A-FB08094F8179}"/>
                </a:ext>
              </a:extLst>
            </p:cNvPr>
            <p:cNvSpPr/>
            <p:nvPr/>
          </p:nvSpPr>
          <p:spPr>
            <a:xfrm>
              <a:off x="3860357" y="467410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Oil &amp; Gas</a:t>
              </a:r>
              <a:endParaRPr lang="ko-KR" altLang="en-US" sz="1300" dirty="0">
                <a:solidFill>
                  <a:schemeClr val="tx1">
                    <a:lumMod val="85000"/>
                    <a:lumOff val="15000"/>
                  </a:schemeClr>
                </a:solidFill>
                <a:latin typeface="SamsungOne 400" panose="020B0503030303020204" pitchFamily="34" charset="0"/>
              </a:endParaRPr>
            </a:p>
          </p:txBody>
        </p:sp>
        <p:sp>
          <p:nvSpPr>
            <p:cNvPr id="140" name="Rectangle 15">
              <a:extLst>
                <a:ext uri="{FF2B5EF4-FFF2-40B4-BE49-F238E27FC236}">
                  <a16:creationId xmlns:a16="http://schemas.microsoft.com/office/drawing/2014/main" xmlns="" id="{E68C16B7-BC90-4917-956C-7401011F2954}"/>
                </a:ext>
              </a:extLst>
            </p:cNvPr>
            <p:cNvSpPr/>
            <p:nvPr/>
          </p:nvSpPr>
          <p:spPr>
            <a:xfrm>
              <a:off x="8229568" y="467410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$173B</a:t>
              </a:r>
            </a:p>
          </p:txBody>
        </p:sp>
        <p:sp>
          <p:nvSpPr>
            <p:cNvPr id="141" name="모서리가 둥근 직사각형 110">
              <a:extLst>
                <a:ext uri="{FF2B5EF4-FFF2-40B4-BE49-F238E27FC236}">
                  <a16:creationId xmlns:a16="http://schemas.microsoft.com/office/drawing/2014/main" xmlns="" id="{5A70163D-47B4-47E7-A969-AEFC55BD49DB}"/>
                </a:ext>
              </a:extLst>
            </p:cNvPr>
            <p:cNvSpPr/>
            <p:nvPr/>
          </p:nvSpPr>
          <p:spPr>
            <a:xfrm>
              <a:off x="7410810" y="4720133"/>
              <a:ext cx="72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2" name="Rectangle 15">
              <a:extLst>
                <a:ext uri="{FF2B5EF4-FFF2-40B4-BE49-F238E27FC236}">
                  <a16:creationId xmlns:a16="http://schemas.microsoft.com/office/drawing/2014/main" xmlns="" id="{DF093844-13AC-4C92-8EE4-33A4F3354737}"/>
                </a:ext>
              </a:extLst>
            </p:cNvPr>
            <p:cNvSpPr/>
            <p:nvPr/>
          </p:nvSpPr>
          <p:spPr>
            <a:xfrm>
              <a:off x="3860357" y="4966595"/>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Agriculture</a:t>
              </a:r>
              <a:endParaRPr lang="ko-KR" altLang="en-US" sz="1300" dirty="0">
                <a:solidFill>
                  <a:schemeClr val="tx1">
                    <a:lumMod val="85000"/>
                    <a:lumOff val="15000"/>
                  </a:schemeClr>
                </a:solidFill>
                <a:latin typeface="SamsungOne 400" panose="020B0503030303020204" pitchFamily="34" charset="0"/>
              </a:endParaRPr>
            </a:p>
          </p:txBody>
        </p:sp>
        <p:sp>
          <p:nvSpPr>
            <p:cNvPr id="143" name="Rectangle 15">
              <a:extLst>
                <a:ext uri="{FF2B5EF4-FFF2-40B4-BE49-F238E27FC236}">
                  <a16:creationId xmlns:a16="http://schemas.microsoft.com/office/drawing/2014/main" xmlns="" id="{89F19A98-F58F-4A75-ACE8-A3BC76F15535}"/>
                </a:ext>
              </a:extLst>
            </p:cNvPr>
            <p:cNvSpPr/>
            <p:nvPr/>
          </p:nvSpPr>
          <p:spPr>
            <a:xfrm>
              <a:off x="8229568" y="4966594"/>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$164B</a:t>
              </a:r>
            </a:p>
          </p:txBody>
        </p:sp>
        <p:sp>
          <p:nvSpPr>
            <p:cNvPr id="144" name="모서리가 둥근 직사각형 111">
              <a:extLst>
                <a:ext uri="{FF2B5EF4-FFF2-40B4-BE49-F238E27FC236}">
                  <a16:creationId xmlns:a16="http://schemas.microsoft.com/office/drawing/2014/main" xmlns="" id="{538AB5AA-A6EC-4FBA-ABA1-EDF4727EED62}"/>
                </a:ext>
              </a:extLst>
            </p:cNvPr>
            <p:cNvSpPr/>
            <p:nvPr/>
          </p:nvSpPr>
          <p:spPr>
            <a:xfrm>
              <a:off x="7488860" y="5012622"/>
              <a:ext cx="648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grpSp>
        <p:nvGrpSpPr>
          <p:cNvPr id="156" name="그룹 15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7" name="직사각형 15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4.2. AI Markets</a:t>
              </a:r>
            </a:p>
          </p:txBody>
        </p:sp>
        <p:sp>
          <p:nvSpPr>
            <p:cNvPr id="158" name="직사각형 15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57" name="직사각형 56">
            <a:extLst>
              <a:ext uri="{FF2B5EF4-FFF2-40B4-BE49-F238E27FC236}">
                <a16:creationId xmlns:a16="http://schemas.microsoft.com/office/drawing/2014/main" xmlns="" id="{4C065641-3666-4F94-9243-1B1A99D79ED7}"/>
              </a:ext>
            </a:extLst>
          </p:cNvPr>
          <p:cNvSpPr/>
          <p:nvPr/>
        </p:nvSpPr>
        <p:spPr>
          <a:xfrm>
            <a:off x="558924" y="1879047"/>
            <a:ext cx="889606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0"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Innovation created by artificial intelligence (AI) started in the software industry and will soon revolutionize all other industries. The value created by artificial intelligence will reach 13 trillion dollars by 2030.</a:t>
            </a:r>
          </a:p>
        </p:txBody>
      </p:sp>
      <p:sp>
        <p:nvSpPr>
          <p:cNvPr id="58" name="직사각형 57">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 Value Creation by 2030</a:t>
            </a:r>
          </a:p>
        </p:txBody>
      </p:sp>
    </p:spTree>
    <p:custDataLst>
      <p:tags r:id="rId1"/>
    </p:custDataLst>
    <p:extLst>
      <p:ext uri="{BB962C8B-B14F-4D97-AF65-F5344CB8AC3E}">
        <p14:creationId xmlns:p14="http://schemas.microsoft.com/office/powerpoint/2010/main" val="35330816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a16="http://schemas.microsoft.com/office/drawing/2014/main" xmlns="" id="{5783A1C4-FAA0-46ED-86EC-A3AE3978198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4.1. AI Trends</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4.2. AI Markets</a:t>
            </a:r>
          </a:p>
          <a:p>
            <a:pPr marL="176213" indent="-176213" defTabSz="914400" fontAlgn="base" latinLnBrk="1">
              <a:spcBef>
                <a:spcPct val="0"/>
              </a:spcBef>
              <a:spcAft>
                <a:spcPts val="1000"/>
              </a:spcAft>
              <a:buSzPct val="120000"/>
              <a:buBlip>
                <a:blip r:embed="rId5"/>
              </a:buBlip>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4.3. AI in Sustainable Energy</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 400" panose="020B0503030303020204" pitchFamily="34" charset="0"/>
                <a:ea typeface="SamsungOne 400" panose="020B0503030303020204" pitchFamily="34" charset="0"/>
              </a:rPr>
              <a:t>4.4. AI in Financial Services</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4.5. AI in Government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4.6. AI in Healthcare</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4.7. </a:t>
            </a:r>
            <a:r>
              <a:rPr lang="en-US" altLang="ko-KR" dirty="0" err="1">
                <a:solidFill>
                  <a:srgbClr val="A6A6A6"/>
                </a:solidFill>
                <a:latin typeface="SamsungOne 400" panose="020B0503030303020204" pitchFamily="34" charset="0"/>
                <a:ea typeface="SamsungOne 400" panose="020B0503030303020204" pitchFamily="34" charset="0"/>
              </a:rPr>
              <a:t>IoT</a:t>
            </a:r>
            <a:r>
              <a:rPr lang="en-US" altLang="ko-KR" dirty="0">
                <a:solidFill>
                  <a:srgbClr val="A6A6A6"/>
                </a:solidFill>
                <a:latin typeface="SamsungOne 400" panose="020B0503030303020204" pitchFamily="34" charset="0"/>
                <a:ea typeface="SamsungOne 400" panose="020B0503030303020204" pitchFamily="34" charset="0"/>
              </a:rPr>
              <a:t> and AI in Agriculture</a:t>
            </a:r>
          </a:p>
        </p:txBody>
      </p:sp>
    </p:spTree>
    <p:custDataLst>
      <p:tags r:id="rId1"/>
    </p:custDataLst>
    <p:extLst>
      <p:ext uri="{BB962C8B-B14F-4D97-AF65-F5344CB8AC3E}">
        <p14:creationId xmlns:p14="http://schemas.microsoft.com/office/powerpoint/2010/main" val="2340108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wFEEH86"/>
  <p:tag name="ARTICULATE_PROJECT_OPEN" val="0"/>
  <p:tag name="ARTICULATE_SLIDE_COUNT" val="1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D3F5E14-55A9-4AFF-92D8-9437948A9806}"/>
</file>

<file path=customXml/itemProps2.xml><?xml version="1.0" encoding="utf-8"?>
<ds:datastoreItem xmlns:ds="http://schemas.openxmlformats.org/officeDocument/2006/customXml" ds:itemID="{EAE660B3-47F2-46B3-96E5-4F8947953836}"/>
</file>

<file path=customXml/itemProps3.xml><?xml version="1.0" encoding="utf-8"?>
<ds:datastoreItem xmlns:ds="http://schemas.openxmlformats.org/officeDocument/2006/customXml" ds:itemID="{E735FB46-2E74-46DD-A02E-5E52AE3556FC}"/>
</file>

<file path=docProps/app.xml><?xml version="1.0" encoding="utf-8"?>
<Properties xmlns="http://schemas.openxmlformats.org/officeDocument/2006/extended-properties" xmlns:vt="http://schemas.openxmlformats.org/officeDocument/2006/docPropsVTypes">
  <Template>AI 0201-Python Libraries v1_Content Commented</Template>
  <TotalTime>36878</TotalTime>
  <Words>16129</Words>
  <Application>Microsoft Office PowerPoint</Application>
  <PresentationFormat>사용자 지정</PresentationFormat>
  <Paragraphs>2031</Paragraphs>
  <Slides>120</Slides>
  <Notes>118</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120</vt:i4>
      </vt:variant>
    </vt:vector>
  </HeadingPairs>
  <TitlesOfParts>
    <vt:vector size="140" baseType="lpstr">
      <vt:lpstr>Samsung Sharp Sans</vt:lpstr>
      <vt:lpstr>SamsungSharpSans-Medium</vt:lpstr>
      <vt:lpstr>Times New Roman</vt:lpstr>
      <vt:lpstr>SamsungOne-400</vt:lpstr>
      <vt:lpstr>맑은 고딕</vt:lpstr>
      <vt:lpstr>SamsungOneUI 400</vt:lpstr>
      <vt:lpstr>KoPub돋움체 Medium</vt:lpstr>
      <vt:lpstr>Arial</vt:lpstr>
      <vt:lpstr>Cambria Math</vt:lpstr>
      <vt:lpstr>SamsungOne 700</vt:lpstr>
      <vt:lpstr>Roboto</vt:lpstr>
      <vt:lpstr>SamsungOne-700</vt:lpstr>
      <vt:lpstr>Arial Unicode MS</vt:lpstr>
      <vt:lpstr>SamsungOne 400</vt:lpstr>
      <vt:lpstr>Malgun Gothic Semilight</vt:lpstr>
      <vt:lpstr>Wingdings</vt:lpstr>
      <vt:lpstr>Samsung Sharp Sans Bold</vt:lpstr>
      <vt:lpstr>Calibri</vt:lpstr>
      <vt:lpstr>SamsungOne 400C</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910</cp:revision>
  <dcterms:created xsi:type="dcterms:W3CDTF">2019-08-14T11:07:19Z</dcterms:created>
  <dcterms:modified xsi:type="dcterms:W3CDTF">2023-09-05T03:57:00Z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6F104179-6D9C-4256-3F6E-7A14153F0817</vt:lpwstr>
  </property>
  <property fmtid="{D5CDD505-2E9C-101B-9397-08002B2CF9AE}" pid="3" name="ArticulatePath">
    <vt:lpwstr>SIC_AI_Chapter 1. Introduction to AI_v1.2 (210927)</vt:lpwstr>
  </property>
  <property fmtid="{D5CDD505-2E9C-101B-9397-08002B2CF9AE}" pid="4" name="ContentTypeId">
    <vt:lpwstr>0x010100A380271A0ADD9D41958F941CC4FAD6EA</vt:lpwstr>
  </property>
</Properties>
</file>